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5"/>
  </p:notesMasterIdLst>
  <p:sldIdLst>
    <p:sldId id="319" r:id="rId2"/>
    <p:sldId id="320" r:id="rId3"/>
    <p:sldId id="321" r:id="rId4"/>
  </p:sldIdLst>
  <p:sldSz cx="9144000" cy="6858000" type="screen4x3"/>
  <p:notesSz cx="7302500" cy="9588500"/>
  <p:defaultTextStyle>
    <a:defPPr>
      <a:defRPr lang="en-US"/>
    </a:defPPr>
    <a:lvl1pPr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67CD"/>
    <a:srgbClr val="0067C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Designformatvorlage 2 - Akz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38" autoAdjust="0"/>
    <p:restoredTop sz="94660"/>
  </p:normalViewPr>
  <p:slideViewPr>
    <p:cSldViewPr>
      <p:cViewPr>
        <p:scale>
          <a:sx n="90" d="100"/>
          <a:sy n="90" d="100"/>
        </p:scale>
        <p:origin x="496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>
            <a:lvl1pPr defTabSz="965200">
              <a:lnSpc>
                <a:spcPct val="100000"/>
              </a:lnSpc>
              <a:spcBef>
                <a:spcPct val="0"/>
              </a:spcBef>
              <a:buClrTx/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388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>
            <a:lvl1pPr algn="r" defTabSz="965200">
              <a:lnSpc>
                <a:spcPct val="100000"/>
              </a:lnSpc>
              <a:spcBef>
                <a:spcPct val="0"/>
              </a:spcBef>
              <a:buClrTx/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0250" y="4554538"/>
            <a:ext cx="5842000" cy="431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7488"/>
            <a:ext cx="316388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15" tIns="48257" rIns="96515" bIns="48257" numCol="1" anchor="b" anchorCtr="0" compatLnSpc="1">
            <a:prstTxWarp prst="textNoShape">
              <a:avLst/>
            </a:prstTxWarp>
          </a:bodyPr>
          <a:lstStyle>
            <a:lvl1pPr defTabSz="965200">
              <a:lnSpc>
                <a:spcPct val="100000"/>
              </a:lnSpc>
              <a:spcBef>
                <a:spcPct val="0"/>
              </a:spcBef>
              <a:buClrTx/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7488"/>
            <a:ext cx="316388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15" tIns="48257" rIns="96515" bIns="48257" numCol="1" anchor="b" anchorCtr="0" compatLnSpc="1">
            <a:prstTxWarp prst="textNoShape">
              <a:avLst/>
            </a:prstTxWarp>
          </a:bodyPr>
          <a:lstStyle>
            <a:lvl1pPr algn="r" defTabSz="965200">
              <a:lnSpc>
                <a:spcPct val="100000"/>
              </a:lnSpc>
              <a:spcBef>
                <a:spcPct val="0"/>
              </a:spcBef>
              <a:buClrTx/>
              <a:defRPr sz="1300"/>
            </a:lvl1pPr>
          </a:lstStyle>
          <a:p>
            <a:pPr>
              <a:defRPr/>
            </a:pPr>
            <a:fld id="{1B0A16E6-1EC2-4C27-843B-9CEA06142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8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657600" y="6538913"/>
            <a:ext cx="1596912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buClrTx/>
              <a:buFontTx/>
              <a:buChar char="©"/>
              <a:defRPr/>
            </a:pPr>
            <a:r>
              <a:rPr lang="en-US" sz="700" dirty="0"/>
              <a:t> 2018 Eaton. All Rights Reserved.</a:t>
            </a:r>
          </a:p>
        </p:txBody>
      </p:sp>
      <p:pic>
        <p:nvPicPr>
          <p:cNvPr id="6" name="Picture 13" descr="Eaton - white backgroun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970588"/>
            <a:ext cx="1905000" cy="88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8200" y="3200400"/>
            <a:ext cx="7924800" cy="11430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en-US" noProof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783138"/>
            <a:ext cx="6024563" cy="1027112"/>
          </a:xfrm>
        </p:spPr>
        <p:txBody>
          <a:bodyPr/>
          <a:lstStyle>
            <a:lvl1pPr marL="0" indent="0">
              <a:buFontTx/>
              <a:buNone/>
              <a:defRPr sz="1600">
                <a:solidFill>
                  <a:srgbClr val="0067C6"/>
                </a:solidFill>
              </a:defRPr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6444609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019075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9788" y="1552575"/>
            <a:ext cx="3884612" cy="4695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552575"/>
            <a:ext cx="3886200" cy="4695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22745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136745491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9788" y="1552575"/>
            <a:ext cx="4189412" cy="4695825"/>
          </a:xfrm>
        </p:spPr>
        <p:txBody>
          <a:bodyPr/>
          <a:lstStyle>
            <a:lvl1pPr marL="457200" indent="-457200">
              <a:buFont typeface="Arial" pitchFamily="34" charset="0"/>
              <a:buChar char="•"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5105400" y="1552575"/>
            <a:ext cx="3657600" cy="23622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5105400" y="3962400"/>
            <a:ext cx="3657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73040904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838200" y="2286000"/>
            <a:ext cx="7924800" cy="3581400"/>
          </a:xfrm>
        </p:spPr>
        <p:txBody>
          <a:bodyPr/>
          <a:lstStyle/>
          <a:p>
            <a:pPr lvl="0"/>
            <a:r>
              <a:rPr lang="de-DE" noProof="0"/>
              <a:t>Diagramm durch Klicken auf Symbol hinzufügen</a:t>
            </a:r>
            <a:endParaRPr lang="en-US" noProof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38200" y="1447800"/>
            <a:ext cx="7924800" cy="609600"/>
          </a:xfrm>
        </p:spPr>
        <p:txBody>
          <a:bodyPr/>
          <a:lstStyle>
            <a:lvl1pPr marL="0" indent="0">
              <a:buNone/>
              <a:defRPr sz="2400" b="1"/>
            </a:lvl1pPr>
            <a:lvl5pPr marL="1828800" indent="0">
              <a:buNone/>
              <a:defRPr/>
            </a:lvl5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70621460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39310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0944755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09713" y="557213"/>
            <a:ext cx="6948487" cy="72866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1509713" y="1509713"/>
            <a:ext cx="6948487" cy="39004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20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9788" y="1552575"/>
            <a:ext cx="7923212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0" y="1133475"/>
            <a:ext cx="9144000" cy="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0"/>
            <a:ext cx="7924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</a:t>
            </a:r>
          </a:p>
        </p:txBody>
      </p:sp>
      <p:sp>
        <p:nvSpPr>
          <p:cNvPr id="1029" name="Rectangle 35"/>
          <p:cNvSpPr>
            <a:spLocks noChangeArrowheads="1"/>
          </p:cNvSpPr>
          <p:nvPr/>
        </p:nvSpPr>
        <p:spPr bwMode="auto">
          <a:xfrm>
            <a:off x="6705600" y="65532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</a:pPr>
            <a:fld id="{43989C6A-9F70-4B2C-91B0-FC8B8B9AB32B}" type="slidenum">
              <a:rPr lang="en-US" sz="900">
                <a:solidFill>
                  <a:srgbClr val="0C86F4"/>
                </a:solidFill>
              </a:rPr>
              <a:pPr algn="r">
                <a:lnSpc>
                  <a:spcPct val="100000"/>
                </a:lnSpc>
                <a:spcBef>
                  <a:spcPct val="0"/>
                </a:spcBef>
                <a:buClrTx/>
              </a:pPr>
              <a:t>‹#›</a:t>
            </a:fld>
            <a:endParaRPr lang="en-US" sz="900">
              <a:solidFill>
                <a:srgbClr val="0C86F4"/>
              </a:solidFill>
            </a:endParaRPr>
          </a:p>
        </p:txBody>
      </p:sp>
      <p:sp>
        <p:nvSpPr>
          <p:cNvPr id="1030" name="Text Box 36"/>
          <p:cNvSpPr txBox="1">
            <a:spLocks noChangeArrowheads="1"/>
          </p:cNvSpPr>
          <p:nvPr/>
        </p:nvSpPr>
        <p:spPr bwMode="auto">
          <a:xfrm>
            <a:off x="3657600" y="6538913"/>
            <a:ext cx="1596912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buClrTx/>
              <a:buFontTx/>
              <a:buChar char="©"/>
              <a:defRPr/>
            </a:pPr>
            <a:r>
              <a:rPr lang="en-US" sz="700" dirty="0"/>
              <a:t> 2018 Eaton. All Rights Reserved.</a:t>
            </a:r>
          </a:p>
        </p:txBody>
      </p:sp>
      <p:pic>
        <p:nvPicPr>
          <p:cNvPr id="1031" name="Picture 39" descr="Eaton - white backgroun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86"/>
          <a:stretch>
            <a:fillRect/>
          </a:stretch>
        </p:blipFill>
        <p:spPr bwMode="auto">
          <a:xfrm>
            <a:off x="762000" y="6305550"/>
            <a:ext cx="12192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6" r:id="rId9"/>
  </p:sldLayoutIdLst>
  <p:transition spd="med">
    <p:wipe dir="d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800">
          <a:solidFill>
            <a:srgbClr val="29292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400">
          <a:solidFill>
            <a:srgbClr val="292929"/>
          </a:solidFill>
          <a:latin typeface="+mn-lt"/>
        </a:defRPr>
      </a:lvl2pPr>
      <a:lvl3pPr marL="1143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000">
          <a:solidFill>
            <a:srgbClr val="29292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67C6"/>
        </a:buClr>
        <a:buChar char="•"/>
        <a:defRPr sz="2000">
          <a:solidFill>
            <a:srgbClr val="29292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852" name="Picture 4" descr="WE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611" y="0"/>
            <a:ext cx="7620000" cy="5297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853" name="Rectangle 5"/>
          <p:cNvSpPr>
            <a:spLocks noChangeArrowheads="1"/>
          </p:cNvSpPr>
          <p:nvPr/>
        </p:nvSpPr>
        <p:spPr bwMode="auto">
          <a:xfrm>
            <a:off x="1475656" y="4365104"/>
            <a:ext cx="62646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pl-PL" sz="2100" b="1" dirty="0">
                <a:solidFill>
                  <a:schemeClr val="bg1"/>
                </a:solidFill>
              </a:rPr>
              <a:t>Wady win</a:t>
            </a:r>
            <a:endParaRPr lang="de-DE" sz="2100" b="1" dirty="0">
              <a:solidFill>
                <a:schemeClr val="bg1"/>
              </a:solidFill>
            </a:endParaRPr>
          </a:p>
          <a:p>
            <a:endParaRPr lang="de-DE" sz="2100" b="1" dirty="0">
              <a:solidFill>
                <a:schemeClr val="bg1"/>
              </a:solidFill>
            </a:endParaRPr>
          </a:p>
          <a:p>
            <a:r>
              <a:rPr lang="de-DE" sz="2100" b="1" dirty="0">
                <a:solidFill>
                  <a:schemeClr val="bg1"/>
                </a:solidFill>
              </a:rPr>
              <a:t>Ilona Schneider</a:t>
            </a:r>
          </a:p>
          <a:p>
            <a:endParaRPr lang="de-DE" sz="2100" b="1" dirty="0">
              <a:solidFill>
                <a:schemeClr val="bg1"/>
              </a:solidFill>
            </a:endParaRPr>
          </a:p>
          <a:p>
            <a:endParaRPr lang="de-DE" sz="2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711385"/>
      </p:ext>
    </p:extLst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6948487" cy="728662"/>
          </a:xfrm>
        </p:spPr>
        <p:txBody>
          <a:bodyPr/>
          <a:lstStyle/>
          <a:p>
            <a:r>
              <a:rPr lang="pl-PL" dirty="0" err="1"/>
              <a:t>Sensoryka</a:t>
            </a:r>
            <a:r>
              <a:rPr lang="pl-PL" dirty="0"/>
              <a:t> win</a:t>
            </a:r>
            <a:r>
              <a:rPr lang="de-DE" dirty="0"/>
              <a:t> </a:t>
            </a:r>
          </a:p>
        </p:txBody>
      </p:sp>
      <p:graphicFrame>
        <p:nvGraphicFramePr>
          <p:cNvPr id="417848" name="Group 5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171012"/>
              </p:ext>
            </p:extLst>
          </p:nvPr>
        </p:nvGraphicFramePr>
        <p:xfrm>
          <a:off x="1600200" y="1844675"/>
          <a:ext cx="5832475" cy="2448243"/>
        </p:xfrm>
        <a:graphic>
          <a:graphicData uri="http://schemas.openxmlformats.org/drawingml/2006/table">
            <a:tbl>
              <a:tblPr/>
              <a:tblGrid>
                <a:gridCol w="1100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3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Proben Nr.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Wpływ na </a:t>
                      </a:r>
                      <a:r>
                        <a:rPr kumimoji="0" lang="pl-PL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sensorykę</a:t>
                      </a:r>
                      <a:endParaRPr kumimoji="0" lang="de-D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Powód</a:t>
                      </a:r>
                      <a:endParaRPr kumimoji="0" lang="de-D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Geosmin</a:t>
                      </a:r>
                      <a:endParaRPr kumimoji="0" lang="de-D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Pilznote</a:t>
                      </a:r>
                      <a:endParaRPr kumimoji="0" lang="de-D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Kw. octowy</a:t>
                      </a:r>
                      <a:endParaRPr kumimoji="0" lang="de-D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Spontaniczna</a:t>
                      </a:r>
                      <a:r>
                        <a:rPr kumimoji="0" lang="de-D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BSA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Diacetyl</a:t>
                      </a:r>
                      <a:endParaRPr kumimoji="0" lang="de-D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Sponataniczna</a:t>
                      </a:r>
                      <a:r>
                        <a:rPr kumimoji="0" lang="de-D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BSA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Ethanthiol</a:t>
                      </a:r>
                      <a:endParaRPr kumimoji="0" lang="de-D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Niedobór pożywek</a:t>
                      </a:r>
                      <a:r>
                        <a:rPr kumimoji="0" lang="de-D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Hefen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4-Ethylphenol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Brettanomyces</a:t>
                      </a:r>
                      <a:endParaRPr kumimoji="0" lang="de-D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4522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04664"/>
            <a:ext cx="8266112" cy="728662"/>
          </a:xfrm>
        </p:spPr>
        <p:txBody>
          <a:bodyPr/>
          <a:lstStyle/>
          <a:p>
            <a:r>
              <a:rPr lang="pl-PL" dirty="0"/>
              <a:t>Mikrobiologiczne przyczyny wad smaku i zapachu win</a:t>
            </a:r>
            <a:endParaRPr lang="de-DE" dirty="0"/>
          </a:p>
        </p:txBody>
      </p:sp>
      <p:graphicFrame>
        <p:nvGraphicFramePr>
          <p:cNvPr id="361682" name="Group 2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012911"/>
              </p:ext>
            </p:extLst>
          </p:nvPr>
        </p:nvGraphicFramePr>
        <p:xfrm>
          <a:off x="611560" y="1340768"/>
          <a:ext cx="8352928" cy="3944113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6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Vorkommen 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Substancja powodująca</a:t>
                      </a:r>
                      <a:r>
                        <a:rPr kumimoji="0" lang="de-DE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Powód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Zawartość siarki</a:t>
                      </a:r>
                      <a:endParaRPr kumimoji="0" lang="de-DE" sz="1200" b="1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w winie</a:t>
                      </a:r>
                      <a:r>
                        <a:rPr kumimoji="0" lang="de-DE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Ograniczenie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Winogrona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Geosmin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Penicillim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Botrytis cinerea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 </a:t>
                      </a:r>
                      <a:r>
                        <a:rPr kumimoji="0" lang="pl-PL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do</a:t>
                      </a: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50 </a:t>
                      </a:r>
                      <a:r>
                        <a:rPr kumimoji="0" lang="de-DE" sz="12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ng</a:t>
                      </a: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/l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(50 </a:t>
                      </a:r>
                      <a:r>
                        <a:rPr kumimoji="0" lang="de-DE" sz="12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ng</a:t>
                      </a: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/l)</a:t>
                      </a: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Applikation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Traubenselektion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5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Przed</a:t>
                      </a:r>
                      <a:r>
                        <a:rPr kumimoji="0" lang="de-DE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/</a:t>
                      </a: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podczas fermentacji alkoholowej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Essigsäure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(u.a., Ethylacetat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D-Milchsäure)</a:t>
                      </a: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Spontane - Wildhefen,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-Milchsäurebakterien, Essigsäurebakterien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0,4 </a:t>
                      </a:r>
                      <a:r>
                        <a:rPr kumimoji="0" lang="pl-PL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do</a:t>
                      </a: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0,75 g/l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(0,75 g/l)</a:t>
                      </a: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Verminderung von Kloeckera/Hanseniaspora-Wildhefen, Hygiene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Przed</a:t>
                      </a:r>
                      <a:r>
                        <a:rPr kumimoji="0" lang="de-DE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/</a:t>
                      </a: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podczas fermentacji alkoholowej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Diacetyl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(Ethyllactat, D-Milchsäure)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Milchsäurebakterien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 </a:t>
                      </a:r>
                      <a:r>
                        <a:rPr kumimoji="0" lang="pl-PL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do</a:t>
                      </a: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5 mg/l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(20 mg/l)</a:t>
                      </a: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Diacetylmanagement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Przed</a:t>
                      </a:r>
                      <a:r>
                        <a:rPr kumimoji="0" lang="de-DE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/</a:t>
                      </a: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podczas fermentacji alkoholowej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Ethanethiol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Stickstoffmangel während der Gärung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1,1 µg/l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(2,5 µg/l)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Hefenährstoffversorgung,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Hefeschönung, Battonage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Zdrowe</a:t>
                      </a:r>
                      <a:r>
                        <a:rPr kumimoji="0" lang="de-DE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/</a:t>
                      </a:r>
                      <a:r>
                        <a:rPr kumimoji="0" lang="pl-PL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młode wino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4-ethylphenol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Brettanomyces Wachstum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300 </a:t>
                      </a:r>
                      <a:r>
                        <a:rPr kumimoji="0" lang="pl-PL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do</a:t>
                      </a: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400 µg/l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(500 µg/l)</a:t>
                      </a: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?</a:t>
                      </a: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357673"/>
      </p:ext>
    </p:extLst>
  </p:cSld>
  <p:clrMapOvr>
    <a:masterClrMapping/>
  </p:clrMapOvr>
</p:sld>
</file>

<file path=ppt/theme/theme1.xml><?xml version="1.0" encoding="utf-8"?>
<a:theme xmlns:a="http://schemas.openxmlformats.org/drawingml/2006/main" name="Eaton_PPT_template_Filtration">
  <a:themeElements>
    <a:clrScheme name="Eaton Palette 2012">
      <a:dk1>
        <a:srgbClr val="000000"/>
      </a:dk1>
      <a:lt1>
        <a:srgbClr val="FFFFFF"/>
      </a:lt1>
      <a:dk2>
        <a:srgbClr val="0067CD"/>
      </a:dk2>
      <a:lt2>
        <a:srgbClr val="FFFFFF"/>
      </a:lt2>
      <a:accent1>
        <a:srgbClr val="0067C6"/>
      </a:accent1>
      <a:accent2>
        <a:srgbClr val="009900"/>
      </a:accent2>
      <a:accent3>
        <a:srgbClr val="FF0000"/>
      </a:accent3>
      <a:accent4>
        <a:srgbClr val="F88B1C"/>
      </a:accent4>
      <a:accent5>
        <a:srgbClr val="800080"/>
      </a:accent5>
      <a:accent6>
        <a:srgbClr val="FFFF00"/>
      </a:accent6>
      <a:hlink>
        <a:srgbClr val="F88B1C"/>
      </a:hlink>
      <a:folHlink>
        <a:srgbClr val="800080"/>
      </a:folHlink>
    </a:clrScheme>
    <a:fontScheme name="photo_template_june20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67CD"/>
          </a:buClr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67CD"/>
          </a:buClr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hoto_template_june2008 1">
        <a:dk1>
          <a:srgbClr val="000000"/>
        </a:dk1>
        <a:lt1>
          <a:srgbClr val="FFFFFF"/>
        </a:lt1>
        <a:dk2>
          <a:srgbClr val="0067CD"/>
        </a:dk2>
        <a:lt2>
          <a:srgbClr val="800080"/>
        </a:lt2>
        <a:accent1>
          <a:srgbClr val="00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E70000"/>
        </a:accent6>
        <a:hlink>
          <a:srgbClr val="FF99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Eaton_PPT_template_Filtration</Template>
  <TotalTime>9</TotalTime>
  <Words>177</Words>
  <Application>Microsoft Office PowerPoint</Application>
  <PresentationFormat>Pokaz na ekranie (4:3)</PresentationFormat>
  <Paragraphs>61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6" baseType="lpstr">
      <vt:lpstr>Arial</vt:lpstr>
      <vt:lpstr>Monotype Sorts</vt:lpstr>
      <vt:lpstr>Eaton_PPT_template_Filtration</vt:lpstr>
      <vt:lpstr>Prezentacja programu PowerPoint</vt:lpstr>
      <vt:lpstr>Sensoryka win </vt:lpstr>
      <vt:lpstr>Mikrobiologiczne przyczyny wad smaku i zapachu win</vt:lpstr>
    </vt:vector>
  </TitlesOfParts>
  <Company>Eaton 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Schneider, Ilona</dc:creator>
  <cp:lastModifiedBy>Mazur, Janusz</cp:lastModifiedBy>
  <cp:revision>29</cp:revision>
  <dcterms:created xsi:type="dcterms:W3CDTF">2016-05-22T11:38:49Z</dcterms:created>
  <dcterms:modified xsi:type="dcterms:W3CDTF">2019-05-14T23:10:07Z</dcterms:modified>
</cp:coreProperties>
</file>