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7"/>
  </p:notesMasterIdLst>
  <p:sldIdLst>
    <p:sldId id="256" r:id="rId2"/>
    <p:sldId id="267" r:id="rId3"/>
    <p:sldId id="275" r:id="rId4"/>
    <p:sldId id="279" r:id="rId5"/>
    <p:sldId id="280" r:id="rId6"/>
    <p:sldId id="281" r:id="rId7"/>
    <p:sldId id="283" r:id="rId8"/>
    <p:sldId id="285" r:id="rId9"/>
    <p:sldId id="287" r:id="rId10"/>
    <p:sldId id="291" r:id="rId11"/>
    <p:sldId id="295" r:id="rId12"/>
    <p:sldId id="296" r:id="rId13"/>
    <p:sldId id="303" r:id="rId14"/>
    <p:sldId id="304" r:id="rId15"/>
    <p:sldId id="349" r:id="rId16"/>
    <p:sldId id="350" r:id="rId17"/>
    <p:sldId id="363" r:id="rId18"/>
    <p:sldId id="369" r:id="rId19"/>
    <p:sldId id="306" r:id="rId20"/>
    <p:sldId id="308" r:id="rId21"/>
    <p:sldId id="309" r:id="rId22"/>
    <p:sldId id="312" r:id="rId23"/>
    <p:sldId id="316" r:id="rId24"/>
    <p:sldId id="319" r:id="rId25"/>
    <p:sldId id="320" r:id="rId26"/>
    <p:sldId id="327" r:id="rId27"/>
    <p:sldId id="333" r:id="rId28"/>
    <p:sldId id="334" r:id="rId29"/>
    <p:sldId id="336" r:id="rId30"/>
    <p:sldId id="337" r:id="rId31"/>
    <p:sldId id="338" r:id="rId32"/>
    <p:sldId id="342" r:id="rId33"/>
    <p:sldId id="343" r:id="rId34"/>
    <p:sldId id="345" r:id="rId35"/>
    <p:sldId id="393" r:id="rId36"/>
  </p:sldIdLst>
  <p:sldSz cx="9144000" cy="6858000" type="screen4x3"/>
  <p:notesSz cx="6797675" cy="9926638"/>
  <p:defaultTextStyle>
    <a:defPPr>
      <a:defRPr lang="en-US"/>
    </a:defPPr>
    <a:lvl1pPr algn="l" rtl="0" fontAlgn="base">
      <a:lnSpc>
        <a:spcPct val="110000"/>
      </a:lnSpc>
      <a:spcBef>
        <a:spcPct val="20000"/>
      </a:spcBef>
      <a:spcAft>
        <a:spcPct val="0"/>
      </a:spcAft>
      <a:buClr>
        <a:srgbClr val="3367CD"/>
      </a:buClr>
      <a:defRPr sz="1600" kern="1200">
        <a:solidFill>
          <a:schemeClr val="bg1"/>
        </a:solidFill>
        <a:latin typeface="Arial" pitchFamily="34" charset="0"/>
        <a:ea typeface="+mn-ea"/>
        <a:cs typeface="+mn-cs"/>
      </a:defRPr>
    </a:lvl1pPr>
    <a:lvl2pPr marL="457200" algn="l" rtl="0" fontAlgn="base">
      <a:lnSpc>
        <a:spcPct val="110000"/>
      </a:lnSpc>
      <a:spcBef>
        <a:spcPct val="20000"/>
      </a:spcBef>
      <a:spcAft>
        <a:spcPct val="0"/>
      </a:spcAft>
      <a:buClr>
        <a:srgbClr val="3367CD"/>
      </a:buClr>
      <a:defRPr sz="1600" kern="1200">
        <a:solidFill>
          <a:schemeClr val="bg1"/>
        </a:solidFill>
        <a:latin typeface="Arial" pitchFamily="34" charset="0"/>
        <a:ea typeface="+mn-ea"/>
        <a:cs typeface="+mn-cs"/>
      </a:defRPr>
    </a:lvl2pPr>
    <a:lvl3pPr marL="914400" algn="l" rtl="0" fontAlgn="base">
      <a:lnSpc>
        <a:spcPct val="110000"/>
      </a:lnSpc>
      <a:spcBef>
        <a:spcPct val="20000"/>
      </a:spcBef>
      <a:spcAft>
        <a:spcPct val="0"/>
      </a:spcAft>
      <a:buClr>
        <a:srgbClr val="3367CD"/>
      </a:buClr>
      <a:defRPr sz="1600" kern="1200">
        <a:solidFill>
          <a:schemeClr val="bg1"/>
        </a:solidFill>
        <a:latin typeface="Arial" pitchFamily="34" charset="0"/>
        <a:ea typeface="+mn-ea"/>
        <a:cs typeface="+mn-cs"/>
      </a:defRPr>
    </a:lvl3pPr>
    <a:lvl4pPr marL="1371600" algn="l" rtl="0" fontAlgn="base">
      <a:lnSpc>
        <a:spcPct val="110000"/>
      </a:lnSpc>
      <a:spcBef>
        <a:spcPct val="20000"/>
      </a:spcBef>
      <a:spcAft>
        <a:spcPct val="0"/>
      </a:spcAft>
      <a:buClr>
        <a:srgbClr val="3367CD"/>
      </a:buClr>
      <a:defRPr sz="1600" kern="1200">
        <a:solidFill>
          <a:schemeClr val="bg1"/>
        </a:solidFill>
        <a:latin typeface="Arial" pitchFamily="34" charset="0"/>
        <a:ea typeface="+mn-ea"/>
        <a:cs typeface="+mn-cs"/>
      </a:defRPr>
    </a:lvl4pPr>
    <a:lvl5pPr marL="1828800" algn="l" rtl="0" fontAlgn="base">
      <a:lnSpc>
        <a:spcPct val="110000"/>
      </a:lnSpc>
      <a:spcBef>
        <a:spcPct val="20000"/>
      </a:spcBef>
      <a:spcAft>
        <a:spcPct val="0"/>
      </a:spcAft>
      <a:buClr>
        <a:srgbClr val="3367CD"/>
      </a:buClr>
      <a:defRPr sz="1600" kern="1200">
        <a:solidFill>
          <a:schemeClr val="bg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bg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bg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bg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bg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7C6"/>
    <a:srgbClr val="3467CD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01" autoAdjust="0"/>
  </p:normalViewPr>
  <p:slideViewPr>
    <p:cSldViewPr>
      <p:cViewPr>
        <p:scale>
          <a:sx n="100" d="100"/>
          <a:sy n="100" d="100"/>
        </p:scale>
        <p:origin x="300" y="-16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240"/>
    </p:cViewPr>
  </p:sorterViewPr>
  <p:notesViewPr>
    <p:cSldViewPr>
      <p:cViewPr varScale="1">
        <p:scale>
          <a:sx n="71" d="100"/>
          <a:sy n="71" d="100"/>
        </p:scale>
        <p:origin x="-279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defRPr sz="1200">
                <a:solidFill>
                  <a:schemeClr val="tx1"/>
                </a:solidFill>
              </a:defRPr>
            </a:lvl1pPr>
          </a:lstStyle>
          <a:p>
            <a:fld id="{AFF6A5AA-3EAA-4677-B7F3-E0CACBDE8F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7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6862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452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6296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8310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72612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19438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66504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60208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87295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116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1327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50998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37197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25905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80914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56530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34643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668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82527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23993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28074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8156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23088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24466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60668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91392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3493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5285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1174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4126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3677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9163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2182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38200" y="3200400"/>
            <a:ext cx="7924800" cy="11430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US" noProof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783138"/>
            <a:ext cx="6024563" cy="1027112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67C6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US" noProof="0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657600" y="6538913"/>
            <a:ext cx="2023311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Char char="©"/>
            </a:pPr>
            <a:r>
              <a:rPr lang="en-US" sz="700" dirty="0">
                <a:solidFill>
                  <a:schemeClr val="tx1"/>
                </a:solidFill>
              </a:rPr>
              <a:t> 2019 Eaton Corporation. All rights reserved</a:t>
            </a:r>
            <a:r>
              <a:rPr lang="en-US" sz="700" dirty="0"/>
              <a:t>.</a:t>
            </a:r>
          </a:p>
        </p:txBody>
      </p:sp>
      <p:pic>
        <p:nvPicPr>
          <p:cNvPr id="5131" name="Picture 11" descr="eaton_signature_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115050"/>
            <a:ext cx="16764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69214"/>
      </p:ext>
    </p:extLst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81800" y="0"/>
            <a:ext cx="1981200" cy="62484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0"/>
            <a:ext cx="5791200" cy="62484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21843"/>
      </p:ext>
    </p:extLst>
  </p:cSld>
  <p:clrMapOvr>
    <a:masterClrMapping/>
  </p:clrMapOvr>
  <p:transition spd="med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8962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9878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500877"/>
      </p:ext>
    </p:extLst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54705553"/>
      </p:ext>
    </p:extLst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9788" y="1552575"/>
            <a:ext cx="3884612" cy="469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76800" y="1552575"/>
            <a:ext cx="3886200" cy="469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190808"/>
      </p:ext>
    </p:extLst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10159"/>
      </p:ext>
    </p:extLst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13367"/>
      </p:ext>
    </p:extLst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231620"/>
      </p:ext>
    </p:extLst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53499283"/>
      </p:ext>
    </p:extLst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96978684"/>
      </p:ext>
    </p:extLst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9788" y="1552575"/>
            <a:ext cx="7923212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0" y="1133475"/>
            <a:ext cx="9144000" cy="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0"/>
            <a:ext cx="79248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6781800" y="64770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</a:pPr>
            <a:fld id="{1FD707FF-5ACF-48DF-B6D1-3CC2243AFEFC}" type="slidenum">
              <a:rPr lang="en-US" sz="1000">
                <a:solidFill>
                  <a:srgbClr val="FFFFFF"/>
                </a:solidFill>
              </a:rPr>
              <a:pPr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t>‹#›</a:t>
            </a:fld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4131" name="Rectangle 35"/>
          <p:cNvSpPr>
            <a:spLocks noChangeArrowheads="1"/>
          </p:cNvSpPr>
          <p:nvPr/>
        </p:nvSpPr>
        <p:spPr bwMode="auto">
          <a:xfrm>
            <a:off x="6705600" y="6553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</a:pPr>
            <a:fld id="{4A6CD23D-C946-4C47-90FA-4445B805B9AB}" type="slidenum">
              <a:rPr lang="en-US" sz="900">
                <a:solidFill>
                  <a:srgbClr val="0C86F4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</a:pPr>
              <a:t>‹#›</a:t>
            </a:fld>
            <a:endParaRPr lang="en-US" sz="900">
              <a:solidFill>
                <a:srgbClr val="0C86F4"/>
              </a:solidFill>
            </a:endParaRPr>
          </a:p>
        </p:txBody>
      </p:sp>
      <p:sp>
        <p:nvSpPr>
          <p:cNvPr id="4132" name="Text Box 36"/>
          <p:cNvSpPr txBox="1">
            <a:spLocks noChangeArrowheads="1"/>
          </p:cNvSpPr>
          <p:nvPr/>
        </p:nvSpPr>
        <p:spPr bwMode="auto">
          <a:xfrm>
            <a:off x="3657600" y="6538913"/>
            <a:ext cx="2023311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Char char="©"/>
            </a:pPr>
            <a:r>
              <a:rPr lang="en-US" sz="700" dirty="0">
                <a:solidFill>
                  <a:schemeClr val="tx1"/>
                </a:solidFill>
              </a:rPr>
              <a:t> 2019 Eaton Corporation. All rights reserved</a:t>
            </a:r>
            <a:r>
              <a:rPr lang="en-US" sz="700" dirty="0"/>
              <a:t>.</a:t>
            </a:r>
          </a:p>
        </p:txBody>
      </p:sp>
      <p:pic>
        <p:nvPicPr>
          <p:cNvPr id="4133" name="Picture 37" descr="eaton_signature_colo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6370638"/>
            <a:ext cx="11430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3" r:id="rId13"/>
  </p:sldLayoutIdLst>
  <p:transition spd="med">
    <p:wipe dir="d"/>
  </p:transition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0067C6"/>
        </a:buClr>
        <a:buChar char="•"/>
        <a:defRPr sz="28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0067C6"/>
        </a:buClr>
        <a:buChar char="•"/>
        <a:defRPr sz="2400">
          <a:solidFill>
            <a:srgbClr val="292929"/>
          </a:solidFill>
          <a:latin typeface="+mn-lt"/>
        </a:defRPr>
      </a:lvl2pPr>
      <a:lvl3pPr marL="114300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0067C6"/>
        </a:buClr>
        <a:buChar char="•"/>
        <a:defRPr sz="2000">
          <a:solidFill>
            <a:srgbClr val="29292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67C6"/>
        </a:buClr>
        <a:buChar char="•"/>
        <a:defRPr sz="2000">
          <a:solidFill>
            <a:srgbClr val="29292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charset="0"/>
        <a:buChar char="l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charset="0"/>
        <a:buChar char="l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charset="0"/>
        <a:buChar char="l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charset="0"/>
        <a:buChar char="l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charset="0"/>
        <a:buChar char="l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hyperlink" Target="http://vinepair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hyperlink" Target="http://www.blog.wine.com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" Type="http://schemas.openxmlformats.org/officeDocument/2006/relationships/image" Target="../media/image30.png"/><Relationship Id="rId21" Type="http://schemas.openxmlformats.org/officeDocument/2006/relationships/image" Target="../media/image48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29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Klarowanie </a:t>
            </a:r>
            <a:r>
              <a:rPr lang="de-DE" dirty="0"/>
              <a:t>&amp; </a:t>
            </a:r>
            <a:r>
              <a:rPr lang="pl-PL" dirty="0"/>
              <a:t>Stabilizacja</a:t>
            </a:r>
            <a:r>
              <a:rPr lang="de-DE" dirty="0"/>
              <a:t> </a:t>
            </a:r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>
                <a:solidFill>
                  <a:srgbClr val="000000"/>
                </a:solidFill>
              </a:rPr>
              <a:t>Dr. Ilona Schneider</a:t>
            </a:r>
          </a:p>
        </p:txBody>
      </p:sp>
      <p:pic>
        <p:nvPicPr>
          <p:cNvPr id="49159" name="Picture 7" descr="Eaton PBW F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" t="19516" b="8365"/>
          <a:stretch>
            <a:fillRect/>
          </a:stretch>
        </p:blipFill>
        <p:spPr bwMode="auto">
          <a:xfrm>
            <a:off x="381000" y="0"/>
            <a:ext cx="8763000" cy="324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604521"/>
            <a:ext cx="79248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pc="-15" dirty="0"/>
              <a:t>ŻELATYNA</a:t>
            </a:r>
            <a:endParaRPr spc="-15" dirty="0"/>
          </a:p>
        </p:txBody>
      </p:sp>
      <p:sp>
        <p:nvSpPr>
          <p:cNvPr id="3" name="object 3"/>
          <p:cNvSpPr txBox="1"/>
          <p:nvPr/>
        </p:nvSpPr>
        <p:spPr>
          <a:xfrm>
            <a:off x="496913" y="1128263"/>
            <a:ext cx="5515247" cy="988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800" b="1" spc="-15" dirty="0">
                <a:solidFill>
                  <a:srgbClr val="96A700"/>
                </a:solidFill>
                <a:latin typeface="Calibri" panose="020F0502020204030204" pitchFamily="34" charset="0"/>
                <a:cs typeface="Calibri"/>
              </a:rPr>
              <a:t>Pozyskiwanie</a:t>
            </a:r>
            <a:r>
              <a:rPr sz="1800" b="1" spc="-10" dirty="0">
                <a:solidFill>
                  <a:srgbClr val="96A700"/>
                </a:solidFill>
                <a:latin typeface="Calibri" panose="020F0502020204030204" pitchFamily="34" charset="0"/>
                <a:cs typeface="Calibri"/>
              </a:rPr>
              <a:t>:</a:t>
            </a:r>
            <a:endParaRPr sz="1800" dirty="0">
              <a:latin typeface="Calibri" panose="020F0502020204030204" pitchFamily="34" charset="0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pl-PL" sz="1800" spc="-5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Enzymatyczne</a:t>
            </a:r>
            <a:r>
              <a:rPr sz="1800" spc="-5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,</a:t>
            </a:r>
            <a:r>
              <a:rPr sz="1800" spc="-45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lang="pl-PL" sz="1800" spc="-45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alkaliczne lub</a:t>
            </a:r>
            <a:r>
              <a:rPr sz="1800" spc="-35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lang="pl-PL" sz="1800" spc="-5" dirty="0">
                <a:solidFill>
                  <a:srgbClr val="96A700"/>
                </a:solidFill>
                <a:latin typeface="Calibri" panose="020F0502020204030204" pitchFamily="34" charset="0"/>
                <a:cs typeface="Calibri"/>
              </a:rPr>
              <a:t>kwasowe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lang="pl-PL" sz="1800" b="1" spc="-1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Właściwości różnych żelatyn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880632"/>
              </p:ext>
            </p:extLst>
          </p:nvPr>
        </p:nvGraphicFramePr>
        <p:xfrm>
          <a:off x="624804" y="2433019"/>
          <a:ext cx="6827516" cy="34442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3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3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679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lang="pl-PL" sz="1600" dirty="0">
                          <a:latin typeface="Calibri" panose="020F0502020204030204" pitchFamily="34" charset="0"/>
                        </a:rPr>
                        <a:t>Żelatyna ciepło rozpuszczalna</a:t>
                      </a:r>
                      <a:endParaRPr sz="16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2110" indent="-2863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2745" algn="l"/>
                        </a:tabLst>
                      </a:pPr>
                      <a:r>
                        <a:rPr lang="pl-PL" sz="1600" spc="-5" dirty="0">
                          <a:latin typeface="Calibri"/>
                          <a:cs typeface="Calibri"/>
                        </a:rPr>
                        <a:t>Hydroliza kwasowa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372110" indent="-2863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2745" algn="l"/>
                        </a:tabLst>
                      </a:pPr>
                      <a:r>
                        <a:rPr lang="pl-PL" sz="1600" dirty="0">
                          <a:latin typeface="Calibri"/>
                          <a:cs typeface="Calibri"/>
                        </a:rPr>
                        <a:t>Zawartość białka 30-50% 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MW</a:t>
                      </a:r>
                      <a:r>
                        <a:rPr sz="16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&gt;</a:t>
                      </a:r>
                      <a:r>
                        <a:rPr sz="16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575" baseline="26455" dirty="0">
                          <a:latin typeface="Calibri"/>
                          <a:cs typeface="Calibri"/>
                        </a:rPr>
                        <a:t>5</a:t>
                      </a:r>
                    </a:p>
                    <a:p>
                      <a:pPr marL="372110" indent="-2863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2745" algn="l"/>
                        </a:tabLst>
                      </a:pPr>
                      <a:r>
                        <a:rPr lang="pl-PL" sz="1600" spc="-5" dirty="0">
                          <a:latin typeface="Calibri"/>
                          <a:cs typeface="Calibri"/>
                        </a:rPr>
                        <a:t>Silnie dodatni przy </a:t>
                      </a:r>
                      <a:r>
                        <a:rPr lang="pl-PL" sz="1600" spc="-5" dirty="0" err="1">
                          <a:latin typeface="Calibri"/>
                          <a:cs typeface="Calibri"/>
                        </a:rPr>
                        <a:t>pH</a:t>
                      </a:r>
                      <a:r>
                        <a:rPr lang="pl-PL" sz="1600" spc="-5" dirty="0">
                          <a:latin typeface="Calibri"/>
                          <a:cs typeface="Calibri"/>
                        </a:rPr>
                        <a:t> wina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372110" indent="-2863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2745" algn="l"/>
                        </a:tabLst>
                      </a:pPr>
                      <a:r>
                        <a:rPr lang="pl-PL" sz="1600" dirty="0">
                          <a:latin typeface="Calibri"/>
                          <a:cs typeface="Calibri"/>
                        </a:rPr>
                        <a:t>Rozpuszczanie w gorącej wodzie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815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Żelatyna zimno rozpuszczalna</a:t>
                      </a:r>
                      <a:endParaRPr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2110" indent="-2863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2745" algn="l"/>
                        </a:tabLst>
                      </a:pPr>
                      <a:r>
                        <a:rPr lang="pl-PL" sz="16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Hydroliza enzymatyczna</a:t>
                      </a:r>
                    </a:p>
                    <a:p>
                      <a:pPr marL="372110" indent="-2863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2745" algn="l"/>
                        </a:tabLst>
                      </a:pPr>
                      <a:r>
                        <a:rPr lang="pl-PL" sz="16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Białka o</a:t>
                      </a:r>
                      <a:r>
                        <a:rPr sz="1600" spc="-3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MW</a:t>
                      </a:r>
                      <a:r>
                        <a:rPr sz="1600" spc="-4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&lt;</a:t>
                      </a:r>
                      <a:r>
                        <a:rPr sz="1600" spc="-3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575" baseline="2645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5</a:t>
                      </a:r>
                    </a:p>
                    <a:p>
                      <a:pPr marL="372110" indent="-2863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2745" algn="l"/>
                        </a:tabLst>
                      </a:pPr>
                      <a:r>
                        <a:rPr lang="pl-PL" sz="16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niska zawartość peptydu</a:t>
                      </a:r>
                    </a:p>
                    <a:p>
                      <a:pPr marL="372110" indent="-2863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2745" algn="l"/>
                        </a:tabLst>
                      </a:pPr>
                      <a:r>
                        <a:rPr lang="pl-PL" sz="16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niski dodatni ładunek przy </a:t>
                      </a:r>
                      <a:r>
                        <a:rPr lang="pl-PL" sz="1600" spc="-5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pH</a:t>
                      </a:r>
                      <a:r>
                        <a:rPr lang="pl-PL" sz="16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wina</a:t>
                      </a:r>
                      <a:endParaRPr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063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lang="pl-PL" sz="1600" dirty="0">
                          <a:latin typeface="Calibri" panose="020F0502020204030204" pitchFamily="34" charset="0"/>
                        </a:rPr>
                        <a:t>Żelatyna płynna</a:t>
                      </a:r>
                      <a:endParaRPr sz="16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2110" indent="-2863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2745" algn="l"/>
                        </a:tabLst>
                      </a:pPr>
                      <a:r>
                        <a:rPr lang="pl-PL" sz="1600" dirty="0">
                          <a:latin typeface="Calibri"/>
                          <a:cs typeface="Calibri"/>
                        </a:rPr>
                        <a:t>Intensywna hydroliza kwasowa</a:t>
                      </a:r>
                    </a:p>
                    <a:p>
                      <a:pPr marL="372110" indent="-2863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2745" algn="l"/>
                        </a:tabLst>
                      </a:pPr>
                      <a:r>
                        <a:rPr lang="pl-PL" sz="1600" dirty="0">
                          <a:latin typeface="Calibri"/>
                          <a:cs typeface="Calibri"/>
                        </a:rPr>
                        <a:t>Białka o niskiej MW &lt;105</a:t>
                      </a:r>
                    </a:p>
                    <a:p>
                      <a:pPr marL="372110" indent="-2863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2745" algn="l"/>
                        </a:tabLst>
                      </a:pPr>
                      <a:r>
                        <a:rPr lang="pl-PL" sz="1600" spc="10" dirty="0">
                          <a:latin typeface="Calibri"/>
                          <a:cs typeface="Calibri"/>
                        </a:rPr>
                        <a:t>Wysoka zawartość peptydów dodatnio naładowanych 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lang="pl-PL" sz="16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ryzyko </a:t>
                      </a:r>
                      <a:r>
                        <a:rPr lang="pl-PL" sz="1600" dirty="0" err="1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przeklarowania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)</a:t>
                      </a:r>
                    </a:p>
                    <a:p>
                      <a:pPr marL="372110" indent="-2863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2745" algn="l"/>
                        </a:tabLst>
                      </a:pPr>
                      <a:r>
                        <a:rPr lang="pl-PL" sz="1600" spc="-5" dirty="0">
                          <a:latin typeface="Calibri"/>
                          <a:cs typeface="Calibri"/>
                        </a:rPr>
                        <a:t>dodatni ładunek przy </a:t>
                      </a:r>
                      <a:r>
                        <a:rPr lang="pl-PL" sz="1600" spc="-5" dirty="0" err="1">
                          <a:latin typeface="Calibri"/>
                          <a:cs typeface="Calibri"/>
                        </a:rPr>
                        <a:t>pH</a:t>
                      </a:r>
                      <a:r>
                        <a:rPr lang="pl-PL" sz="1600" spc="-5" dirty="0">
                          <a:latin typeface="Calibri"/>
                          <a:cs typeface="Calibri"/>
                        </a:rPr>
                        <a:t> wina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0398406"/>
      </p:ext>
    </p:extLst>
  </p:cSld>
  <p:clrMapOvr>
    <a:masterClrMapping/>
  </p:clrMapOvr>
  <p:transition spd="med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1889" y="1162426"/>
            <a:ext cx="8266430" cy="48536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5" dirty="0">
                <a:solidFill>
                  <a:srgbClr val="96A700"/>
                </a:solidFill>
                <a:latin typeface="Calibri" panose="020F0502020204030204" pitchFamily="34" charset="0"/>
                <a:cs typeface="Calibri"/>
              </a:rPr>
              <a:t>An</a:t>
            </a:r>
            <a:r>
              <a:rPr sz="1800" b="1" spc="-30" dirty="0">
                <a:solidFill>
                  <a:srgbClr val="96A700"/>
                </a:solidFill>
                <a:latin typeface="Calibri" panose="020F0502020204030204" pitchFamily="34" charset="0"/>
                <a:cs typeface="Calibri"/>
              </a:rPr>
              <a:t>w</a:t>
            </a:r>
            <a:r>
              <a:rPr sz="1800" b="1" dirty="0">
                <a:solidFill>
                  <a:srgbClr val="96A700"/>
                </a:solidFill>
                <a:latin typeface="Calibri" panose="020F0502020204030204" pitchFamily="34" charset="0"/>
                <a:cs typeface="Calibri"/>
              </a:rPr>
              <a:t>e</a:t>
            </a:r>
            <a:r>
              <a:rPr sz="1800" b="1" spc="-20" dirty="0">
                <a:solidFill>
                  <a:srgbClr val="96A700"/>
                </a:solidFill>
                <a:latin typeface="Calibri" panose="020F0502020204030204" pitchFamily="34" charset="0"/>
                <a:cs typeface="Calibri"/>
              </a:rPr>
              <a:t>nd</a:t>
            </a:r>
            <a:r>
              <a:rPr sz="1800" b="1" spc="-10" dirty="0">
                <a:solidFill>
                  <a:srgbClr val="96A700"/>
                </a:solidFill>
                <a:latin typeface="Calibri" panose="020F0502020204030204" pitchFamily="34" charset="0"/>
                <a:cs typeface="Calibri"/>
              </a:rPr>
              <a:t>u</a:t>
            </a:r>
            <a:r>
              <a:rPr sz="1800" b="1" spc="-20" dirty="0">
                <a:solidFill>
                  <a:srgbClr val="96A700"/>
                </a:solidFill>
                <a:latin typeface="Calibri" panose="020F0502020204030204" pitchFamily="34" charset="0"/>
                <a:cs typeface="Calibri"/>
              </a:rPr>
              <a:t>n</a:t>
            </a:r>
            <a:r>
              <a:rPr sz="1800" b="1" dirty="0">
                <a:solidFill>
                  <a:srgbClr val="96A700"/>
                </a:solidFill>
                <a:latin typeface="Calibri" panose="020F0502020204030204" pitchFamily="34" charset="0"/>
                <a:cs typeface="Calibri"/>
              </a:rPr>
              <a:t>g</a:t>
            </a:r>
            <a:r>
              <a:rPr sz="1800" b="1" spc="-75" dirty="0">
                <a:solidFill>
                  <a:srgbClr val="96A700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sz="1800" spc="-10" dirty="0">
                <a:latin typeface="Calibri" panose="020F0502020204030204" pitchFamily="34" charset="0"/>
                <a:cs typeface="Calibri"/>
              </a:rPr>
              <a:t>(</a:t>
            </a:r>
            <a:r>
              <a:rPr sz="1800" spc="-5" dirty="0">
                <a:latin typeface="Calibri" panose="020F0502020204030204" pitchFamily="34" charset="0"/>
                <a:cs typeface="Calibri"/>
              </a:rPr>
              <a:t>3</a:t>
            </a:r>
            <a:r>
              <a:rPr sz="1800" dirty="0">
                <a:latin typeface="Calibri" panose="020F0502020204030204" pitchFamily="34" charset="0"/>
                <a:cs typeface="Calibri"/>
              </a:rPr>
              <a:t>-</a:t>
            </a:r>
            <a:r>
              <a:rPr sz="1800" spc="-10" dirty="0">
                <a:latin typeface="Calibri" panose="020F0502020204030204" pitchFamily="34" charset="0"/>
                <a:cs typeface="Calibri"/>
              </a:rPr>
              <a:t>20</a:t>
            </a:r>
            <a:r>
              <a:rPr sz="1800" spc="50" dirty="0">
                <a:latin typeface="Calibri" panose="020F0502020204030204" pitchFamily="34" charset="0"/>
                <a:cs typeface="Calibri"/>
              </a:rPr>
              <a:t>g</a:t>
            </a:r>
            <a:r>
              <a:rPr sz="1800" spc="-5" dirty="0">
                <a:latin typeface="Calibri" panose="020F0502020204030204" pitchFamily="34" charset="0"/>
                <a:cs typeface="Calibri"/>
              </a:rPr>
              <a:t>/h</a:t>
            </a:r>
            <a:r>
              <a:rPr sz="1800" dirty="0">
                <a:latin typeface="Calibri" panose="020F0502020204030204" pitchFamily="34" charset="0"/>
                <a:cs typeface="Calibri"/>
              </a:rPr>
              <a:t>l)</a:t>
            </a:r>
          </a:p>
          <a:p>
            <a:pPr marL="192405" indent="-179705">
              <a:lnSpc>
                <a:spcPct val="100000"/>
              </a:lnSpc>
              <a:spcBef>
                <a:spcPts val="165"/>
              </a:spcBef>
              <a:buSzPct val="80555"/>
              <a:buFont typeface="Arial"/>
              <a:buChar char="•"/>
              <a:tabLst>
                <a:tab pos="193040" algn="l"/>
              </a:tabLst>
            </a:pPr>
            <a:r>
              <a:rPr lang="pl-PL" sz="1800" spc="-3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Czas</a:t>
            </a:r>
            <a:r>
              <a:rPr sz="1800" spc="-1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:</a:t>
            </a:r>
            <a:r>
              <a:rPr sz="1800" spc="-40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lang="pl-PL" sz="1800" spc="-40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Moszcz i wino</a:t>
            </a:r>
            <a:endParaRPr lang="de-DE" sz="1800" dirty="0">
              <a:solidFill>
                <a:schemeClr val="tx1"/>
              </a:solidFill>
              <a:latin typeface="Calibri" panose="020F0502020204030204" pitchFamily="34" charset="0"/>
              <a:cs typeface="Calibri"/>
            </a:endParaRPr>
          </a:p>
          <a:p>
            <a:pPr marL="192405" marR="697865" indent="-179705">
              <a:lnSpc>
                <a:spcPct val="80000"/>
              </a:lnSpc>
              <a:spcBef>
                <a:spcPts val="600"/>
              </a:spcBef>
              <a:buSzPct val="80555"/>
              <a:buFont typeface="Arial"/>
              <a:buChar char="•"/>
              <a:tabLst>
                <a:tab pos="193040" algn="l"/>
              </a:tabLst>
            </a:pPr>
            <a:r>
              <a:rPr lang="pl-PL" sz="1800" spc="-15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Namoczyć żelatyna</a:t>
            </a:r>
            <a:r>
              <a:rPr lang="de-DE" sz="1800" spc="-20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lang="pl-PL" sz="1800" spc="-20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przez </a:t>
            </a:r>
            <a:r>
              <a:rPr lang="de-DE" sz="1800" spc="-1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30</a:t>
            </a:r>
            <a:r>
              <a:rPr lang="de-DE" sz="1800" spc="-45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lang="pl-PL" sz="180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minut w wodzie</a:t>
            </a:r>
            <a:r>
              <a:rPr lang="de-DE" sz="1800" spc="-1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,</a:t>
            </a:r>
            <a:r>
              <a:rPr lang="de-DE" sz="1800" spc="-25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lang="pl-PL" sz="1800" spc="-25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następnie rozpuścić w podniesionej temperaturze</a:t>
            </a:r>
            <a:endParaRPr lang="de-DE" sz="1800" dirty="0">
              <a:solidFill>
                <a:schemeClr val="tx1"/>
              </a:solidFill>
              <a:latin typeface="Calibri" panose="020F0502020204030204" pitchFamily="34" charset="0"/>
              <a:cs typeface="Calibri"/>
            </a:endParaRPr>
          </a:p>
          <a:p>
            <a:pPr marL="192405" indent="-179705">
              <a:lnSpc>
                <a:spcPct val="100000"/>
              </a:lnSpc>
              <a:spcBef>
                <a:spcPts val="165"/>
              </a:spcBef>
              <a:buSzPct val="80555"/>
              <a:buFont typeface="Arial"/>
              <a:buChar char="•"/>
              <a:tabLst>
                <a:tab pos="193040" algn="l"/>
              </a:tabLst>
            </a:pPr>
            <a:r>
              <a:rPr lang="pl-PL" sz="180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W temperaturach poniżej 8 ° C możliwe jest samoistne żelowanie</a:t>
            </a:r>
          </a:p>
          <a:p>
            <a:pPr marL="12700">
              <a:lnSpc>
                <a:spcPct val="100000"/>
              </a:lnSpc>
              <a:spcBef>
                <a:spcPts val="165"/>
              </a:spcBef>
              <a:buSzPct val="80555"/>
              <a:tabLst>
                <a:tab pos="193040" algn="l"/>
              </a:tabLst>
            </a:pPr>
            <a:endParaRPr sz="1800" dirty="0">
              <a:solidFill>
                <a:schemeClr val="tx1"/>
              </a:solidFill>
              <a:latin typeface="Calibri" panose="020F0502020204030204" pitchFamily="34" charset="0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pl-PL" sz="1800" b="1" spc="-5" dirty="0">
                <a:solidFill>
                  <a:srgbClr val="C00000"/>
                </a:solidFill>
                <a:latin typeface="Calibri" panose="020F0502020204030204" pitchFamily="34" charset="0"/>
                <a:cs typeface="Calibri"/>
              </a:rPr>
              <a:t>Niebezpieczeństwo </a:t>
            </a:r>
            <a:r>
              <a:rPr lang="pl-PL" sz="1800" b="1" spc="-5" dirty="0" err="1">
                <a:solidFill>
                  <a:srgbClr val="C00000"/>
                </a:solidFill>
                <a:latin typeface="Calibri" panose="020F0502020204030204" pitchFamily="34" charset="0"/>
                <a:cs typeface="Calibri"/>
              </a:rPr>
              <a:t>przeklarowania</a:t>
            </a:r>
            <a:endParaRPr sz="1800" dirty="0">
              <a:latin typeface="Calibri" panose="020F0502020204030204" pitchFamily="34" charset="0"/>
              <a:cs typeface="Calibri"/>
            </a:endParaRPr>
          </a:p>
          <a:p>
            <a:pPr marL="192405" indent="-179705">
              <a:lnSpc>
                <a:spcPct val="100000"/>
              </a:lnSpc>
              <a:spcBef>
                <a:spcPts val="165"/>
              </a:spcBef>
              <a:buSzPct val="80555"/>
              <a:buFont typeface="Arial"/>
              <a:buChar char="•"/>
              <a:tabLst>
                <a:tab pos="193040" algn="l"/>
              </a:tabLst>
            </a:pPr>
            <a:r>
              <a:rPr lang="pl-PL" sz="1800" spc="-75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Test wstępny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cs typeface="Calibri"/>
            </a:endParaRPr>
          </a:p>
          <a:p>
            <a:pPr marL="192405" indent="-179705">
              <a:lnSpc>
                <a:spcPct val="100000"/>
              </a:lnSpc>
              <a:spcBef>
                <a:spcPts val="165"/>
              </a:spcBef>
              <a:buSzPct val="80555"/>
              <a:buFont typeface="Arial"/>
              <a:buChar char="•"/>
              <a:tabLst>
                <a:tab pos="193040" algn="l"/>
              </a:tabLst>
            </a:pPr>
            <a:r>
              <a:rPr lang="pl-PL" sz="1800" spc="-5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Część dodanej żelatyny nie </a:t>
            </a:r>
            <a:r>
              <a:rPr lang="pl-PL" sz="1800" spc="-5" dirty="0" err="1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flokuluje</a:t>
            </a:r>
            <a:r>
              <a:rPr lang="pl-PL" sz="1800" spc="-5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.</a:t>
            </a:r>
          </a:p>
          <a:p>
            <a:pPr marL="192405" indent="-179705">
              <a:lnSpc>
                <a:spcPct val="100000"/>
              </a:lnSpc>
              <a:spcBef>
                <a:spcPts val="165"/>
              </a:spcBef>
              <a:buSzPct val="80555"/>
              <a:buFont typeface="Arial"/>
              <a:buChar char="•"/>
              <a:tabLst>
                <a:tab pos="193040" algn="l"/>
              </a:tabLst>
            </a:pPr>
            <a:r>
              <a:rPr lang="pl-PL" sz="180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Większe ryzyko w białym winie, jeśli nie ma wystarczającej liczby partnerów reakcji.</a:t>
            </a:r>
          </a:p>
          <a:p>
            <a:pPr marL="192405" marR="579755" indent="-179705">
              <a:lnSpc>
                <a:spcPts val="1730"/>
              </a:lnSpc>
              <a:spcBef>
                <a:spcPts val="585"/>
              </a:spcBef>
              <a:buSzPct val="80555"/>
              <a:buFont typeface="Arial"/>
              <a:buChar char="•"/>
              <a:tabLst>
                <a:tab pos="193040" algn="l"/>
              </a:tabLst>
            </a:pPr>
            <a:r>
              <a:rPr lang="pl-PL" sz="1800" spc="-15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Może prowadzić do zmętnienia wtórnego tanin lub białek (beczka drewniana, użycie garbników </a:t>
            </a:r>
            <a:r>
              <a:rPr lang="pl-PL" sz="1800" spc="-15" dirty="0" err="1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enologicznych</a:t>
            </a:r>
            <a:r>
              <a:rPr lang="pl-PL" sz="1800" spc="-15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 (tanin), naturalny korek itp.)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cs typeface="Calibri"/>
            </a:endParaRPr>
          </a:p>
          <a:p>
            <a:pPr marL="192405" indent="-179705">
              <a:lnSpc>
                <a:spcPct val="100000"/>
              </a:lnSpc>
              <a:spcBef>
                <a:spcPts val="180"/>
              </a:spcBef>
              <a:buSzPct val="80555"/>
              <a:buFont typeface="Arial"/>
              <a:buChar char="•"/>
              <a:tabLst>
                <a:tab pos="193040" algn="l"/>
              </a:tabLst>
            </a:pPr>
            <a:r>
              <a:rPr lang="pl-PL" sz="1800" spc="-1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Obróbka </a:t>
            </a:r>
            <a:r>
              <a:rPr lang="pl-PL" sz="1800" spc="-10" dirty="0" err="1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przeklarowanych</a:t>
            </a:r>
            <a:r>
              <a:rPr lang="pl-PL" sz="1800" spc="-1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 win bentonitem, zolem krzemionkowym, (taniną)</a:t>
            </a:r>
          </a:p>
          <a:p>
            <a:pPr marL="192405" marR="228600" indent="-179705">
              <a:lnSpc>
                <a:spcPts val="1730"/>
              </a:lnSpc>
              <a:spcBef>
                <a:spcPts val="585"/>
              </a:spcBef>
              <a:buSzPct val="80555"/>
              <a:buFont typeface="Arial"/>
              <a:buChar char="•"/>
              <a:tabLst>
                <a:tab pos="193040" algn="l"/>
              </a:tabLst>
            </a:pPr>
            <a:r>
              <a:rPr lang="pl-PL" sz="1800" spc="-15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Stosowanie </a:t>
            </a:r>
            <a:r>
              <a:rPr lang="pl-PL" sz="1800" b="1" spc="-15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kazeiny</a:t>
            </a:r>
            <a:r>
              <a:rPr lang="pl-PL" sz="1800" spc="-15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 lub </a:t>
            </a:r>
            <a:r>
              <a:rPr lang="pl-PL" sz="1800" b="1" spc="-15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karuku</a:t>
            </a:r>
            <a:r>
              <a:rPr lang="pl-PL" sz="1800" spc="-15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 w niskich stężeniach prawie nigdy nie prowadzi do </a:t>
            </a:r>
            <a:r>
              <a:rPr lang="pl-PL" sz="1800" spc="-15" dirty="0" err="1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przeklarowania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cs typeface="Calibri"/>
            </a:endParaRPr>
          </a:p>
          <a:p>
            <a:pPr marL="192405" indent="-179705">
              <a:lnSpc>
                <a:spcPct val="100000"/>
              </a:lnSpc>
              <a:spcBef>
                <a:spcPts val="185"/>
              </a:spcBef>
              <a:buSzPct val="80555"/>
              <a:buFont typeface="Arial"/>
              <a:buChar char="•"/>
              <a:tabLst>
                <a:tab pos="193040" algn="l"/>
              </a:tabLst>
            </a:pPr>
            <a:r>
              <a:rPr lang="pl-PL" sz="1800" b="1" spc="-15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Białka jaja kurzego </a:t>
            </a:r>
            <a:r>
              <a:rPr lang="pl-PL" sz="1800" spc="-15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wymagają wielu garbników/tanin jako reagentów do całkowitego </a:t>
            </a:r>
            <a:r>
              <a:rPr lang="pl-PL" sz="1800" spc="-15" dirty="0" err="1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zflokulowania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8200" y="604521"/>
            <a:ext cx="79248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pc="-15" dirty="0"/>
              <a:t>ŻELATYNA</a:t>
            </a:r>
            <a:endParaRPr spc="-15" dirty="0"/>
          </a:p>
        </p:txBody>
      </p:sp>
    </p:spTree>
    <p:extLst>
      <p:ext uri="{BB962C8B-B14F-4D97-AF65-F5344CB8AC3E}">
        <p14:creationId xmlns:p14="http://schemas.microsoft.com/office/powerpoint/2010/main" val="2599073715"/>
      </p:ext>
    </p:extLst>
  </p:cSld>
  <p:clrMapOvr>
    <a:masterClrMapping/>
  </p:clrMapOvr>
  <p:transition spd="med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9552" y="1340768"/>
            <a:ext cx="7924800" cy="49039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2405" marR="953135" indent="-179705">
              <a:lnSpc>
                <a:spcPct val="100000"/>
              </a:lnSpc>
              <a:buSzPct val="80555"/>
              <a:buFont typeface="Arial"/>
              <a:buChar char="•"/>
              <a:tabLst>
                <a:tab pos="193040" algn="l"/>
              </a:tabLst>
            </a:pPr>
            <a:r>
              <a:rPr lang="pl-PL" sz="180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Zol krzemionkowy składa się z kwasu </a:t>
            </a:r>
            <a:r>
              <a:rPr lang="pl-PL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monokrzemowego</a:t>
            </a:r>
            <a:r>
              <a:rPr lang="pl-PL" sz="180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, który tworzy się natychmiast po zakwaszeniu rozpuszczalnych w wodzie krzemianów.</a:t>
            </a:r>
          </a:p>
          <a:p>
            <a:pPr marL="192405" indent="-179705">
              <a:lnSpc>
                <a:spcPct val="100000"/>
              </a:lnSpc>
              <a:spcBef>
                <a:spcPts val="600"/>
              </a:spcBef>
              <a:buSzPct val="80555"/>
              <a:buFont typeface="Arial"/>
              <a:buChar char="•"/>
              <a:tabLst>
                <a:tab pos="193040" algn="l"/>
              </a:tabLst>
            </a:pPr>
            <a:r>
              <a:rPr lang="pl-PL" sz="1800" spc="-50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Wodna zawiesina koloidalna (co najmniej 15%) bezpostaciowej krzemionki (SiO2)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cs typeface="Calibri"/>
            </a:endParaRPr>
          </a:p>
          <a:p>
            <a:pPr marL="192405" indent="-179705">
              <a:lnSpc>
                <a:spcPct val="100000"/>
              </a:lnSpc>
              <a:spcBef>
                <a:spcPts val="600"/>
              </a:spcBef>
              <a:buSzPct val="80555"/>
              <a:buFont typeface="Arial"/>
              <a:buChar char="•"/>
              <a:tabLst>
                <a:tab pos="193040" algn="l"/>
              </a:tabLst>
            </a:pPr>
            <a:r>
              <a:rPr lang="pl-PL" sz="1800" spc="-5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Cząstki są hydroksylowane na powierzchni, a zatem ujemnie naładowane w stosunku do </a:t>
            </a:r>
            <a:r>
              <a:rPr lang="pl-PL" sz="1800" spc="-5" dirty="0" err="1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pH</a:t>
            </a:r>
            <a:r>
              <a:rPr lang="pl-PL" sz="1800" spc="-5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 wina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90"/>
              </a:spcBef>
            </a:pPr>
            <a:r>
              <a:rPr lang="pl-PL" sz="1800" b="1" spc="-5" dirty="0">
                <a:solidFill>
                  <a:srgbClr val="96A700"/>
                </a:solidFill>
                <a:latin typeface="Calibri" panose="020F0502020204030204" pitchFamily="34" charset="0"/>
                <a:cs typeface="Calibri"/>
              </a:rPr>
              <a:t>Działanie</a:t>
            </a:r>
            <a:endParaRPr sz="1800" dirty="0">
              <a:latin typeface="Calibri" panose="020F0502020204030204" pitchFamily="34" charset="0"/>
              <a:cs typeface="Calibri"/>
            </a:endParaRPr>
          </a:p>
          <a:p>
            <a:pPr marL="192405" indent="-179705">
              <a:lnSpc>
                <a:spcPct val="100000"/>
              </a:lnSpc>
              <a:spcBef>
                <a:spcPts val="600"/>
              </a:spcBef>
              <a:buSzPct val="80555"/>
              <a:buFont typeface="Arial"/>
              <a:buChar char="•"/>
              <a:tabLst>
                <a:tab pos="193040" algn="l"/>
              </a:tabLst>
            </a:pPr>
            <a:r>
              <a:rPr lang="pl-PL" sz="1800" spc="-15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Zastępuje taniny używane w przeszłości</a:t>
            </a:r>
          </a:p>
          <a:p>
            <a:pPr marL="192405" indent="-179705">
              <a:lnSpc>
                <a:spcPct val="100000"/>
              </a:lnSpc>
              <a:spcBef>
                <a:spcPts val="600"/>
              </a:spcBef>
              <a:buSzPct val="80555"/>
              <a:buFont typeface="Arial"/>
              <a:buChar char="•"/>
              <a:tabLst>
                <a:tab pos="193040" algn="l"/>
              </a:tabLst>
            </a:pPr>
            <a:r>
              <a:rPr lang="pl-PL" sz="1800" spc="-9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Poprawia flokulację żelatyny / karuku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cs typeface="Calibri"/>
            </a:endParaRPr>
          </a:p>
          <a:p>
            <a:pPr marL="192405" indent="-179705">
              <a:lnSpc>
                <a:spcPct val="100000"/>
              </a:lnSpc>
              <a:spcBef>
                <a:spcPts val="600"/>
              </a:spcBef>
              <a:buSzPct val="80555"/>
              <a:buFont typeface="Arial"/>
              <a:buChar char="•"/>
              <a:tabLst>
                <a:tab pos="193040" algn="l"/>
              </a:tabLst>
            </a:pPr>
            <a:r>
              <a:rPr lang="pl-PL" sz="1800" spc="-15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Poprawia osiadanie środków klarujących</a:t>
            </a:r>
          </a:p>
          <a:p>
            <a:pPr marL="192405" indent="-179705">
              <a:lnSpc>
                <a:spcPct val="100000"/>
              </a:lnSpc>
              <a:spcBef>
                <a:spcPts val="600"/>
              </a:spcBef>
              <a:buSzPct val="80555"/>
              <a:buFont typeface="Arial"/>
              <a:buChar char="•"/>
              <a:tabLst>
                <a:tab pos="193040" algn="l"/>
              </a:tabLst>
            </a:pPr>
            <a:r>
              <a:rPr lang="pl-PL" sz="1800" spc="-15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Przyspiesza klarowanie i daje spójny osad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cs typeface="Calibri"/>
            </a:endParaRPr>
          </a:p>
          <a:p>
            <a:pPr marL="192405" indent="-179705">
              <a:lnSpc>
                <a:spcPct val="100000"/>
              </a:lnSpc>
              <a:spcBef>
                <a:spcPts val="600"/>
              </a:spcBef>
              <a:buSzPct val="80555"/>
              <a:buFont typeface="Arial"/>
              <a:buChar char="•"/>
              <a:tabLst>
                <a:tab pos="193040" algn="l"/>
              </a:tabLst>
            </a:pPr>
            <a:r>
              <a:rPr lang="pl-PL" sz="1800" spc="-15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Poprawia </a:t>
            </a:r>
            <a:r>
              <a:rPr lang="pl-PL" sz="1800" spc="-15" dirty="0" err="1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filtrowalność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90"/>
              </a:spcBef>
            </a:pPr>
            <a:r>
              <a:rPr lang="pl-PL" sz="1800" b="1" spc="-15" dirty="0">
                <a:solidFill>
                  <a:srgbClr val="96A700"/>
                </a:solidFill>
                <a:latin typeface="Calibri" panose="020F0502020204030204" pitchFamily="34" charset="0"/>
                <a:cs typeface="Calibri"/>
              </a:rPr>
              <a:t>Zastosowanie</a:t>
            </a:r>
            <a:endParaRPr sz="1800" dirty="0">
              <a:latin typeface="Calibri" panose="020F0502020204030204" pitchFamily="34" charset="0"/>
              <a:cs typeface="Calibri"/>
            </a:endParaRPr>
          </a:p>
          <a:p>
            <a:pPr marL="192405" indent="-179705">
              <a:lnSpc>
                <a:spcPct val="100000"/>
              </a:lnSpc>
              <a:spcBef>
                <a:spcPts val="600"/>
              </a:spcBef>
              <a:buSzPct val="80555"/>
              <a:buFont typeface="Arial"/>
              <a:buChar char="•"/>
              <a:tabLst>
                <a:tab pos="193040" algn="l"/>
              </a:tabLst>
            </a:pPr>
            <a:r>
              <a:rPr lang="pl-PL" sz="1800" spc="-15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Jako pierwsze środki klarujące zawierające białka, następnie zol krzemionkowy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cs typeface="Calibri"/>
            </a:endParaRPr>
          </a:p>
          <a:p>
            <a:pPr marL="192405" indent="-179705">
              <a:lnSpc>
                <a:spcPct val="100000"/>
              </a:lnSpc>
              <a:spcBef>
                <a:spcPts val="600"/>
              </a:spcBef>
              <a:buSzPct val="80555"/>
              <a:buFont typeface="Arial"/>
              <a:buChar char="•"/>
              <a:tabLst>
                <a:tab pos="193040" algn="l"/>
              </a:tabLst>
            </a:pPr>
            <a:r>
              <a:rPr lang="pl-PL" sz="1800" dirty="0">
                <a:solidFill>
                  <a:srgbClr val="96A700"/>
                </a:solidFill>
                <a:latin typeface="Calibri" panose="020F0502020204030204" pitchFamily="34" charset="0"/>
                <a:cs typeface="Calibri"/>
              </a:rPr>
              <a:t>Zol krzemionkowy</a:t>
            </a:r>
            <a:r>
              <a:rPr sz="1800" dirty="0">
                <a:solidFill>
                  <a:srgbClr val="96A700"/>
                </a:solidFill>
                <a:latin typeface="Calibri" panose="020F0502020204030204" pitchFamily="34" charset="0"/>
                <a:cs typeface="Calibri"/>
              </a:rPr>
              <a:t>/</a:t>
            </a:r>
            <a:r>
              <a:rPr lang="pl-PL" sz="1800" spc="-35" dirty="0">
                <a:solidFill>
                  <a:srgbClr val="96A700"/>
                </a:solidFill>
                <a:latin typeface="Calibri" panose="020F0502020204030204" pitchFamily="34" charset="0"/>
                <a:cs typeface="Times New Roman"/>
              </a:rPr>
              <a:t>Żelatyna w stosunku pomiędzy </a:t>
            </a:r>
            <a:r>
              <a:rPr sz="1800" spc="-10" dirty="0">
                <a:solidFill>
                  <a:srgbClr val="96A700"/>
                </a:solidFill>
                <a:latin typeface="Calibri" panose="020F0502020204030204" pitchFamily="34" charset="0"/>
                <a:cs typeface="Calibri"/>
              </a:rPr>
              <a:t>5</a:t>
            </a:r>
            <a:r>
              <a:rPr sz="1800" spc="-45" dirty="0">
                <a:solidFill>
                  <a:srgbClr val="96A700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lang="pl-PL" sz="1800" spc="-5" dirty="0">
                <a:solidFill>
                  <a:srgbClr val="96A700"/>
                </a:solidFill>
                <a:latin typeface="Calibri" panose="020F0502020204030204" pitchFamily="34" charset="0"/>
                <a:cs typeface="Calibri"/>
              </a:rPr>
              <a:t>a</a:t>
            </a:r>
            <a:r>
              <a:rPr sz="1800" spc="-30" dirty="0">
                <a:solidFill>
                  <a:srgbClr val="96A700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sz="1800" spc="-10" dirty="0">
                <a:solidFill>
                  <a:srgbClr val="96A700"/>
                </a:solidFill>
                <a:latin typeface="Calibri" panose="020F0502020204030204" pitchFamily="34" charset="0"/>
                <a:cs typeface="Calibri"/>
              </a:rPr>
              <a:t>10</a:t>
            </a:r>
            <a:endParaRPr sz="1800" dirty="0"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9552" y="604523"/>
            <a:ext cx="8223448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pc="-20" dirty="0"/>
              <a:t>ZOL KRZEMIONKOWY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spc="-15" dirty="0"/>
              <a:t>(</a:t>
            </a:r>
            <a:r>
              <a:rPr lang="pl-PL" spc="-15" dirty="0"/>
              <a:t>NIEORGANICZNY</a:t>
            </a:r>
            <a:r>
              <a:rPr spc="-2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28461096"/>
      </p:ext>
    </p:extLst>
  </p:cSld>
  <p:clrMapOvr>
    <a:masterClrMapping/>
  </p:clrMapOvr>
  <p:transition spd="med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112078"/>
            <a:ext cx="792480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pc="-15" dirty="0"/>
              <a:t>PORÓWNANIE RÓŻNYCH </a:t>
            </a:r>
            <a:br>
              <a:rPr lang="pl-PL" spc="-15" dirty="0"/>
            </a:br>
            <a:r>
              <a:rPr lang="pl-PL" spc="-15" dirty="0"/>
              <a:t>ŚRODKÓW KLARUJĄCYCH</a:t>
            </a:r>
            <a:endParaRPr spc="-15" dirty="0"/>
          </a:p>
        </p:txBody>
      </p:sp>
      <p:sp>
        <p:nvSpPr>
          <p:cNvPr id="6" name="object 6"/>
          <p:cNvSpPr txBox="1"/>
          <p:nvPr/>
        </p:nvSpPr>
        <p:spPr>
          <a:xfrm>
            <a:off x="2051720" y="1199567"/>
            <a:ext cx="99186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5" dirty="0">
                <a:solidFill>
                  <a:schemeClr val="tx1"/>
                </a:solidFill>
                <a:latin typeface="Calibri"/>
                <a:cs typeface="Calibri"/>
              </a:rPr>
              <a:t>Pi</a:t>
            </a:r>
            <a:r>
              <a:rPr sz="1800" b="1" spc="-5" dirty="0">
                <a:solidFill>
                  <a:schemeClr val="tx1"/>
                </a:solidFill>
                <a:latin typeface="Calibri"/>
                <a:cs typeface="Calibri"/>
              </a:rPr>
              <a:t>n</a:t>
            </a:r>
            <a:r>
              <a:rPr sz="1800" b="1" spc="-10" dirty="0">
                <a:solidFill>
                  <a:schemeClr val="tx1"/>
                </a:solidFill>
                <a:latin typeface="Calibri"/>
                <a:cs typeface="Calibri"/>
              </a:rPr>
              <a:t>ot</a:t>
            </a:r>
            <a:r>
              <a:rPr sz="1800" b="1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chemeClr val="tx1"/>
                </a:solidFill>
                <a:latin typeface="Calibri"/>
                <a:cs typeface="Calibri"/>
              </a:rPr>
              <a:t>No</a:t>
            </a:r>
            <a:r>
              <a:rPr sz="1800" b="1" dirty="0">
                <a:solidFill>
                  <a:schemeClr val="tx1"/>
                </a:solidFill>
                <a:latin typeface="Calibri"/>
                <a:cs typeface="Calibri"/>
              </a:rPr>
              <a:t>ir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6922" y="4150992"/>
            <a:ext cx="7531461" cy="18835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800" spc="-90" dirty="0">
                <a:solidFill>
                  <a:srgbClr val="96A700"/>
                </a:solidFill>
                <a:latin typeface="Calibri"/>
                <a:cs typeface="Calibri"/>
              </a:rPr>
              <a:t>Badanie porównawcze</a:t>
            </a:r>
            <a:br>
              <a:rPr lang="pl-PL" sz="1800" spc="-90" dirty="0">
                <a:solidFill>
                  <a:srgbClr val="96A700"/>
                </a:solidFill>
                <a:latin typeface="Calibri"/>
                <a:cs typeface="Calibri"/>
              </a:rPr>
            </a:br>
            <a:r>
              <a:rPr lang="pl-PL" sz="1800" spc="-15" dirty="0">
                <a:solidFill>
                  <a:schemeClr val="tx1"/>
                </a:solidFill>
                <a:latin typeface="Calibri"/>
                <a:cs typeface="Calibri"/>
              </a:rPr>
              <a:t>groszek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,</a:t>
            </a:r>
            <a:r>
              <a:rPr sz="18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pl-PL" sz="1800" spc="-10" dirty="0">
                <a:solidFill>
                  <a:schemeClr val="tx1"/>
                </a:solidFill>
                <a:latin typeface="Calibri"/>
                <a:cs typeface="Calibri"/>
              </a:rPr>
              <a:t>karuk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,</a:t>
            </a:r>
            <a:r>
              <a:rPr sz="18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pl-PL" sz="1800" spc="-20" dirty="0">
                <a:solidFill>
                  <a:schemeClr val="tx1"/>
                </a:solidFill>
                <a:latin typeface="Calibri"/>
                <a:cs typeface="Calibri"/>
              </a:rPr>
              <a:t>albuminy jaja kurzego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,</a:t>
            </a:r>
            <a:r>
              <a:rPr sz="18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pl-PL" sz="1800" spc="-15" dirty="0">
                <a:solidFill>
                  <a:schemeClr val="tx1"/>
                </a:solidFill>
                <a:latin typeface="Calibri"/>
                <a:cs typeface="Calibri"/>
              </a:rPr>
              <a:t>żelatyna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,</a:t>
            </a:r>
            <a:r>
              <a:rPr sz="18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spc="-30" dirty="0">
                <a:solidFill>
                  <a:schemeClr val="tx1"/>
                </a:solidFill>
                <a:latin typeface="Calibri"/>
                <a:cs typeface="Calibri"/>
              </a:rPr>
              <a:t>P</a:t>
            </a:r>
            <a:r>
              <a:rPr sz="1800" spc="-20" dirty="0">
                <a:solidFill>
                  <a:schemeClr val="tx1"/>
                </a:solidFill>
                <a:latin typeface="Calibri"/>
                <a:cs typeface="Calibri"/>
              </a:rPr>
              <a:t>VP</a:t>
            </a:r>
            <a:r>
              <a:rPr sz="1800" spc="-245" dirty="0">
                <a:solidFill>
                  <a:schemeClr val="tx1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,</a:t>
            </a:r>
            <a:r>
              <a:rPr sz="18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pl-PL" sz="1800" spc="-35" dirty="0">
                <a:solidFill>
                  <a:schemeClr val="tx1"/>
                </a:solidFill>
                <a:latin typeface="Calibri"/>
                <a:cs typeface="Calibri"/>
              </a:rPr>
              <a:t>ziemniaki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,</a:t>
            </a:r>
            <a:r>
              <a:rPr sz="1800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pl-PL" sz="1800" spc="-35" dirty="0" err="1">
                <a:solidFill>
                  <a:schemeClr val="tx1"/>
                </a:solidFill>
                <a:latin typeface="Calibri"/>
                <a:cs typeface="Calibri"/>
              </a:rPr>
              <a:t>kazeinian</a:t>
            </a:r>
            <a:r>
              <a:rPr lang="pl-PL" sz="1800" spc="-35" dirty="0">
                <a:solidFill>
                  <a:schemeClr val="tx1"/>
                </a:solidFill>
                <a:latin typeface="Calibri"/>
                <a:cs typeface="Calibri"/>
              </a:rPr>
              <a:t> potasu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pl-PL" sz="1800" spc="-15" dirty="0">
                <a:solidFill>
                  <a:srgbClr val="96A700"/>
                </a:solidFill>
                <a:latin typeface="Calibri"/>
                <a:cs typeface="Calibri"/>
              </a:rPr>
              <a:t>Wynik</a:t>
            </a:r>
            <a:endParaRPr sz="18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pl-PL" sz="1800" spc="-75" dirty="0">
                <a:solidFill>
                  <a:schemeClr val="tx1"/>
                </a:solidFill>
                <a:latin typeface="Calibri"/>
                <a:cs typeface="Calibri"/>
              </a:rPr>
              <a:t>Brak różnic sensorycznych przy winach białych i czerwonych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pl-PL" sz="1800" spc="-75" dirty="0">
                <a:solidFill>
                  <a:schemeClr val="tx1"/>
                </a:solidFill>
                <a:latin typeface="Calibri"/>
                <a:cs typeface="Calibri"/>
              </a:rPr>
              <a:t>Brak wzrostu zawartości zw. mineralnych przy zastosowaniu protein roślinnych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pl-PL" sz="1800" dirty="0">
                <a:solidFill>
                  <a:schemeClr val="tx1"/>
                </a:solidFill>
                <a:latin typeface="Calibri"/>
                <a:cs typeface="Calibri"/>
              </a:rPr>
              <a:t>Podobne wyniki dla </a:t>
            </a:r>
            <a:r>
              <a:rPr lang="pl-PL" sz="1800" dirty="0" err="1">
                <a:solidFill>
                  <a:schemeClr val="tx1"/>
                </a:solidFill>
                <a:latin typeface="Calibri"/>
                <a:cs typeface="Calibri"/>
              </a:rPr>
              <a:t>antocjanów</a:t>
            </a:r>
            <a:r>
              <a:rPr lang="pl-PL" sz="1800" dirty="0">
                <a:solidFill>
                  <a:schemeClr val="tx1"/>
                </a:solidFill>
                <a:latin typeface="Calibri"/>
                <a:cs typeface="Calibri"/>
              </a:rPr>
              <a:t> i innych fenoli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.</a:t>
            </a:r>
            <a:r>
              <a:rPr sz="18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pl-PL" sz="1800" spc="-90" dirty="0">
                <a:solidFill>
                  <a:schemeClr val="tx1"/>
                </a:solidFill>
                <a:latin typeface="Calibri"/>
                <a:cs typeface="Calibri"/>
              </a:rPr>
              <a:t>Związki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4433" y="6071555"/>
            <a:ext cx="381571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-</a:t>
            </a:r>
            <a:r>
              <a:rPr sz="1800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pl-PL" sz="1800" spc="-45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Wyjątek</a:t>
            </a:r>
            <a:r>
              <a:rPr sz="1800" spc="-40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sz="1800" spc="-3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P</a:t>
            </a:r>
            <a:r>
              <a:rPr sz="1800" spc="-2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VPP</a:t>
            </a:r>
            <a:r>
              <a:rPr sz="1800" spc="-5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:</a:t>
            </a:r>
            <a:r>
              <a:rPr sz="1800" spc="-35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lang="pl-PL" sz="1800" spc="-35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największe zubożenie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19526" y="6224491"/>
            <a:ext cx="136271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0" dirty="0">
                <a:latin typeface="Calibri"/>
                <a:cs typeface="Calibri"/>
              </a:rPr>
              <a:t>W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bb</a:t>
            </a:r>
            <a:r>
              <a:rPr sz="1400" dirty="0">
                <a:latin typeface="Calibri"/>
                <a:cs typeface="Calibri"/>
              </a:rPr>
              <a:t>er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Wi</a:t>
            </a:r>
            <a:r>
              <a:rPr sz="1400" spc="-30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2</a:t>
            </a:r>
            <a:r>
              <a:rPr sz="1400" spc="-10" dirty="0">
                <a:latin typeface="Calibri"/>
                <a:cs typeface="Calibri"/>
              </a:rPr>
              <a:t>0</a:t>
            </a:r>
            <a:r>
              <a:rPr sz="1400" dirty="0">
                <a:latin typeface="Calibri"/>
                <a:cs typeface="Calibri"/>
              </a:rPr>
              <a:t>14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A40171A-90D7-456D-9010-E832141BC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961" y="1199567"/>
            <a:ext cx="8468078" cy="298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255621"/>
      </p:ext>
    </p:extLst>
  </p:cSld>
  <p:clrMapOvr>
    <a:masterClrMapping/>
  </p:clrMapOvr>
  <p:transition spd="med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68704" y="2777302"/>
            <a:ext cx="4451568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2200" b="1" spc="-20" dirty="0">
                <a:solidFill>
                  <a:srgbClr val="96A700"/>
                </a:solidFill>
                <a:latin typeface="Arial"/>
                <a:cs typeface="Arial"/>
              </a:rPr>
              <a:t>WYTRĄCENIA KRYSTALICZNE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13155" y="3367965"/>
            <a:ext cx="59416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800" b="1" spc="-5" dirty="0">
                <a:solidFill>
                  <a:srgbClr val="888888"/>
                </a:solidFill>
                <a:latin typeface="Arial"/>
                <a:cs typeface="Arial"/>
              </a:rPr>
              <a:t>Wodorotlenek potasu, winian wapnia, </a:t>
            </a:r>
            <a:r>
              <a:rPr lang="pl-PL" sz="1800" b="1" spc="-5" dirty="0" err="1">
                <a:solidFill>
                  <a:srgbClr val="888888"/>
                </a:solidFill>
                <a:latin typeface="Arial"/>
                <a:cs typeface="Arial"/>
              </a:rPr>
              <a:t>mucan</a:t>
            </a:r>
            <a:r>
              <a:rPr lang="pl-PL" sz="1800" b="1" spc="-5" dirty="0">
                <a:solidFill>
                  <a:srgbClr val="888888"/>
                </a:solidFill>
                <a:latin typeface="Arial"/>
                <a:cs typeface="Arial"/>
              </a:rPr>
              <a:t> wapnia</a:t>
            </a:r>
            <a:endParaRPr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0890484"/>
      </p:ext>
    </p:extLst>
  </p:cSld>
  <p:clrMapOvr>
    <a:masterClrMapping/>
  </p:clrMapOvr>
  <p:transition spd="med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516163"/>
            <a:ext cx="7924800" cy="580800"/>
          </a:xfrm>
          <a:prstGeom prst="rect">
            <a:avLst/>
          </a:prstGeom>
        </p:spPr>
        <p:txBody>
          <a:bodyPr vert="horz" wrap="square" lIns="0" tIns="87503" rIns="0" bIns="0" rtlCol="0">
            <a:spAutoFit/>
          </a:bodyPr>
          <a:lstStyle/>
          <a:p>
            <a:pPr marL="160655">
              <a:lnSpc>
                <a:spcPct val="100000"/>
              </a:lnSpc>
            </a:pPr>
            <a:r>
              <a:rPr lang="pl-PL" spc="-20" dirty="0">
                <a:latin typeface="Arial"/>
                <a:cs typeface="Arial"/>
              </a:rPr>
              <a:t>WYTRĄCENIA KRYSTALICZNE</a:t>
            </a:r>
            <a:endParaRPr spc="-2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000" y="1796795"/>
            <a:ext cx="3963924" cy="2958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53000" y="1851660"/>
            <a:ext cx="3857244" cy="2849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7250" y="5024554"/>
            <a:ext cx="21894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chemeClr val="tx1"/>
                </a:solidFill>
                <a:latin typeface="Arial"/>
                <a:cs typeface="Arial"/>
              </a:rPr>
              <a:t>K</a:t>
            </a:r>
            <a:r>
              <a:rPr sz="1800" spc="-10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chemeClr val="tx1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chemeClr val="tx1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chemeClr val="tx1"/>
                </a:solidFill>
                <a:latin typeface="Arial"/>
                <a:cs typeface="Arial"/>
              </a:rPr>
              <a:t>um</a:t>
            </a:r>
            <a:r>
              <a:rPr sz="1800" spc="-10" dirty="0">
                <a:solidFill>
                  <a:schemeClr val="tx1"/>
                </a:solidFill>
                <a:latin typeface="Arial"/>
                <a:cs typeface="Arial"/>
              </a:rPr>
              <a:t>h</a:t>
            </a:r>
            <a:r>
              <a:rPr sz="1800" spc="-25" dirty="0">
                <a:solidFill>
                  <a:schemeClr val="tx1"/>
                </a:solidFill>
                <a:latin typeface="Arial"/>
                <a:cs typeface="Arial"/>
              </a:rPr>
              <a:t>y</a:t>
            </a:r>
            <a:r>
              <a:rPr sz="1800" spc="-5" dirty="0">
                <a:solidFill>
                  <a:schemeClr val="tx1"/>
                </a:solidFill>
                <a:latin typeface="Arial"/>
                <a:cs typeface="Arial"/>
              </a:rPr>
              <a:t>dr</a:t>
            </a:r>
            <a:r>
              <a:rPr sz="1800" spc="-10" dirty="0">
                <a:solidFill>
                  <a:schemeClr val="tx1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chemeClr val="tx1"/>
                </a:solidFill>
                <a:latin typeface="Arial"/>
                <a:cs typeface="Arial"/>
              </a:rPr>
              <a:t>g</a:t>
            </a:r>
            <a:r>
              <a:rPr sz="1800" spc="-10" dirty="0">
                <a:solidFill>
                  <a:schemeClr val="tx1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chemeClr val="tx1"/>
                </a:solidFill>
                <a:latin typeface="Arial"/>
                <a:cs typeface="Arial"/>
              </a:rPr>
              <a:t>nt</a:t>
            </a:r>
            <a:r>
              <a:rPr sz="1800" spc="-10" dirty="0">
                <a:solidFill>
                  <a:schemeClr val="tx1"/>
                </a:solidFill>
                <a:latin typeface="Arial"/>
                <a:cs typeface="Arial"/>
              </a:rPr>
              <a:t>atrat</a:t>
            </a:r>
            <a:endParaRPr sz="18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65970" y="5024554"/>
            <a:ext cx="200237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800" spc="-5" dirty="0">
                <a:solidFill>
                  <a:schemeClr val="tx1"/>
                </a:solidFill>
                <a:latin typeface="Arial"/>
                <a:cs typeface="Arial"/>
              </a:rPr>
              <a:t>Winian wapnia</a:t>
            </a:r>
            <a:endParaRPr sz="18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7208529"/>
      </p:ext>
    </p:extLst>
  </p:cSld>
  <p:clrMapOvr>
    <a:masterClrMapping/>
  </p:clrMapOvr>
  <p:transition spd="med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604521"/>
            <a:ext cx="79248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139">
              <a:lnSpc>
                <a:spcPct val="100000"/>
              </a:lnSpc>
            </a:pPr>
            <a:r>
              <a:rPr lang="pl-PL" spc="-20" dirty="0">
                <a:cs typeface="Arial"/>
              </a:rPr>
              <a:t>WYTRĄCENIA KRYSTALICZNE</a:t>
            </a:r>
            <a:endParaRPr spc="-2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0811" y="1266444"/>
            <a:ext cx="3613404" cy="35951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86763" y="4924221"/>
            <a:ext cx="161036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20" dirty="0">
                <a:latin typeface="Arial"/>
                <a:cs typeface="Arial"/>
                <a:hlinkClick r:id="rId4"/>
              </a:rPr>
              <a:t>www</a:t>
            </a:r>
            <a:r>
              <a:rPr sz="1100" dirty="0">
                <a:latin typeface="Arial"/>
                <a:cs typeface="Arial"/>
                <a:hlinkClick r:id="rId4"/>
              </a:rPr>
              <a:t>.</a:t>
            </a:r>
            <a:r>
              <a:rPr sz="1100" spc="-5" dirty="0">
                <a:latin typeface="Arial"/>
                <a:cs typeface="Arial"/>
                <a:hlinkClick r:id="rId4"/>
              </a:rPr>
              <a:t>b</a:t>
            </a:r>
            <a:r>
              <a:rPr sz="1100" spc="-10" dirty="0">
                <a:latin typeface="Arial"/>
                <a:cs typeface="Arial"/>
                <a:hlinkClick r:id="rId4"/>
              </a:rPr>
              <a:t>l</a:t>
            </a:r>
            <a:r>
              <a:rPr sz="1100" spc="-5" dirty="0">
                <a:latin typeface="Arial"/>
                <a:cs typeface="Arial"/>
                <a:hlinkClick r:id="rId4"/>
              </a:rPr>
              <a:t>o</a:t>
            </a:r>
            <a:r>
              <a:rPr sz="1100" spc="5" dirty="0">
                <a:latin typeface="Arial"/>
                <a:cs typeface="Arial"/>
                <a:hlinkClick r:id="rId4"/>
              </a:rPr>
              <a:t>g</a:t>
            </a:r>
            <a:r>
              <a:rPr sz="1100" dirty="0">
                <a:latin typeface="Arial"/>
                <a:cs typeface="Arial"/>
                <a:hlinkClick r:id="rId4"/>
              </a:rPr>
              <a:t>.</a:t>
            </a:r>
            <a:r>
              <a:rPr sz="1100" spc="-20" dirty="0">
                <a:latin typeface="Arial"/>
                <a:cs typeface="Arial"/>
                <a:hlinkClick r:id="rId4"/>
              </a:rPr>
              <a:t>w</a:t>
            </a:r>
            <a:r>
              <a:rPr sz="1100" spc="-10" dirty="0">
                <a:latin typeface="Arial"/>
                <a:cs typeface="Arial"/>
                <a:hlinkClick r:id="rId4"/>
              </a:rPr>
              <a:t>i</a:t>
            </a:r>
            <a:r>
              <a:rPr sz="1100" spc="5" dirty="0">
                <a:latin typeface="Arial"/>
                <a:cs typeface="Arial"/>
                <a:hlinkClick r:id="rId4"/>
              </a:rPr>
              <a:t>n</a:t>
            </a:r>
            <a:r>
              <a:rPr sz="1100" spc="-5" dirty="0">
                <a:latin typeface="Arial"/>
                <a:cs typeface="Arial"/>
                <a:hlinkClick r:id="rId4"/>
              </a:rPr>
              <a:t>e.co</a:t>
            </a:r>
            <a:r>
              <a:rPr sz="1100" dirty="0">
                <a:latin typeface="Arial"/>
                <a:cs typeface="Arial"/>
                <a:hlinkClick r:id="rId4"/>
              </a:rPr>
              <a:t>m</a:t>
            </a:r>
            <a:r>
              <a:rPr sz="1100" spc="50" dirty="0">
                <a:latin typeface="Times New Roman"/>
                <a:cs typeface="Times New Roman"/>
                <a:hlinkClick r:id="rId4"/>
              </a:rPr>
              <a:t> </a:t>
            </a:r>
            <a:r>
              <a:rPr sz="1100" spc="-5" dirty="0">
                <a:latin typeface="Arial"/>
                <a:cs typeface="Arial"/>
              </a:rPr>
              <a:t>2015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36947" y="1266444"/>
            <a:ext cx="3000755" cy="22509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36947" y="3953255"/>
            <a:ext cx="4034028" cy="21076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349114" y="6089165"/>
            <a:ext cx="116967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chemeClr val="tx1"/>
                </a:solidFill>
                <a:latin typeface="Arial"/>
                <a:cs typeface="Arial"/>
                <a:hlinkClick r:id="rId7"/>
              </a:rPr>
              <a:t>h</a:t>
            </a:r>
            <a:r>
              <a:rPr sz="1100" dirty="0">
                <a:solidFill>
                  <a:schemeClr val="tx1"/>
                </a:solidFill>
                <a:latin typeface="Arial"/>
                <a:cs typeface="Arial"/>
                <a:hlinkClick r:id="rId7"/>
              </a:rPr>
              <a:t>tt</a:t>
            </a:r>
            <a:r>
              <a:rPr sz="1100" spc="-5" dirty="0">
                <a:solidFill>
                  <a:schemeClr val="tx1"/>
                </a:solidFill>
                <a:latin typeface="Arial"/>
                <a:cs typeface="Arial"/>
                <a:hlinkClick r:id="rId7"/>
              </a:rPr>
              <a:t>p</a:t>
            </a:r>
            <a:r>
              <a:rPr sz="1100" dirty="0">
                <a:solidFill>
                  <a:schemeClr val="tx1"/>
                </a:solidFill>
                <a:latin typeface="Arial"/>
                <a:cs typeface="Arial"/>
                <a:hlinkClick r:id="rId7"/>
              </a:rPr>
              <a:t>:</a:t>
            </a:r>
            <a:r>
              <a:rPr sz="1100" spc="-10" dirty="0">
                <a:solidFill>
                  <a:schemeClr val="tx1"/>
                </a:solidFill>
                <a:latin typeface="Arial"/>
                <a:cs typeface="Arial"/>
                <a:hlinkClick r:id="rId7"/>
              </a:rPr>
              <a:t>//vi</a:t>
            </a:r>
            <a:r>
              <a:rPr sz="1100" spc="-5" dirty="0">
                <a:solidFill>
                  <a:schemeClr val="tx1"/>
                </a:solidFill>
                <a:latin typeface="Arial"/>
                <a:cs typeface="Arial"/>
                <a:hlinkClick r:id="rId7"/>
              </a:rPr>
              <a:t>nepair</a:t>
            </a:r>
            <a:r>
              <a:rPr sz="1100" spc="5" dirty="0">
                <a:solidFill>
                  <a:schemeClr val="tx1"/>
                </a:solidFill>
                <a:latin typeface="Arial"/>
                <a:cs typeface="Arial"/>
                <a:hlinkClick r:id="rId7"/>
              </a:rPr>
              <a:t>.</a:t>
            </a:r>
            <a:r>
              <a:rPr sz="1100" dirty="0">
                <a:solidFill>
                  <a:schemeClr val="tx1"/>
                </a:solidFill>
                <a:latin typeface="Arial"/>
                <a:cs typeface="Arial"/>
                <a:hlinkClick r:id="rId7"/>
              </a:rPr>
              <a:t>com</a:t>
            </a:r>
            <a:endParaRPr sz="11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69590" y="3514264"/>
            <a:ext cx="243141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chemeClr val="tx1"/>
                </a:solidFill>
                <a:latin typeface="Arial"/>
                <a:cs typeface="Arial"/>
              </a:rPr>
              <a:t>ht</a:t>
            </a:r>
            <a:r>
              <a:rPr sz="1100" spc="5" dirty="0">
                <a:solidFill>
                  <a:schemeClr val="tx1"/>
                </a:solidFill>
                <a:latin typeface="Arial"/>
                <a:cs typeface="Arial"/>
              </a:rPr>
              <a:t>t</a:t>
            </a:r>
            <a:r>
              <a:rPr sz="1100" spc="-5" dirty="0">
                <a:solidFill>
                  <a:schemeClr val="tx1"/>
                </a:solidFill>
                <a:latin typeface="Arial"/>
                <a:cs typeface="Arial"/>
              </a:rPr>
              <a:t>ps:/</a:t>
            </a:r>
            <a:r>
              <a:rPr sz="1100" spc="-10" dirty="0">
                <a:solidFill>
                  <a:schemeClr val="tx1"/>
                </a:solidFill>
                <a:latin typeface="Arial"/>
                <a:cs typeface="Arial"/>
              </a:rPr>
              <a:t>/t</a:t>
            </a:r>
            <a:r>
              <a:rPr sz="1100" spc="-5" dirty="0">
                <a:solidFill>
                  <a:schemeClr val="tx1"/>
                </a:solidFill>
                <a:latin typeface="Arial"/>
                <a:cs typeface="Arial"/>
              </a:rPr>
              <a:t>he</a:t>
            </a:r>
            <a:r>
              <a:rPr sz="1100" spc="-10" dirty="0">
                <a:solidFill>
                  <a:schemeClr val="tx1"/>
                </a:solidFill>
                <a:latin typeface="Arial"/>
                <a:cs typeface="Arial"/>
              </a:rPr>
              <a:t>t</a:t>
            </a:r>
            <a:r>
              <a:rPr sz="1100" spc="-5" dirty="0">
                <a:solidFill>
                  <a:schemeClr val="tx1"/>
                </a:solidFill>
                <a:latin typeface="Arial"/>
                <a:cs typeface="Arial"/>
              </a:rPr>
              <a:t>as</a:t>
            </a:r>
            <a:r>
              <a:rPr sz="1100" spc="-10" dirty="0">
                <a:solidFill>
                  <a:schemeClr val="tx1"/>
                </a:solidFill>
                <a:latin typeface="Arial"/>
                <a:cs typeface="Arial"/>
              </a:rPr>
              <a:t>ti</a:t>
            </a:r>
            <a:r>
              <a:rPr sz="1100" spc="-5" dirty="0">
                <a:solidFill>
                  <a:schemeClr val="tx1"/>
                </a:solidFill>
                <a:latin typeface="Arial"/>
                <a:cs typeface="Arial"/>
              </a:rPr>
              <a:t>n</a:t>
            </a:r>
            <a:r>
              <a:rPr sz="1100" spc="5" dirty="0">
                <a:solidFill>
                  <a:schemeClr val="tx1"/>
                </a:solidFill>
                <a:latin typeface="Arial"/>
                <a:cs typeface="Arial"/>
              </a:rPr>
              <a:t>g</a:t>
            </a:r>
            <a:r>
              <a:rPr sz="1100" spc="-5" dirty="0">
                <a:solidFill>
                  <a:schemeClr val="tx1"/>
                </a:solidFill>
                <a:latin typeface="Arial"/>
                <a:cs typeface="Arial"/>
              </a:rPr>
              <a:t>g</a:t>
            </a:r>
            <a:r>
              <a:rPr sz="1100" spc="-10" dirty="0">
                <a:solidFill>
                  <a:schemeClr val="tx1"/>
                </a:solidFill>
                <a:latin typeface="Arial"/>
                <a:cs typeface="Arial"/>
              </a:rPr>
              <a:t>r</a:t>
            </a:r>
            <a:r>
              <a:rPr sz="1100" spc="-5" dirty="0">
                <a:solidFill>
                  <a:schemeClr val="tx1"/>
                </a:solidFill>
                <a:latin typeface="Arial"/>
                <a:cs typeface="Arial"/>
              </a:rPr>
              <a:t>oup</a:t>
            </a:r>
            <a:r>
              <a:rPr sz="1100" spc="-10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  <a:r>
              <a:rPr sz="1100" spc="-20" dirty="0">
                <a:solidFill>
                  <a:schemeClr val="tx1"/>
                </a:solidFill>
                <a:latin typeface="Arial"/>
                <a:cs typeface="Arial"/>
              </a:rPr>
              <a:t>w</a:t>
            </a:r>
            <a:r>
              <a:rPr sz="1100" spc="-5" dirty="0">
                <a:solidFill>
                  <a:schemeClr val="tx1"/>
                </a:solidFill>
                <a:latin typeface="Arial"/>
                <a:cs typeface="Arial"/>
              </a:rPr>
              <a:t>ordpress.</a:t>
            </a:r>
            <a:r>
              <a:rPr sz="1100" dirty="0">
                <a:solidFill>
                  <a:schemeClr val="tx1"/>
                </a:solidFill>
                <a:latin typeface="Arial"/>
                <a:cs typeface="Arial"/>
              </a:rPr>
              <a:t>co</a:t>
            </a:r>
            <a:r>
              <a:rPr sz="1100" spc="-15" dirty="0">
                <a:solidFill>
                  <a:schemeClr val="tx1"/>
                </a:solidFill>
                <a:latin typeface="Arial"/>
                <a:cs typeface="Arial"/>
              </a:rPr>
              <a:t>m</a:t>
            </a:r>
            <a:r>
              <a:rPr sz="1100" dirty="0">
                <a:solidFill>
                  <a:schemeClr val="tx1"/>
                </a:solidFill>
                <a:latin typeface="Arial"/>
                <a:cs typeface="Arial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573039950"/>
      </p:ext>
    </p:extLst>
  </p:cSld>
  <p:clrMapOvr>
    <a:masterClrMapping/>
  </p:clrMapOvr>
  <p:transition spd="med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5154" y="-34298"/>
            <a:ext cx="7924800" cy="1118768"/>
          </a:xfrm>
          <a:prstGeom prst="rect">
            <a:avLst/>
          </a:prstGeom>
        </p:spPr>
        <p:txBody>
          <a:bodyPr vert="horz" wrap="square" lIns="0" tIns="132588" rIns="0" bIns="0" rtlCol="0">
            <a:spAutoFit/>
          </a:bodyPr>
          <a:lstStyle/>
          <a:p>
            <a:pPr marL="349885">
              <a:lnSpc>
                <a:spcPct val="100000"/>
              </a:lnSpc>
            </a:pPr>
            <a:r>
              <a:rPr lang="pl-PL" spc="-20" dirty="0">
                <a:cs typeface="Arial"/>
              </a:rPr>
              <a:t>MOŻLIWOŚCI BADANIA</a:t>
            </a:r>
            <a:br>
              <a:rPr lang="pl-PL" spc="-20" dirty="0">
                <a:cs typeface="Arial"/>
              </a:rPr>
            </a:br>
            <a:r>
              <a:rPr lang="pl-PL" spc="-20" dirty="0">
                <a:cs typeface="Arial"/>
              </a:rPr>
              <a:t>STABILNOŚĆ KRYSTALICZNEJ</a:t>
            </a:r>
            <a:endParaRPr spc="-2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8106" y="1412776"/>
            <a:ext cx="8404860" cy="4467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5140" indent="-472440">
              <a:lnSpc>
                <a:spcPct val="100000"/>
              </a:lnSpc>
              <a:buFont typeface="Arial"/>
              <a:buChar char="•"/>
              <a:tabLst>
                <a:tab pos="485140" algn="l"/>
              </a:tabLst>
            </a:pPr>
            <a:r>
              <a:rPr lang="pl-PL" sz="1800" b="1" spc="-10" dirty="0">
                <a:solidFill>
                  <a:schemeClr val="tx1"/>
                </a:solidFill>
                <a:latin typeface="Arial"/>
                <a:cs typeface="Arial"/>
              </a:rPr>
              <a:t>Przechowywanie prób w lodówce</a:t>
            </a:r>
            <a:endParaRPr sz="1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485140">
              <a:lnSpc>
                <a:spcPct val="100000"/>
              </a:lnSpc>
            </a:pPr>
            <a:r>
              <a:rPr sz="1800" i="1" spc="-5" dirty="0">
                <a:solidFill>
                  <a:schemeClr val="tx1"/>
                </a:solidFill>
                <a:latin typeface="+mn-lt"/>
                <a:cs typeface="Arial"/>
              </a:rPr>
              <a:t>1</a:t>
            </a:r>
            <a:r>
              <a:rPr sz="1800" i="1" dirty="0">
                <a:solidFill>
                  <a:schemeClr val="tx1"/>
                </a:solidFill>
                <a:latin typeface="+mn-lt"/>
                <a:cs typeface="Arial"/>
              </a:rPr>
              <a:t>4</a:t>
            </a:r>
            <a:r>
              <a:rPr sz="1800" i="1" spc="50" dirty="0">
                <a:solidFill>
                  <a:schemeClr val="tx1"/>
                </a:solidFill>
                <a:latin typeface="+mn-lt"/>
                <a:cs typeface="Times New Roman"/>
              </a:rPr>
              <a:t> </a:t>
            </a:r>
            <a:r>
              <a:rPr lang="pl-PL" sz="1800" i="1" spc="50" dirty="0">
                <a:solidFill>
                  <a:schemeClr val="tx1"/>
                </a:solidFill>
                <a:latin typeface="+mn-lt"/>
                <a:cs typeface="Times New Roman"/>
              </a:rPr>
              <a:t>dni i dłużej</a:t>
            </a:r>
            <a:r>
              <a:rPr sz="1800" i="1" spc="-10" dirty="0">
                <a:solidFill>
                  <a:schemeClr val="tx1"/>
                </a:solidFill>
                <a:latin typeface="+mn-lt"/>
                <a:cs typeface="Arial"/>
              </a:rPr>
              <a:t>;</a:t>
            </a:r>
            <a:r>
              <a:rPr sz="1800" i="1" spc="70" dirty="0">
                <a:solidFill>
                  <a:schemeClr val="tx1"/>
                </a:solidFill>
                <a:latin typeface="+mn-lt"/>
                <a:cs typeface="Times New Roman"/>
              </a:rPr>
              <a:t> </a:t>
            </a:r>
            <a:r>
              <a:rPr lang="pl-PL" sz="1800" i="1" dirty="0">
                <a:solidFill>
                  <a:schemeClr val="tx1"/>
                </a:solidFill>
                <a:latin typeface="+mn-lt"/>
                <a:cs typeface="Arial"/>
              </a:rPr>
              <a:t>brak precyzyjnych wytycznych</a:t>
            </a:r>
            <a:endParaRPr sz="1800" dirty="0">
              <a:solidFill>
                <a:schemeClr val="tx1"/>
              </a:solidFill>
              <a:latin typeface="+mn-lt"/>
              <a:cs typeface="Arial"/>
            </a:endParaRPr>
          </a:p>
          <a:p>
            <a:pPr marL="485140" indent="-47244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485140" algn="l"/>
              </a:tabLst>
            </a:pPr>
            <a:r>
              <a:rPr lang="pl-PL" sz="1800" b="1" spc="-10" dirty="0">
                <a:solidFill>
                  <a:schemeClr val="tx1"/>
                </a:solidFill>
                <a:latin typeface="Arial"/>
                <a:cs typeface="Arial"/>
              </a:rPr>
              <a:t>Przechowywanie prób z dodatkiem alkoholu w lodówce</a:t>
            </a:r>
            <a:endParaRPr sz="1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485140" marR="85725">
              <a:lnSpc>
                <a:spcPct val="100000"/>
              </a:lnSpc>
            </a:pPr>
            <a:r>
              <a:rPr lang="pl-PL" sz="1800" i="1" spc="-5" dirty="0">
                <a:solidFill>
                  <a:schemeClr val="tx1"/>
                </a:solidFill>
                <a:latin typeface="Arial"/>
                <a:cs typeface="Arial"/>
              </a:rPr>
              <a:t>alkohol zmniejsza rozpuszczalność; Głęboko zamrozić i powoli rozmrażać w lodówce, 24 godziny</a:t>
            </a:r>
            <a:endParaRPr sz="1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485140" indent="-47244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485140" algn="l"/>
              </a:tabLst>
            </a:pPr>
            <a:r>
              <a:rPr lang="pl-PL" sz="1800" b="1" spc="-15" dirty="0">
                <a:solidFill>
                  <a:schemeClr val="tx1"/>
                </a:solidFill>
                <a:latin typeface="Arial"/>
                <a:cs typeface="Arial"/>
              </a:rPr>
              <a:t>Metoda mini kontaktu </a:t>
            </a:r>
            <a:r>
              <a:rPr lang="pl-PL" sz="1800" spc="-15" dirty="0">
                <a:solidFill>
                  <a:schemeClr val="tx1"/>
                </a:solidFill>
                <a:latin typeface="Arial"/>
                <a:cs typeface="Arial"/>
              </a:rPr>
              <a:t>do określania stabilności kryształów</a:t>
            </a:r>
            <a:br>
              <a:rPr lang="pl-PL" sz="1800" spc="-15" dirty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pl-PL" sz="1800" spc="-15" dirty="0">
                <a:solidFill>
                  <a:schemeClr val="tx1"/>
                </a:solidFill>
                <a:latin typeface="Arial"/>
                <a:cs typeface="Arial"/>
              </a:rPr>
              <a:t>Przy stałym pomiarze przewodności do schłodzonego wina dodaje się mielonego kamienia winnego. Intensywność spadku przewodnictwa pokazuje stopień stabilności krystaliczną (wodorowęglan potasu, wapń) przez 2-4 godzin</a:t>
            </a:r>
          </a:p>
          <a:p>
            <a:pPr marL="485140" marR="2874010" indent="-47244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485140" algn="l"/>
              </a:tabLst>
            </a:pPr>
            <a:r>
              <a:rPr lang="pl-PL" sz="1800" b="1" spc="-5" dirty="0" err="1">
                <a:solidFill>
                  <a:schemeClr val="tx1"/>
                </a:solidFill>
                <a:latin typeface="Arial"/>
                <a:cs typeface="Arial"/>
              </a:rPr>
              <a:t>Testometr</a:t>
            </a:r>
            <a:r>
              <a:rPr lang="pl-PL" sz="1800" b="1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pl-PL" sz="1800" b="1" spc="-5" dirty="0" err="1">
                <a:solidFill>
                  <a:schemeClr val="tx1"/>
                </a:solidFill>
                <a:latin typeface="Arial"/>
                <a:cs typeface="Arial"/>
              </a:rPr>
              <a:t>Krista</a:t>
            </a:r>
            <a:r>
              <a:rPr lang="pl-PL" sz="1800" b="1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pl-PL" sz="1800" spc="-5" dirty="0">
                <a:solidFill>
                  <a:schemeClr val="tx1"/>
                </a:solidFill>
                <a:latin typeface="Arial"/>
                <a:cs typeface="Arial"/>
              </a:rPr>
              <a:t>do określenia temperatury nasycenia kamienia winnego</a:t>
            </a:r>
          </a:p>
          <a:p>
            <a:pPr marL="485140" marR="49530">
              <a:lnSpc>
                <a:spcPct val="100000"/>
              </a:lnSpc>
            </a:pPr>
            <a:r>
              <a:rPr lang="pl-PL" sz="1800" i="1" spc="-5" dirty="0">
                <a:solidFill>
                  <a:schemeClr val="tx1"/>
                </a:solidFill>
                <a:latin typeface="Arial"/>
                <a:cs typeface="Arial"/>
              </a:rPr>
              <a:t>Temperatura nasycenia to temperatura wina, w której rozpuszczony kamień winny tworzy nasycony roztwór w danym winie. Im niższa jest ta temperatura, tym większa stabilność - 15 minut</a:t>
            </a:r>
            <a:endParaRPr sz="18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1730882"/>
      </p:ext>
    </p:extLst>
  </p:cSld>
  <p:clrMapOvr>
    <a:masterClrMapping/>
  </p:clrMapOvr>
  <p:transition spd="med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432" y="111720"/>
            <a:ext cx="8359775" cy="918713"/>
          </a:xfrm>
          <a:prstGeom prst="rect">
            <a:avLst/>
          </a:prstGeom>
        </p:spPr>
        <p:txBody>
          <a:bodyPr vert="horz" wrap="square" lIns="0" tIns="56388" rIns="0" bIns="0" rtlCol="0">
            <a:spAutoFit/>
          </a:bodyPr>
          <a:lstStyle/>
          <a:p>
            <a:pPr marL="186690" marR="5080">
              <a:lnSpc>
                <a:spcPct val="100000"/>
              </a:lnSpc>
            </a:pPr>
            <a:r>
              <a:rPr lang="pl-PL" sz="2800" spc="-15" dirty="0">
                <a:cs typeface="Arial"/>
              </a:rPr>
              <a:t>KOLOIDY OCHRONNE DO ZAPOBIEGANIA LUB OPÓŹNIENIE KRYSTALIZACJI</a:t>
            </a:r>
            <a:endParaRPr sz="2800" spc="-20" dirty="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13243"/>
              </p:ext>
            </p:extLst>
          </p:nvPr>
        </p:nvGraphicFramePr>
        <p:xfrm>
          <a:off x="403225" y="1273321"/>
          <a:ext cx="8034191" cy="39501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64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3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63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89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000" b="1" spc="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odu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kt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3">
                      <a:solidFill>
                        <a:srgbClr val="000000"/>
                      </a:solidFill>
                      <a:prstDash val="solid"/>
                    </a:lnL>
                    <a:lnR w="12830">
                      <a:solidFill>
                        <a:srgbClr val="000000"/>
                      </a:solidFill>
                      <a:prstDash val="solid"/>
                    </a:lnR>
                    <a:lnT w="12259">
                      <a:solidFill>
                        <a:srgbClr val="000000"/>
                      </a:solidFill>
                      <a:prstDash val="solid"/>
                    </a:lnT>
                    <a:lnB w="1227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ct val="100000"/>
                        </a:lnSpc>
                      </a:pPr>
                      <a:r>
                        <a:rPr lang="pl-PL" sz="2000" b="1" dirty="0">
                          <a:latin typeface="Calibri"/>
                          <a:cs typeface="Calibri"/>
                        </a:rPr>
                        <a:t>Dopuszczenie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830">
                      <a:solidFill>
                        <a:srgbClr val="000000"/>
                      </a:solidFill>
                      <a:prstDash val="solid"/>
                    </a:lnL>
                    <a:lnR w="12283">
                      <a:solidFill>
                        <a:srgbClr val="000000"/>
                      </a:solidFill>
                      <a:prstDash val="solid"/>
                    </a:lnR>
                    <a:lnT w="12259">
                      <a:solidFill>
                        <a:srgbClr val="000000"/>
                      </a:solidFill>
                      <a:prstDash val="solid"/>
                    </a:lnT>
                    <a:lnB w="1227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9230">
                        <a:lnSpc>
                          <a:spcPct val="100000"/>
                        </a:lnSpc>
                      </a:pPr>
                      <a:r>
                        <a:rPr lang="pl-PL" sz="2000" b="1" spc="5" dirty="0">
                          <a:latin typeface="Calibri"/>
                          <a:cs typeface="Calibri"/>
                        </a:rPr>
                        <a:t>Składnik wina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3">
                      <a:solidFill>
                        <a:srgbClr val="000000"/>
                      </a:solidFill>
                      <a:prstDash val="solid"/>
                    </a:lnL>
                    <a:lnR w="12283">
                      <a:solidFill>
                        <a:srgbClr val="000000"/>
                      </a:solidFill>
                      <a:prstDash val="solid"/>
                    </a:lnR>
                    <a:lnT w="12259">
                      <a:solidFill>
                        <a:srgbClr val="000000"/>
                      </a:solidFill>
                      <a:prstDash val="solid"/>
                    </a:lnT>
                    <a:lnB w="12271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386"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</a:pPr>
                      <a:r>
                        <a:rPr lang="pl-PL" sz="2000" spc="5" dirty="0">
                          <a:latin typeface="Calibri"/>
                          <a:cs typeface="Calibri"/>
                        </a:rPr>
                        <a:t>Kw. </a:t>
                      </a:r>
                      <a:r>
                        <a:rPr lang="pl-PL" sz="2000" spc="5" dirty="0" err="1">
                          <a:latin typeface="Calibri"/>
                          <a:cs typeface="Calibri"/>
                        </a:rPr>
                        <a:t>metawinowy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3">
                      <a:solidFill>
                        <a:srgbClr val="000000"/>
                      </a:solidFill>
                      <a:prstDash val="solid"/>
                    </a:lnL>
                    <a:lnR w="12830">
                      <a:solidFill>
                        <a:srgbClr val="000000"/>
                      </a:solidFill>
                      <a:prstDash val="solid"/>
                    </a:lnR>
                    <a:lnT w="12271">
                      <a:solidFill>
                        <a:srgbClr val="000000"/>
                      </a:solidFill>
                      <a:prstDash val="solid"/>
                    </a:lnT>
                    <a:lnB w="1227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2000" spc="-10" dirty="0">
                          <a:latin typeface="Calibri"/>
                          <a:cs typeface="Calibri"/>
                        </a:rPr>
                        <a:t>tak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830">
                      <a:solidFill>
                        <a:srgbClr val="000000"/>
                      </a:solidFill>
                      <a:prstDash val="solid"/>
                    </a:lnL>
                    <a:lnR w="12283">
                      <a:solidFill>
                        <a:srgbClr val="000000"/>
                      </a:solidFill>
                      <a:prstDash val="solid"/>
                    </a:lnR>
                    <a:lnT w="12271">
                      <a:solidFill>
                        <a:srgbClr val="000000"/>
                      </a:solidFill>
                      <a:prstDash val="solid"/>
                    </a:lnT>
                    <a:lnB w="1227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2000" spc="-10" dirty="0">
                          <a:latin typeface="Calibri"/>
                          <a:cs typeface="Calibri"/>
                        </a:rPr>
                        <a:t>tak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3">
                      <a:solidFill>
                        <a:srgbClr val="000000"/>
                      </a:solidFill>
                      <a:prstDash val="solid"/>
                    </a:lnL>
                    <a:lnR w="12283">
                      <a:solidFill>
                        <a:srgbClr val="000000"/>
                      </a:solidFill>
                      <a:prstDash val="solid"/>
                    </a:lnR>
                    <a:lnT w="12271">
                      <a:solidFill>
                        <a:srgbClr val="000000"/>
                      </a:solidFill>
                      <a:prstDash val="solid"/>
                    </a:lnT>
                    <a:lnB w="12271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942"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</a:pPr>
                      <a:r>
                        <a:rPr lang="pl-PL" sz="2000" dirty="0">
                          <a:latin typeface="Calibri"/>
                          <a:cs typeface="Calibri"/>
                        </a:rPr>
                        <a:t>Guma arabska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3">
                      <a:solidFill>
                        <a:srgbClr val="000000"/>
                      </a:solidFill>
                      <a:prstDash val="solid"/>
                    </a:lnL>
                    <a:lnR w="12830">
                      <a:solidFill>
                        <a:srgbClr val="000000"/>
                      </a:solidFill>
                      <a:prstDash val="solid"/>
                    </a:lnR>
                    <a:lnT w="12271">
                      <a:solidFill>
                        <a:srgbClr val="000000"/>
                      </a:solidFill>
                      <a:prstDash val="solid"/>
                    </a:lnT>
                    <a:lnB w="1227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2000" spc="-10" dirty="0">
                          <a:latin typeface="Calibri"/>
                          <a:cs typeface="Calibri"/>
                        </a:rPr>
                        <a:t>tak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830">
                      <a:solidFill>
                        <a:srgbClr val="000000"/>
                      </a:solidFill>
                      <a:prstDash val="solid"/>
                    </a:lnL>
                    <a:lnR w="12283">
                      <a:solidFill>
                        <a:srgbClr val="000000"/>
                      </a:solidFill>
                      <a:prstDash val="solid"/>
                    </a:lnR>
                    <a:lnT w="12271">
                      <a:solidFill>
                        <a:srgbClr val="000000"/>
                      </a:solidFill>
                      <a:prstDash val="solid"/>
                    </a:lnT>
                    <a:lnB w="1227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lang="pl-PL" sz="2000" spc="-10" dirty="0">
                          <a:latin typeface="Calibri"/>
                          <a:cs typeface="Calibri"/>
                        </a:rPr>
                        <a:t>nie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3">
                      <a:solidFill>
                        <a:srgbClr val="000000"/>
                      </a:solidFill>
                      <a:prstDash val="solid"/>
                    </a:lnL>
                    <a:lnR w="12283">
                      <a:solidFill>
                        <a:srgbClr val="000000"/>
                      </a:solidFill>
                      <a:prstDash val="solid"/>
                    </a:lnR>
                    <a:lnT w="12271">
                      <a:solidFill>
                        <a:srgbClr val="000000"/>
                      </a:solidFill>
                      <a:prstDash val="solid"/>
                    </a:lnT>
                    <a:lnB w="12271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948"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</a:pPr>
                      <a:r>
                        <a:rPr lang="pl-PL" sz="2000" spc="5" dirty="0" err="1">
                          <a:latin typeface="Calibri"/>
                          <a:cs typeface="Calibri"/>
                        </a:rPr>
                        <a:t>Mannoproteiny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3">
                      <a:solidFill>
                        <a:srgbClr val="000000"/>
                      </a:solidFill>
                      <a:prstDash val="solid"/>
                    </a:lnL>
                    <a:lnR w="12830">
                      <a:solidFill>
                        <a:srgbClr val="000000"/>
                      </a:solidFill>
                      <a:prstDash val="solid"/>
                    </a:lnR>
                    <a:lnT w="12271">
                      <a:solidFill>
                        <a:srgbClr val="000000"/>
                      </a:solidFill>
                      <a:prstDash val="solid"/>
                    </a:lnT>
                    <a:lnB w="1225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0">
                        <a:lnSpc>
                          <a:spcPct val="100000"/>
                        </a:lnSpc>
                      </a:pPr>
                      <a:r>
                        <a:rPr lang="pl-PL" sz="2000" spc="-10" dirty="0">
                          <a:latin typeface="Calibri"/>
                          <a:cs typeface="Calibri"/>
                        </a:rPr>
                        <a:t>tak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lang="pl-PL" sz="2000" spc="-10" dirty="0">
                          <a:latin typeface="Calibri"/>
                          <a:cs typeface="Calibri"/>
                        </a:rPr>
                        <a:t>nie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830">
                      <a:solidFill>
                        <a:srgbClr val="000000"/>
                      </a:solidFill>
                      <a:prstDash val="solid"/>
                    </a:lnL>
                    <a:lnR w="12283">
                      <a:solidFill>
                        <a:srgbClr val="000000"/>
                      </a:solidFill>
                      <a:prstDash val="solid"/>
                    </a:lnR>
                    <a:lnT w="12271">
                      <a:solidFill>
                        <a:srgbClr val="000000"/>
                      </a:solidFill>
                      <a:prstDash val="solid"/>
                    </a:lnT>
                    <a:lnB w="1225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2000" spc="-10" dirty="0">
                          <a:latin typeface="Calibri"/>
                          <a:cs typeface="Calibri"/>
                        </a:rPr>
                        <a:t>tak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3">
                      <a:solidFill>
                        <a:srgbClr val="000000"/>
                      </a:solidFill>
                      <a:prstDash val="solid"/>
                    </a:lnL>
                    <a:lnR w="12283">
                      <a:solidFill>
                        <a:srgbClr val="000000"/>
                      </a:solidFill>
                      <a:prstDash val="solid"/>
                    </a:lnR>
                    <a:lnT w="12271">
                      <a:solidFill>
                        <a:srgbClr val="000000"/>
                      </a:solidFill>
                      <a:prstDash val="solid"/>
                    </a:lnT>
                    <a:lnB w="1225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936"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</a:pPr>
                      <a:r>
                        <a:rPr lang="pl-PL" sz="2000" spc="-5" dirty="0" err="1">
                          <a:latin typeface="Calibri"/>
                          <a:cs typeface="Calibri"/>
                        </a:rPr>
                        <a:t>Karboksymetyloceluloza</a:t>
                      </a:r>
                      <a:r>
                        <a:rPr lang="pl-PL" sz="2000" spc="-5" dirty="0">
                          <a:latin typeface="Calibri"/>
                          <a:cs typeface="Calibri"/>
                        </a:rPr>
                        <a:t> (CMC)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3">
                      <a:solidFill>
                        <a:srgbClr val="000000"/>
                      </a:solidFill>
                      <a:prstDash val="solid"/>
                    </a:lnL>
                    <a:lnR w="12830">
                      <a:solidFill>
                        <a:srgbClr val="000000"/>
                      </a:solidFill>
                      <a:prstDash val="solid"/>
                    </a:lnR>
                    <a:lnT w="12259">
                      <a:solidFill>
                        <a:srgbClr val="000000"/>
                      </a:solidFill>
                      <a:prstDash val="solid"/>
                    </a:lnT>
                    <a:lnB w="1227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2000" spc="-10" dirty="0">
                          <a:latin typeface="Calibri"/>
                          <a:cs typeface="Calibri"/>
                        </a:rPr>
                        <a:t>tak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830">
                      <a:solidFill>
                        <a:srgbClr val="000000"/>
                      </a:solidFill>
                      <a:prstDash val="solid"/>
                    </a:lnL>
                    <a:lnR w="12283">
                      <a:solidFill>
                        <a:srgbClr val="000000"/>
                      </a:solidFill>
                      <a:prstDash val="solid"/>
                    </a:lnR>
                    <a:lnT w="12259">
                      <a:solidFill>
                        <a:srgbClr val="000000"/>
                      </a:solidFill>
                      <a:prstDash val="solid"/>
                    </a:lnT>
                    <a:lnB w="1227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lang="pl-PL" sz="2000" spc="-10" dirty="0">
                          <a:latin typeface="Calibri"/>
                          <a:cs typeface="Calibri"/>
                        </a:rPr>
                        <a:t>nie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3">
                      <a:solidFill>
                        <a:srgbClr val="000000"/>
                      </a:solidFill>
                      <a:prstDash val="solid"/>
                    </a:lnL>
                    <a:lnR w="12283">
                      <a:solidFill>
                        <a:srgbClr val="000000"/>
                      </a:solidFill>
                      <a:prstDash val="solid"/>
                    </a:lnR>
                    <a:lnT w="12259">
                      <a:solidFill>
                        <a:srgbClr val="000000"/>
                      </a:solidFill>
                      <a:prstDash val="solid"/>
                    </a:lnT>
                    <a:lnB w="12271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7729"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3">
                      <a:solidFill>
                        <a:srgbClr val="000000"/>
                      </a:solidFill>
                      <a:prstDash val="solid"/>
                    </a:lnL>
                    <a:lnR w="12830">
                      <a:solidFill>
                        <a:srgbClr val="000000"/>
                      </a:solidFill>
                      <a:prstDash val="solid"/>
                    </a:lnR>
                    <a:lnT w="12271">
                      <a:solidFill>
                        <a:srgbClr val="000000"/>
                      </a:solidFill>
                      <a:prstDash val="solid"/>
                    </a:lnT>
                    <a:lnB w="1225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830">
                      <a:solidFill>
                        <a:srgbClr val="000000"/>
                      </a:solidFill>
                      <a:prstDash val="solid"/>
                    </a:lnL>
                    <a:lnR w="12283">
                      <a:solidFill>
                        <a:srgbClr val="000000"/>
                      </a:solidFill>
                      <a:prstDash val="solid"/>
                    </a:lnR>
                    <a:lnT w="12271">
                      <a:solidFill>
                        <a:srgbClr val="000000"/>
                      </a:solidFill>
                      <a:prstDash val="solid"/>
                    </a:lnT>
                    <a:lnB w="1225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3">
                      <a:solidFill>
                        <a:srgbClr val="000000"/>
                      </a:solidFill>
                      <a:prstDash val="solid"/>
                    </a:lnL>
                    <a:lnR w="12283">
                      <a:solidFill>
                        <a:srgbClr val="000000"/>
                      </a:solidFill>
                      <a:prstDash val="solid"/>
                    </a:lnR>
                    <a:lnT w="12271">
                      <a:solidFill>
                        <a:srgbClr val="000000"/>
                      </a:solidFill>
                      <a:prstDash val="solid"/>
                    </a:lnT>
                    <a:lnB w="12259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8936"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3">
                      <a:solidFill>
                        <a:srgbClr val="000000"/>
                      </a:solidFill>
                      <a:prstDash val="solid"/>
                    </a:lnL>
                    <a:lnR w="12830">
                      <a:solidFill>
                        <a:srgbClr val="000000"/>
                      </a:solidFill>
                      <a:prstDash val="solid"/>
                    </a:lnR>
                    <a:lnT w="12259">
                      <a:solidFill>
                        <a:srgbClr val="000000"/>
                      </a:solidFill>
                      <a:prstDash val="solid"/>
                    </a:lnT>
                    <a:lnB w="122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8135">
                        <a:lnSpc>
                          <a:spcPct val="100000"/>
                        </a:lnSpc>
                      </a:pPr>
                      <a:r>
                        <a:rPr lang="pl-PL" sz="2000" b="1" spc="-15" dirty="0">
                          <a:latin typeface="Calibri"/>
                          <a:cs typeface="Calibri"/>
                        </a:rPr>
                        <a:t>Stabilność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830">
                      <a:solidFill>
                        <a:srgbClr val="000000"/>
                      </a:solidFill>
                      <a:prstDash val="solid"/>
                    </a:lnL>
                    <a:lnR w="12283">
                      <a:solidFill>
                        <a:srgbClr val="000000"/>
                      </a:solidFill>
                      <a:prstDash val="solid"/>
                    </a:lnR>
                    <a:lnT w="12259">
                      <a:solidFill>
                        <a:srgbClr val="000000"/>
                      </a:solidFill>
                      <a:prstDash val="solid"/>
                    </a:lnT>
                    <a:lnB w="1227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5490">
                        <a:lnSpc>
                          <a:spcPct val="100000"/>
                        </a:lnSpc>
                      </a:pPr>
                      <a:r>
                        <a:rPr lang="pl-PL" sz="2000" b="1" dirty="0">
                          <a:latin typeface="Calibri"/>
                          <a:cs typeface="Calibri"/>
                        </a:rPr>
                        <a:t>Reaktywność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3">
                      <a:solidFill>
                        <a:srgbClr val="000000"/>
                      </a:solidFill>
                      <a:prstDash val="solid"/>
                    </a:lnL>
                    <a:lnR w="12283">
                      <a:solidFill>
                        <a:srgbClr val="000000"/>
                      </a:solidFill>
                      <a:prstDash val="solid"/>
                    </a:lnR>
                    <a:lnT w="12259">
                      <a:solidFill>
                        <a:srgbClr val="000000"/>
                      </a:solidFill>
                      <a:prstDash val="solid"/>
                    </a:lnT>
                    <a:lnB w="12271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8945"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</a:pPr>
                      <a:r>
                        <a:rPr lang="pl-PL" sz="2000" spc="5" dirty="0">
                          <a:latin typeface="Calibri"/>
                          <a:cs typeface="Calibri"/>
                        </a:rPr>
                        <a:t>Kw. </a:t>
                      </a:r>
                      <a:r>
                        <a:rPr lang="pl-PL" sz="2000" spc="5" dirty="0" err="1">
                          <a:latin typeface="Calibri"/>
                          <a:cs typeface="Calibri"/>
                        </a:rPr>
                        <a:t>metawinowy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3">
                      <a:solidFill>
                        <a:srgbClr val="000000"/>
                      </a:solidFill>
                      <a:prstDash val="solid"/>
                    </a:lnL>
                    <a:lnR w="12830">
                      <a:solidFill>
                        <a:srgbClr val="000000"/>
                      </a:solidFill>
                      <a:prstDash val="solid"/>
                    </a:lnR>
                    <a:lnT w="12271">
                      <a:solidFill>
                        <a:srgbClr val="000000"/>
                      </a:solidFill>
                      <a:prstDash val="solid"/>
                    </a:lnT>
                    <a:lnB w="1227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Wingdings"/>
                          <a:cs typeface="Wingdings"/>
                        </a:rPr>
                        <a:t></a:t>
                      </a:r>
                      <a:endParaRPr sz="20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1283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83">
                      <a:solidFill>
                        <a:srgbClr val="000000"/>
                      </a:solidFill>
                      <a:prstDash val="solid"/>
                    </a:lnR>
                    <a:lnT w="12271">
                      <a:solidFill>
                        <a:srgbClr val="000000"/>
                      </a:solidFill>
                      <a:prstDash val="solid"/>
                    </a:lnT>
                    <a:lnB w="1227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Wingdings"/>
                          <a:cs typeface="Wingdings"/>
                        </a:rPr>
                        <a:t></a:t>
                      </a:r>
                      <a:endParaRPr sz="20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12283">
                      <a:solidFill>
                        <a:srgbClr val="000000"/>
                      </a:solidFill>
                      <a:prstDash val="solid"/>
                    </a:lnL>
                    <a:lnR w="12283">
                      <a:solidFill>
                        <a:srgbClr val="000000"/>
                      </a:solidFill>
                      <a:prstDash val="solid"/>
                    </a:lnR>
                    <a:lnT w="12271">
                      <a:solidFill>
                        <a:srgbClr val="000000"/>
                      </a:solidFill>
                      <a:prstDash val="solid"/>
                    </a:lnT>
                    <a:lnB w="12271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503"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</a:pPr>
                      <a:r>
                        <a:rPr lang="pl-PL" sz="2000" dirty="0">
                          <a:latin typeface="Calibri"/>
                          <a:cs typeface="Calibri"/>
                        </a:rPr>
                        <a:t>Guma arabska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3">
                      <a:solidFill>
                        <a:srgbClr val="000000"/>
                      </a:solidFill>
                      <a:prstDash val="solid"/>
                    </a:lnL>
                    <a:lnR w="12830">
                      <a:solidFill>
                        <a:srgbClr val="000000"/>
                      </a:solidFill>
                      <a:prstDash val="solid"/>
                    </a:lnR>
                    <a:lnT w="12271">
                      <a:solidFill>
                        <a:srgbClr val="000000"/>
                      </a:solidFill>
                      <a:prstDash val="solid"/>
                    </a:lnT>
                    <a:lnB w="1227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Wingdings"/>
                          <a:cs typeface="Wingdings"/>
                        </a:rPr>
                        <a:t></a:t>
                      </a:r>
                    </a:p>
                  </a:txBody>
                  <a:tcPr marL="0" marR="0" marT="0" marB="0">
                    <a:lnL w="1283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83">
                      <a:solidFill>
                        <a:srgbClr val="000000"/>
                      </a:solidFill>
                      <a:prstDash val="solid"/>
                    </a:lnR>
                    <a:lnT w="12271">
                      <a:solidFill>
                        <a:srgbClr val="000000"/>
                      </a:solidFill>
                      <a:prstDash val="solid"/>
                    </a:lnT>
                    <a:lnB w="1227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Wingdings"/>
                          <a:cs typeface="Wingdings"/>
                        </a:rPr>
                        <a:t></a:t>
                      </a:r>
                      <a:endParaRPr sz="20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12283">
                      <a:solidFill>
                        <a:srgbClr val="000000"/>
                      </a:solidFill>
                      <a:prstDash val="solid"/>
                    </a:lnL>
                    <a:lnR w="12283">
                      <a:solidFill>
                        <a:srgbClr val="000000"/>
                      </a:solidFill>
                      <a:prstDash val="solid"/>
                    </a:lnR>
                    <a:lnT w="12271">
                      <a:solidFill>
                        <a:srgbClr val="000000"/>
                      </a:solidFill>
                      <a:prstDash val="solid"/>
                    </a:lnT>
                    <a:lnB w="12271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8945"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</a:pPr>
                      <a:r>
                        <a:rPr lang="pl-PL" sz="2000" spc="5" dirty="0" err="1">
                          <a:latin typeface="Calibri"/>
                          <a:cs typeface="Calibri"/>
                        </a:rPr>
                        <a:t>Mannoproteiny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3">
                      <a:solidFill>
                        <a:srgbClr val="000000"/>
                      </a:solidFill>
                      <a:prstDash val="solid"/>
                    </a:lnL>
                    <a:lnR w="12830">
                      <a:solidFill>
                        <a:srgbClr val="000000"/>
                      </a:solidFill>
                      <a:prstDash val="solid"/>
                    </a:lnR>
                    <a:lnT w="12271">
                      <a:solidFill>
                        <a:srgbClr val="000000"/>
                      </a:solidFill>
                      <a:prstDash val="solid"/>
                    </a:lnT>
                    <a:lnB w="1227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Wingdings"/>
                          <a:cs typeface="Wingdings"/>
                        </a:rPr>
                        <a:t></a:t>
                      </a:r>
                      <a:endParaRPr sz="20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1283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83">
                      <a:solidFill>
                        <a:srgbClr val="000000"/>
                      </a:solidFill>
                      <a:prstDash val="solid"/>
                    </a:lnR>
                    <a:lnT w="12271">
                      <a:solidFill>
                        <a:srgbClr val="000000"/>
                      </a:solidFill>
                      <a:prstDash val="solid"/>
                    </a:lnT>
                    <a:lnB w="1227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Wingdings"/>
                          <a:cs typeface="Wingdings"/>
                        </a:rPr>
                        <a:t></a:t>
                      </a:r>
                      <a:endParaRPr sz="20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12283">
                      <a:solidFill>
                        <a:srgbClr val="000000"/>
                      </a:solidFill>
                      <a:prstDash val="solid"/>
                    </a:lnL>
                    <a:lnR w="12283">
                      <a:solidFill>
                        <a:srgbClr val="000000"/>
                      </a:solidFill>
                      <a:prstDash val="solid"/>
                    </a:lnR>
                    <a:lnT w="12271">
                      <a:solidFill>
                        <a:srgbClr val="000000"/>
                      </a:solidFill>
                      <a:prstDash val="solid"/>
                    </a:lnT>
                    <a:lnB w="12271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8942"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</a:pPr>
                      <a:r>
                        <a:rPr lang="pl-PL" sz="2000" spc="-5" dirty="0" err="1">
                          <a:latin typeface="Calibri"/>
                          <a:cs typeface="Calibri"/>
                        </a:rPr>
                        <a:t>Karboksymetyloceluloza</a:t>
                      </a:r>
                      <a:r>
                        <a:rPr lang="pl-PL" sz="2000" spc="-5" dirty="0">
                          <a:latin typeface="Calibri"/>
                          <a:cs typeface="Calibri"/>
                        </a:rPr>
                        <a:t> (CMC)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3">
                      <a:solidFill>
                        <a:srgbClr val="000000"/>
                      </a:solidFill>
                      <a:prstDash val="solid"/>
                    </a:lnL>
                    <a:lnR w="12830">
                      <a:solidFill>
                        <a:srgbClr val="000000"/>
                      </a:solidFill>
                      <a:prstDash val="solid"/>
                    </a:lnR>
                    <a:lnT w="12271">
                      <a:solidFill>
                        <a:srgbClr val="000000"/>
                      </a:solidFill>
                      <a:prstDash val="solid"/>
                    </a:lnT>
                    <a:lnB w="1227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Wingdings"/>
                          <a:cs typeface="Wingdings"/>
                        </a:rPr>
                        <a:t></a:t>
                      </a:r>
                      <a:endParaRPr sz="20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1283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83">
                      <a:solidFill>
                        <a:srgbClr val="000000"/>
                      </a:solidFill>
                      <a:prstDash val="solid"/>
                    </a:lnR>
                    <a:lnT w="12271">
                      <a:solidFill>
                        <a:srgbClr val="000000"/>
                      </a:solidFill>
                      <a:prstDash val="solid"/>
                    </a:lnT>
                    <a:lnB w="1227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Wingdings"/>
                          <a:cs typeface="Wingdings"/>
                        </a:rPr>
                        <a:t></a:t>
                      </a:r>
                      <a:endParaRPr sz="200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12283">
                      <a:solidFill>
                        <a:srgbClr val="000000"/>
                      </a:solidFill>
                      <a:prstDash val="solid"/>
                    </a:lnL>
                    <a:lnR w="12283">
                      <a:solidFill>
                        <a:srgbClr val="000000"/>
                      </a:solidFill>
                      <a:prstDash val="solid"/>
                    </a:lnR>
                    <a:lnT w="12271">
                      <a:solidFill>
                        <a:srgbClr val="000000"/>
                      </a:solidFill>
                      <a:prstDash val="solid"/>
                    </a:lnT>
                    <a:lnB w="12271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8957"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3">
                      <a:solidFill>
                        <a:srgbClr val="000000"/>
                      </a:solidFill>
                      <a:prstDash val="solid"/>
                    </a:lnL>
                    <a:lnR w="12830">
                      <a:solidFill>
                        <a:srgbClr val="000000"/>
                      </a:solidFill>
                      <a:prstDash val="solid"/>
                    </a:lnR>
                    <a:lnT w="122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7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000" dirty="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12830">
                      <a:solidFill>
                        <a:srgbClr val="000000"/>
                      </a:solidFill>
                      <a:prstDash val="solid"/>
                    </a:lnL>
                    <a:lnR w="12283">
                      <a:solidFill>
                        <a:srgbClr val="000000"/>
                      </a:solidFill>
                      <a:prstDash val="solid"/>
                    </a:lnR>
                    <a:lnT w="12271">
                      <a:solidFill>
                        <a:srgbClr val="000000"/>
                      </a:solidFill>
                      <a:prstDash val="solid"/>
                    </a:lnT>
                    <a:lnB w="1227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endParaRPr sz="2000" dirty="0">
                        <a:latin typeface="Wingdings"/>
                        <a:cs typeface="Wingdings"/>
                      </a:endParaRPr>
                    </a:p>
                  </a:txBody>
                  <a:tcPr marL="0" marR="0" marT="0" marB="0">
                    <a:lnL w="12283">
                      <a:solidFill>
                        <a:srgbClr val="000000"/>
                      </a:solidFill>
                      <a:prstDash val="solid"/>
                    </a:lnL>
                    <a:lnR w="12283">
                      <a:solidFill>
                        <a:srgbClr val="000000"/>
                      </a:solidFill>
                      <a:prstDash val="solid"/>
                    </a:lnR>
                    <a:lnT w="12271">
                      <a:solidFill>
                        <a:srgbClr val="000000"/>
                      </a:solidFill>
                      <a:prstDash val="solid"/>
                    </a:lnT>
                    <a:lnB w="12273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4725398"/>
      </p:ext>
    </p:extLst>
  </p:cSld>
  <p:clrMapOvr>
    <a:masterClrMapping/>
  </p:clrMapOvr>
  <p:transition spd="med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92148" y="2764436"/>
            <a:ext cx="3784600" cy="3489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55"/>
              </a:lnSpc>
            </a:pPr>
            <a:r>
              <a:rPr lang="pl-PL" sz="2400" b="1" dirty="0">
                <a:solidFill>
                  <a:srgbClr val="96A700"/>
                </a:solidFill>
                <a:latin typeface="Arial"/>
                <a:cs typeface="Arial"/>
              </a:rPr>
              <a:t>STABILIZACJA METALI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95736" y="3380665"/>
            <a:ext cx="4824536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0"/>
              </a:lnSpc>
            </a:pPr>
            <a:r>
              <a:rPr lang="pl-PL" sz="1800" b="1" dirty="0">
                <a:solidFill>
                  <a:srgbClr val="888888"/>
                </a:solidFill>
                <a:latin typeface="Arial"/>
                <a:cs typeface="Arial"/>
              </a:rPr>
              <a:t>Zmętnienie żelazowe, zmętnienie miedziowe</a:t>
            </a:r>
            <a:endParaRPr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6628509"/>
      </p:ext>
    </p:extLst>
  </p:cSld>
  <p:clrMapOvr>
    <a:masterClrMapping/>
  </p:clrMapOvr>
  <p:transition spd="med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45310" y="1121095"/>
            <a:ext cx="357060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800" b="1" spc="-10" dirty="0">
                <a:solidFill>
                  <a:srgbClr val="96A700"/>
                </a:solidFill>
                <a:latin typeface="Arial"/>
                <a:cs typeface="Arial"/>
              </a:rPr>
              <a:t>Ładunki koloidów w winie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8200" y="604521"/>
            <a:ext cx="79248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pc="-25" dirty="0"/>
              <a:t>KOLOIDY W WINIE</a:t>
            </a:r>
            <a:endParaRPr spc="-15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958615"/>
              </p:ext>
            </p:extLst>
          </p:nvPr>
        </p:nvGraphicFramePr>
        <p:xfrm>
          <a:off x="2051720" y="1424691"/>
          <a:ext cx="4679934" cy="46939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9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9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79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lang="pl-PL" sz="1400" b="1" spc="-25" dirty="0">
                          <a:latin typeface="Calibri"/>
                          <a:cs typeface="Calibri"/>
                        </a:rPr>
                        <a:t>Ładunki dodatnie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F2D8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pl-PL" sz="1400" b="1" dirty="0">
                          <a:latin typeface="Calibri"/>
                          <a:cs typeface="Calibri"/>
                        </a:rPr>
                        <a:t>Ładunki ujemne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F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9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lang="pl-PL" sz="1400" dirty="0">
                          <a:latin typeface="Calibri"/>
                          <a:cs typeface="Calibri"/>
                        </a:rPr>
                        <a:t>Proteiny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pl-PL" sz="1400" dirty="0">
                          <a:latin typeface="Calibri"/>
                          <a:cs typeface="Calibri"/>
                        </a:rPr>
                        <a:t>Drożdże </a:t>
                      </a:r>
                      <a:r>
                        <a:rPr lang="pl-PL" sz="1400" dirty="0" err="1">
                          <a:latin typeface="Calibri"/>
                          <a:cs typeface="Calibri"/>
                        </a:rPr>
                        <a:t>mannoproteiny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79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lang="pl-PL" sz="1400" spc="-20" dirty="0">
                          <a:latin typeface="Calibri"/>
                          <a:cs typeface="Calibri"/>
                        </a:rPr>
                        <a:t>Włókienka celulozy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pl-PL" sz="1400" dirty="0" err="1">
                          <a:latin typeface="Calibri"/>
                          <a:cs typeface="Calibri"/>
                        </a:rPr>
                        <a:t>Arabinogalaktany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79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lang="pl-PL" sz="1400" dirty="0">
                          <a:latin typeface="Calibri"/>
                          <a:cs typeface="Calibri"/>
                        </a:rPr>
                        <a:t>Antocyjany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mn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ala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one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79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lang="pl-PL" sz="1400" dirty="0">
                          <a:latin typeface="Calibri"/>
                          <a:cs typeface="Calibri"/>
                        </a:rPr>
                        <a:t>Śluzy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pl-PL" sz="1400" dirty="0">
                          <a:latin typeface="Calibri"/>
                          <a:cs typeface="Calibri"/>
                        </a:rPr>
                        <a:t>Komórki drożdżowe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799"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pl-PL" sz="1400" dirty="0">
                          <a:latin typeface="Calibri"/>
                          <a:cs typeface="Calibri"/>
                        </a:rPr>
                        <a:t>Komórki bakteryjne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799"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pl-PL" sz="1400" spc="-25" dirty="0">
                          <a:latin typeface="Calibri"/>
                          <a:cs typeface="Calibri"/>
                        </a:rPr>
                        <a:t>Barwniki koloidalne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799"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pl-PL" sz="1400" dirty="0">
                          <a:latin typeface="Calibri" panose="020F0502020204030204" pitchFamily="34" charset="0"/>
                        </a:rPr>
                        <a:t>Żelazo</a:t>
                      </a:r>
                      <a:r>
                        <a:rPr sz="1400" spc="-10" dirty="0">
                          <a:latin typeface="Calibri" panose="020F0502020204030204" pitchFamily="34" charset="0"/>
                          <a:cs typeface="Calibri"/>
                        </a:rPr>
                        <a:t>(III)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/>
                        </a:rPr>
                        <a:t>-</a:t>
                      </a:r>
                      <a:r>
                        <a:rPr sz="1400" spc="-10" dirty="0">
                          <a:latin typeface="Calibri" panose="020F0502020204030204" pitchFamily="34" charset="0"/>
                          <a:cs typeface="Calibri"/>
                        </a:rPr>
                        <a:t>ph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/>
                        </a:rPr>
                        <a:t>o</a:t>
                      </a:r>
                      <a:r>
                        <a:rPr sz="1400" spc="5" dirty="0">
                          <a:latin typeface="Calibri" panose="020F0502020204030204" pitchFamily="34" charset="0"/>
                          <a:cs typeface="Calibri"/>
                        </a:rPr>
                        <a:t>s</a:t>
                      </a:r>
                      <a:r>
                        <a:rPr sz="1400" spc="-10" dirty="0">
                          <a:latin typeface="Calibri" panose="020F0502020204030204" pitchFamily="34" charset="0"/>
                          <a:cs typeface="Calibri"/>
                        </a:rPr>
                        <a:t>ph</a:t>
                      </a:r>
                      <a:r>
                        <a:rPr sz="1400" spc="-15" dirty="0">
                          <a:latin typeface="Calibri" panose="020F0502020204030204" pitchFamily="34" charset="0"/>
                          <a:cs typeface="Calibri"/>
                        </a:rPr>
                        <a:t>a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/>
                        </a:rPr>
                        <a:t>t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6"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pl-PL" sz="1400" dirty="0">
                          <a:latin typeface="Calibri" panose="020F0502020204030204" pitchFamily="34" charset="0"/>
                        </a:rPr>
                        <a:t>Żelazo</a:t>
                      </a:r>
                      <a:r>
                        <a:rPr sz="1400" spc="-10" dirty="0">
                          <a:latin typeface="Calibri" panose="020F0502020204030204" pitchFamily="34" charset="0"/>
                          <a:cs typeface="Calibri"/>
                        </a:rPr>
                        <a:t>(III)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/>
                        </a:rPr>
                        <a:t>-</a:t>
                      </a:r>
                      <a:r>
                        <a:rPr sz="1400" spc="-10" dirty="0">
                          <a:latin typeface="Calibri" panose="020F0502020204030204" pitchFamily="34" charset="0"/>
                          <a:cs typeface="Calibri"/>
                        </a:rPr>
                        <a:t>h</a:t>
                      </a:r>
                      <a:r>
                        <a:rPr sz="1400" spc="-30" dirty="0">
                          <a:latin typeface="Calibri" panose="020F0502020204030204" pitchFamily="34" charset="0"/>
                          <a:cs typeface="Calibri"/>
                        </a:rPr>
                        <a:t>e</a:t>
                      </a:r>
                      <a:r>
                        <a:rPr sz="1400" spc="-20" dirty="0">
                          <a:latin typeface="Calibri" panose="020F0502020204030204" pitchFamily="34" charset="0"/>
                          <a:cs typeface="Calibri"/>
                        </a:rPr>
                        <a:t>x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/>
                        </a:rPr>
                        <a:t>a</a:t>
                      </a:r>
                      <a:r>
                        <a:rPr sz="1400" spc="-10" dirty="0">
                          <a:latin typeface="Calibri" panose="020F0502020204030204" pitchFamily="34" charset="0"/>
                          <a:cs typeface="Calibri"/>
                        </a:rPr>
                        <a:t>c</a:t>
                      </a:r>
                      <a:r>
                        <a:rPr sz="1400" spc="-25" dirty="0">
                          <a:latin typeface="Calibri" panose="020F0502020204030204" pitchFamily="34" charset="0"/>
                          <a:cs typeface="Calibri"/>
                        </a:rPr>
                        <a:t>y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/>
                        </a:rPr>
                        <a:t>a</a:t>
                      </a:r>
                      <a:r>
                        <a:rPr sz="1400" spc="-10" dirty="0">
                          <a:latin typeface="Calibri" panose="020F0502020204030204" pitchFamily="34" charset="0"/>
                          <a:cs typeface="Calibri"/>
                        </a:rPr>
                        <a:t>n</a:t>
                      </a:r>
                      <a:r>
                        <a:rPr sz="1400" spc="-5" dirty="0">
                          <a:latin typeface="Calibri" panose="020F0502020204030204" pitchFamily="34" charset="0"/>
                          <a:cs typeface="Calibri"/>
                        </a:rPr>
                        <a:t>o</a:t>
                      </a:r>
                      <a:r>
                        <a:rPr sz="1400" spc="-30" dirty="0">
                          <a:latin typeface="Calibri" panose="020F0502020204030204" pitchFamily="34" charset="0"/>
                          <a:cs typeface="Calibri"/>
                        </a:rPr>
                        <a:t>f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/>
                        </a:rPr>
                        <a:t>er</a:t>
                      </a:r>
                      <a:r>
                        <a:rPr sz="1400" spc="-25" dirty="0">
                          <a:latin typeface="Calibri" panose="020F0502020204030204" pitchFamily="34" charset="0"/>
                          <a:cs typeface="Calibri"/>
                        </a:rPr>
                        <a:t>r</a:t>
                      </a:r>
                      <a:r>
                        <a:rPr sz="1400" spc="-15" dirty="0">
                          <a:latin typeface="Calibri" panose="020F0502020204030204" pitchFamily="34" charset="0"/>
                          <a:cs typeface="Calibri"/>
                        </a:rPr>
                        <a:t>a</a:t>
                      </a:r>
                      <a:r>
                        <a:rPr sz="1400" dirty="0">
                          <a:latin typeface="Calibri" panose="020F0502020204030204" pitchFamily="34" charset="0"/>
                          <a:cs typeface="Calibri"/>
                        </a:rPr>
                        <a:t>t</a:t>
                      </a:r>
                      <a:r>
                        <a:rPr sz="1400" spc="-10" dirty="0">
                          <a:latin typeface="Calibri" panose="020F0502020204030204" pitchFamily="34" charset="0"/>
                          <a:cs typeface="Calibri"/>
                        </a:rPr>
                        <a:t>(II)</a:t>
                      </a:r>
                      <a:endParaRPr sz="1400" dirty="0">
                        <a:latin typeface="Calibri" panose="020F0502020204030204" pitchFamily="34" charset="0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799"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Be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799"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pl-PL" sz="1400" spc="-30" dirty="0">
                          <a:latin typeface="Calibri"/>
                          <a:cs typeface="Calibri"/>
                        </a:rPr>
                        <a:t>Pektyny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799"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pl-PL" sz="1400" spc="-85" dirty="0">
                          <a:latin typeface="Calibri"/>
                          <a:cs typeface="Calibri"/>
                        </a:rPr>
                        <a:t>Osady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799"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pl-PL" sz="1400" spc="-5" dirty="0" err="1">
                          <a:latin typeface="Calibri"/>
                          <a:cs typeface="Calibri"/>
                        </a:rPr>
                        <a:t>Lakazy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4799"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pl-PL" sz="1400" dirty="0">
                          <a:latin typeface="Calibri"/>
                          <a:cs typeface="Calibri"/>
                        </a:rPr>
                        <a:t>Glukany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4739"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pl-PL" sz="1400" dirty="0">
                          <a:latin typeface="Calibri"/>
                          <a:cs typeface="Calibri"/>
                        </a:rPr>
                        <a:t>Ziemie okrzemkowe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br>
                        <a:rPr lang="pl-PL" sz="1400" spc="-30" dirty="0">
                          <a:latin typeface="Times New Roman"/>
                          <a:cs typeface="Times New Roman"/>
                        </a:rPr>
                      </a:br>
                      <a:r>
                        <a:rPr lang="pl-PL" sz="1400" spc="-30" dirty="0">
                          <a:latin typeface="Times New Roman"/>
                          <a:cs typeface="Times New Roman"/>
                        </a:rPr>
                        <a:t>Guma arabska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4865317"/>
      </p:ext>
    </p:extLst>
  </p:cSld>
  <p:clrMapOvr>
    <a:masterClrMapping/>
  </p:clrMapOvr>
  <p:transition spd="med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5536" y="1556792"/>
            <a:ext cx="8191500" cy="3564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2405" marR="334645" indent="-179705">
              <a:lnSpc>
                <a:spcPct val="100000"/>
              </a:lnSpc>
              <a:buSzPct val="80555"/>
              <a:buFont typeface="Arial"/>
              <a:buChar char="•"/>
              <a:tabLst>
                <a:tab pos="193040" algn="l"/>
              </a:tabLst>
            </a:pPr>
            <a:r>
              <a:rPr lang="pl-PL" sz="1800" spc="-5" dirty="0">
                <a:solidFill>
                  <a:schemeClr val="tx1"/>
                </a:solidFill>
                <a:latin typeface="Calibri"/>
                <a:cs typeface="Calibri"/>
              </a:rPr>
              <a:t>Żelazo wprowadzane przez winogrona to (1-5 mg /l), skorodowane powierzchnie metalowe podczas transportu i wyposażenia piwnic winiarskich, zbiorniki betonowe, pozostałości pestycydowe/herbicydowe</a:t>
            </a:r>
          </a:p>
          <a:p>
            <a:pPr marL="192405" marR="334645" indent="-179705">
              <a:lnSpc>
                <a:spcPct val="100000"/>
              </a:lnSpc>
              <a:buSzPct val="80555"/>
              <a:buFont typeface="Arial"/>
              <a:buChar char="•"/>
              <a:tabLst>
                <a:tab pos="193040" algn="l"/>
              </a:tabLst>
            </a:pPr>
            <a:r>
              <a:rPr lang="pl-PL" sz="1800" b="1" spc="-5" dirty="0">
                <a:solidFill>
                  <a:schemeClr val="tx1"/>
                </a:solidFill>
                <a:latin typeface="Calibri"/>
                <a:cs typeface="Calibri"/>
              </a:rPr>
              <a:t>Techniczny limit bezpieczeństwa na poziomie 6 mg / l</a:t>
            </a:r>
          </a:p>
          <a:p>
            <a:pPr marL="192405" indent="-179705">
              <a:lnSpc>
                <a:spcPct val="100000"/>
              </a:lnSpc>
              <a:spcBef>
                <a:spcPts val="600"/>
              </a:spcBef>
              <a:buSzPct val="80555"/>
              <a:buFont typeface="Arial"/>
              <a:buChar char="•"/>
              <a:tabLst>
                <a:tab pos="193040" algn="l"/>
              </a:tabLst>
            </a:pPr>
            <a:r>
              <a:rPr lang="pl-PL" sz="1800" spc="-5" dirty="0">
                <a:solidFill>
                  <a:schemeClr val="tx1"/>
                </a:solidFill>
                <a:latin typeface="Calibri"/>
                <a:cs typeface="Calibri"/>
              </a:rPr>
              <a:t>Metale ciężkie są częściowo wytrącane podczas fermentacji jako siarczki lub adsorbowane przez drożdże przechodząc następnie w osad drożdżowy</a:t>
            </a:r>
          </a:p>
          <a:p>
            <a:pPr marL="192405" indent="-179705">
              <a:lnSpc>
                <a:spcPct val="100000"/>
              </a:lnSpc>
              <a:spcBef>
                <a:spcPts val="600"/>
              </a:spcBef>
              <a:buSzPct val="80555"/>
              <a:buFont typeface="Arial"/>
              <a:buChar char="•"/>
              <a:tabLst>
                <a:tab pos="193040" algn="l"/>
              </a:tabLst>
            </a:pPr>
            <a:r>
              <a:rPr lang="pl-PL" sz="1800" spc="-5" dirty="0">
                <a:solidFill>
                  <a:schemeClr val="tx1"/>
                </a:solidFill>
                <a:latin typeface="Calibri"/>
                <a:cs typeface="Calibri"/>
              </a:rPr>
              <a:t>Stosunek Fe2 + / Fe3+ zależy od warunków przechowywania (S</a:t>
            </a:r>
            <a:r>
              <a:rPr lang="pl-PL" sz="1800" spc="5" dirty="0">
                <a:solidFill>
                  <a:schemeClr val="tx1"/>
                </a:solidFill>
                <a:latin typeface="Calibri"/>
                <a:cs typeface="Calibri"/>
              </a:rPr>
              <a:t>O</a:t>
            </a:r>
            <a:r>
              <a:rPr lang="pl-PL" sz="1800" spc="-15" baseline="-20833" dirty="0">
                <a:solidFill>
                  <a:schemeClr val="tx1"/>
                </a:solidFill>
                <a:latin typeface="Calibri"/>
                <a:cs typeface="Calibri"/>
              </a:rPr>
              <a:t>2</a:t>
            </a:r>
            <a:r>
              <a:rPr lang="pl-PL" sz="1800" spc="-5" dirty="0">
                <a:solidFill>
                  <a:schemeClr val="tx1"/>
                </a:solidFill>
                <a:latin typeface="Calibri"/>
                <a:cs typeface="Calibri"/>
              </a:rPr>
              <a:t>, utlenianie)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  <a:buSzPct val="80555"/>
              <a:tabLst>
                <a:tab pos="193040" algn="l"/>
              </a:tabLst>
            </a:pPr>
            <a:r>
              <a:rPr lang="pl-PL" sz="1800" spc="-5" dirty="0">
                <a:solidFill>
                  <a:schemeClr val="tx1"/>
                </a:solidFill>
                <a:latin typeface="Calibri"/>
                <a:cs typeface="Calibri"/>
              </a:rPr>
              <a:t>	- Po natlenieniu </a:t>
            </a:r>
            <a:r>
              <a:rPr lang="pl-PL" sz="1800" spc="-25" dirty="0">
                <a:solidFill>
                  <a:schemeClr val="tx1"/>
                </a:solidFill>
                <a:latin typeface="Calibri"/>
                <a:cs typeface="Calibri"/>
              </a:rPr>
              <a:t>F</a:t>
            </a:r>
            <a:r>
              <a:rPr lang="pl-PL" sz="1800" spc="15" dirty="0">
                <a:solidFill>
                  <a:schemeClr val="tx1"/>
                </a:solidFill>
                <a:latin typeface="Calibri"/>
                <a:cs typeface="Calibri"/>
              </a:rPr>
              <a:t>e</a:t>
            </a:r>
            <a:r>
              <a:rPr lang="pl-PL" sz="1800" spc="-15" baseline="25462" dirty="0">
                <a:solidFill>
                  <a:schemeClr val="tx1"/>
                </a:solidFill>
                <a:latin typeface="Calibri"/>
                <a:cs typeface="Calibri"/>
              </a:rPr>
              <a:t>3+</a:t>
            </a:r>
            <a:r>
              <a:rPr lang="pl-PL" sz="1800" spc="-5" dirty="0">
                <a:solidFill>
                  <a:schemeClr val="tx1"/>
                </a:solidFill>
                <a:latin typeface="Calibri"/>
                <a:cs typeface="Calibri"/>
              </a:rPr>
              <a:t> znacząco się podnosi, a zatem wino jest bardziej podatne</a:t>
            </a:r>
          </a:p>
          <a:p>
            <a:pPr marL="192405" indent="-179705">
              <a:lnSpc>
                <a:spcPct val="100000"/>
              </a:lnSpc>
              <a:spcBef>
                <a:spcPts val="600"/>
              </a:spcBef>
              <a:buSzPct val="80555"/>
              <a:buFont typeface="Arial"/>
              <a:buChar char="•"/>
              <a:tabLst>
                <a:tab pos="193040" algn="l"/>
              </a:tabLst>
            </a:pPr>
            <a:r>
              <a:rPr lang="pl-PL" sz="1800" spc="-5" dirty="0">
                <a:solidFill>
                  <a:schemeClr val="tx1"/>
                </a:solidFill>
                <a:latin typeface="Calibri"/>
                <a:cs typeface="Calibri"/>
              </a:rPr>
              <a:t>Oczywiście w winie obecne są tylko niewielkie ilości fosforanów</a:t>
            </a:r>
          </a:p>
          <a:p>
            <a:pPr marL="192405" indent="-179705">
              <a:lnSpc>
                <a:spcPct val="100000"/>
              </a:lnSpc>
              <a:spcBef>
                <a:spcPts val="600"/>
              </a:spcBef>
              <a:buSzPct val="80555"/>
              <a:buFont typeface="Arial"/>
              <a:buChar char="•"/>
              <a:tabLst>
                <a:tab pos="193040" algn="l"/>
              </a:tabLst>
            </a:pPr>
            <a:r>
              <a:rPr lang="pl-PL" sz="1800" spc="-5" dirty="0">
                <a:solidFill>
                  <a:schemeClr val="tx1"/>
                </a:solidFill>
                <a:latin typeface="Calibri"/>
                <a:cs typeface="Calibri"/>
              </a:rPr>
              <a:t>Dawka fosforan dwuamonowego (100 g / </a:t>
            </a:r>
            <a:r>
              <a:rPr lang="pl-PL" sz="1800" spc="-5" dirty="0" err="1">
                <a:solidFill>
                  <a:schemeClr val="tx1"/>
                </a:solidFill>
                <a:latin typeface="Calibri"/>
                <a:cs typeface="Calibri"/>
              </a:rPr>
              <a:t>hl</a:t>
            </a:r>
            <a:r>
              <a:rPr lang="pl-PL" sz="1800" spc="-5" dirty="0">
                <a:solidFill>
                  <a:schemeClr val="tx1"/>
                </a:solidFill>
                <a:latin typeface="Calibri"/>
                <a:cs typeface="Calibri"/>
              </a:rPr>
              <a:t>)</a:t>
            </a:r>
          </a:p>
          <a:p>
            <a:pPr marL="192405" indent="-179705">
              <a:lnSpc>
                <a:spcPct val="100000"/>
              </a:lnSpc>
              <a:spcBef>
                <a:spcPts val="600"/>
              </a:spcBef>
              <a:buSzPct val="80555"/>
              <a:buFont typeface="Arial"/>
              <a:buChar char="•"/>
              <a:tabLst>
                <a:tab pos="193040" algn="l"/>
              </a:tabLst>
            </a:pPr>
            <a:r>
              <a:rPr lang="pl-PL" sz="1800" spc="-5" dirty="0">
                <a:solidFill>
                  <a:schemeClr val="tx1"/>
                </a:solidFill>
                <a:latin typeface="Calibri"/>
                <a:cs typeface="Calibri"/>
              </a:rPr>
              <a:t>Ryzyko tylko przy wartościach </a:t>
            </a:r>
            <a:r>
              <a:rPr lang="pl-PL" sz="1800" spc="-5" dirty="0" err="1">
                <a:solidFill>
                  <a:schemeClr val="tx1"/>
                </a:solidFill>
                <a:latin typeface="Calibri"/>
                <a:cs typeface="Calibri"/>
              </a:rPr>
              <a:t>pH</a:t>
            </a:r>
            <a:r>
              <a:rPr lang="pl-PL" sz="1800" spc="-5" dirty="0">
                <a:solidFill>
                  <a:schemeClr val="tx1"/>
                </a:solidFill>
                <a:latin typeface="Calibri"/>
                <a:cs typeface="Calibri"/>
              </a:rPr>
              <a:t> 2,9 - 3,6 (niskie temperatury) 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8200" y="604522"/>
            <a:ext cx="79248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pc="-15" dirty="0"/>
              <a:t>ZMĘTNIENIA ŻELAZOWE</a:t>
            </a:r>
            <a:endParaRPr spc="-15" dirty="0"/>
          </a:p>
        </p:txBody>
      </p:sp>
    </p:spTree>
    <p:extLst>
      <p:ext uri="{BB962C8B-B14F-4D97-AF65-F5344CB8AC3E}">
        <p14:creationId xmlns:p14="http://schemas.microsoft.com/office/powerpoint/2010/main" val="805432246"/>
      </p:ext>
    </p:extLst>
  </p:cSld>
  <p:clrMapOvr>
    <a:masterClrMapping/>
  </p:clrMapOvr>
  <p:transition spd="med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7116" y="3494473"/>
            <a:ext cx="8063483" cy="1066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82355" y="3530346"/>
            <a:ext cx="377190" cy="0"/>
          </a:xfrm>
          <a:custGeom>
            <a:avLst/>
            <a:gdLst/>
            <a:ahLst/>
            <a:cxnLst/>
            <a:rect l="l" t="t" r="r" b="b"/>
            <a:pathLst>
              <a:path w="377190">
                <a:moveTo>
                  <a:pt x="0" y="0"/>
                </a:moveTo>
                <a:lnTo>
                  <a:pt x="376671" y="0"/>
                </a:lnTo>
              </a:path>
            </a:pathLst>
          </a:custGeom>
          <a:ln w="25907">
            <a:solidFill>
              <a:srgbClr val="E7959F"/>
            </a:solidFill>
            <a:prstDash val="lgDash"/>
          </a:ln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0550" y="3530346"/>
            <a:ext cx="6042025" cy="0"/>
          </a:xfrm>
          <a:custGeom>
            <a:avLst/>
            <a:gdLst/>
            <a:ahLst/>
            <a:cxnLst/>
            <a:rect l="l" t="t" r="r" b="b"/>
            <a:pathLst>
              <a:path w="6042025">
                <a:moveTo>
                  <a:pt x="0" y="0"/>
                </a:moveTo>
                <a:lnTo>
                  <a:pt x="6041897" y="0"/>
                </a:lnTo>
              </a:path>
            </a:pathLst>
          </a:custGeom>
          <a:ln w="25907">
            <a:solidFill>
              <a:srgbClr val="E7959F"/>
            </a:solidFill>
            <a:prstDash val="lgDash"/>
          </a:ln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38200" y="604521"/>
            <a:ext cx="79248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pc="-15" dirty="0"/>
              <a:t>ZMĘTNIENIA ŻELAZOWE</a:t>
            </a:r>
            <a:endParaRPr spc="-15" dirty="0"/>
          </a:p>
        </p:txBody>
      </p:sp>
      <p:sp>
        <p:nvSpPr>
          <p:cNvPr id="6" name="object 6"/>
          <p:cNvSpPr/>
          <p:nvPr/>
        </p:nvSpPr>
        <p:spPr>
          <a:xfrm>
            <a:off x="3348228" y="2932176"/>
            <a:ext cx="2674620" cy="12374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06952" y="3130295"/>
            <a:ext cx="1810512" cy="9189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3390900" y="2951988"/>
            <a:ext cx="2593975" cy="1156970"/>
          </a:xfrm>
          <a:custGeom>
            <a:avLst/>
            <a:gdLst/>
            <a:ahLst/>
            <a:cxnLst/>
            <a:rect l="l" t="t" r="r" b="b"/>
            <a:pathLst>
              <a:path w="2593975" h="1156970">
                <a:moveTo>
                  <a:pt x="1296923" y="0"/>
                </a:moveTo>
                <a:lnTo>
                  <a:pt x="1190554" y="1917"/>
                </a:lnTo>
                <a:lnTo>
                  <a:pt x="1086554" y="7570"/>
                </a:lnTo>
                <a:lnTo>
                  <a:pt x="985255" y="16809"/>
                </a:lnTo>
                <a:lnTo>
                  <a:pt x="886992" y="29486"/>
                </a:lnTo>
                <a:lnTo>
                  <a:pt x="792098" y="45452"/>
                </a:lnTo>
                <a:lnTo>
                  <a:pt x="700908" y="64558"/>
                </a:lnTo>
                <a:lnTo>
                  <a:pt x="613755" y="86655"/>
                </a:lnTo>
                <a:lnTo>
                  <a:pt x="530973" y="111594"/>
                </a:lnTo>
                <a:lnTo>
                  <a:pt x="452896" y="139227"/>
                </a:lnTo>
                <a:lnTo>
                  <a:pt x="379856" y="169404"/>
                </a:lnTo>
                <a:lnTo>
                  <a:pt x="312189" y="201976"/>
                </a:lnTo>
                <a:lnTo>
                  <a:pt x="250228" y="236795"/>
                </a:lnTo>
                <a:lnTo>
                  <a:pt x="194306" y="273711"/>
                </a:lnTo>
                <a:lnTo>
                  <a:pt x="144758" y="312577"/>
                </a:lnTo>
                <a:lnTo>
                  <a:pt x="101917" y="353242"/>
                </a:lnTo>
                <a:lnTo>
                  <a:pt x="66117" y="395559"/>
                </a:lnTo>
                <a:lnTo>
                  <a:pt x="37691" y="439377"/>
                </a:lnTo>
                <a:lnTo>
                  <a:pt x="16974" y="484549"/>
                </a:lnTo>
                <a:lnTo>
                  <a:pt x="4299" y="530926"/>
                </a:lnTo>
                <a:lnTo>
                  <a:pt x="0" y="578357"/>
                </a:lnTo>
                <a:lnTo>
                  <a:pt x="4299" y="625791"/>
                </a:lnTo>
                <a:lnTo>
                  <a:pt x="16974" y="672168"/>
                </a:lnTo>
                <a:lnTo>
                  <a:pt x="37691" y="717341"/>
                </a:lnTo>
                <a:lnTo>
                  <a:pt x="66117" y="761160"/>
                </a:lnTo>
                <a:lnTo>
                  <a:pt x="101917" y="803477"/>
                </a:lnTo>
                <a:lnTo>
                  <a:pt x="144758" y="844142"/>
                </a:lnTo>
                <a:lnTo>
                  <a:pt x="194306" y="883008"/>
                </a:lnTo>
                <a:lnTo>
                  <a:pt x="250228" y="919924"/>
                </a:lnTo>
                <a:lnTo>
                  <a:pt x="312189" y="954743"/>
                </a:lnTo>
                <a:lnTo>
                  <a:pt x="379856" y="987315"/>
                </a:lnTo>
                <a:lnTo>
                  <a:pt x="452896" y="1017491"/>
                </a:lnTo>
                <a:lnTo>
                  <a:pt x="530973" y="1045123"/>
                </a:lnTo>
                <a:lnTo>
                  <a:pt x="613755" y="1070062"/>
                </a:lnTo>
                <a:lnTo>
                  <a:pt x="700908" y="1092158"/>
                </a:lnTo>
                <a:lnTo>
                  <a:pt x="792098" y="1111264"/>
                </a:lnTo>
                <a:lnTo>
                  <a:pt x="886992" y="1127230"/>
                </a:lnTo>
                <a:lnTo>
                  <a:pt x="985255" y="1139906"/>
                </a:lnTo>
                <a:lnTo>
                  <a:pt x="1086554" y="1149145"/>
                </a:lnTo>
                <a:lnTo>
                  <a:pt x="1190554" y="1154798"/>
                </a:lnTo>
                <a:lnTo>
                  <a:pt x="1296923" y="1156715"/>
                </a:lnTo>
                <a:lnTo>
                  <a:pt x="1403293" y="1154798"/>
                </a:lnTo>
                <a:lnTo>
                  <a:pt x="1507293" y="1149145"/>
                </a:lnTo>
                <a:lnTo>
                  <a:pt x="1608592" y="1139906"/>
                </a:lnTo>
                <a:lnTo>
                  <a:pt x="1706855" y="1127230"/>
                </a:lnTo>
                <a:lnTo>
                  <a:pt x="1801748" y="1111264"/>
                </a:lnTo>
                <a:lnTo>
                  <a:pt x="1892939" y="1092158"/>
                </a:lnTo>
                <a:lnTo>
                  <a:pt x="1980092" y="1070062"/>
                </a:lnTo>
                <a:lnTo>
                  <a:pt x="2062874" y="1045123"/>
                </a:lnTo>
                <a:lnTo>
                  <a:pt x="2140951" y="1017491"/>
                </a:lnTo>
                <a:lnTo>
                  <a:pt x="2213990" y="987315"/>
                </a:lnTo>
                <a:lnTo>
                  <a:pt x="2281658" y="954743"/>
                </a:lnTo>
                <a:lnTo>
                  <a:pt x="2343619" y="919924"/>
                </a:lnTo>
                <a:lnTo>
                  <a:pt x="2399540" y="883008"/>
                </a:lnTo>
                <a:lnTo>
                  <a:pt x="2449089" y="844142"/>
                </a:lnTo>
                <a:lnTo>
                  <a:pt x="2491930" y="803477"/>
                </a:lnTo>
                <a:lnTo>
                  <a:pt x="2527730" y="761160"/>
                </a:lnTo>
                <a:lnTo>
                  <a:pt x="2556156" y="717341"/>
                </a:lnTo>
                <a:lnTo>
                  <a:pt x="2576873" y="672168"/>
                </a:lnTo>
                <a:lnTo>
                  <a:pt x="2589548" y="625791"/>
                </a:lnTo>
                <a:lnTo>
                  <a:pt x="2593847" y="578357"/>
                </a:lnTo>
                <a:lnTo>
                  <a:pt x="2589548" y="530926"/>
                </a:lnTo>
                <a:lnTo>
                  <a:pt x="2576873" y="484549"/>
                </a:lnTo>
                <a:lnTo>
                  <a:pt x="2556156" y="439377"/>
                </a:lnTo>
                <a:lnTo>
                  <a:pt x="2527730" y="395559"/>
                </a:lnTo>
                <a:lnTo>
                  <a:pt x="2491930" y="353242"/>
                </a:lnTo>
                <a:lnTo>
                  <a:pt x="2449089" y="312577"/>
                </a:lnTo>
                <a:lnTo>
                  <a:pt x="2399540" y="273711"/>
                </a:lnTo>
                <a:lnTo>
                  <a:pt x="2343619" y="236795"/>
                </a:lnTo>
                <a:lnTo>
                  <a:pt x="2281658" y="201976"/>
                </a:lnTo>
                <a:lnTo>
                  <a:pt x="2213990" y="169404"/>
                </a:lnTo>
                <a:lnTo>
                  <a:pt x="2140951" y="139227"/>
                </a:lnTo>
                <a:lnTo>
                  <a:pt x="2062874" y="111594"/>
                </a:lnTo>
                <a:lnTo>
                  <a:pt x="1980092" y="86655"/>
                </a:lnTo>
                <a:lnTo>
                  <a:pt x="1892939" y="64558"/>
                </a:lnTo>
                <a:lnTo>
                  <a:pt x="1801748" y="45452"/>
                </a:lnTo>
                <a:lnTo>
                  <a:pt x="1706855" y="29486"/>
                </a:lnTo>
                <a:lnTo>
                  <a:pt x="1608592" y="16809"/>
                </a:lnTo>
                <a:lnTo>
                  <a:pt x="1507293" y="7570"/>
                </a:lnTo>
                <a:lnTo>
                  <a:pt x="1403293" y="1917"/>
                </a:lnTo>
                <a:lnTo>
                  <a:pt x="1296923" y="0"/>
                </a:lnTo>
                <a:close/>
              </a:path>
            </a:pathLst>
          </a:custGeom>
          <a:solidFill>
            <a:srgbClr val="E7959F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42945" y="3096052"/>
            <a:ext cx="1874519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pl-PL" sz="2000" dirty="0">
                <a:solidFill>
                  <a:schemeClr val="tx1"/>
                </a:solidFill>
                <a:latin typeface="Calibri"/>
                <a:cs typeface="Calibri"/>
              </a:rPr>
              <a:t>Zapobieganie zmętnieniom żelazowym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4348" y="3185661"/>
            <a:ext cx="264668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600" spc="-15" dirty="0">
                <a:solidFill>
                  <a:schemeClr val="tx1"/>
                </a:solidFill>
                <a:latin typeface="Calibri"/>
                <a:cs typeface="Calibri"/>
              </a:rPr>
              <a:t>Wysokie ryzyko</a:t>
            </a:r>
            <a:r>
              <a:rPr sz="16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Calibri"/>
                <a:cs typeface="Calibri"/>
              </a:rPr>
              <a:t>&gt;</a:t>
            </a:r>
            <a:r>
              <a:rPr sz="16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chemeClr val="tx1"/>
                </a:solidFill>
                <a:latin typeface="Calibri"/>
                <a:cs typeface="Calibri"/>
              </a:rPr>
              <a:t>1</a:t>
            </a:r>
            <a:r>
              <a:rPr sz="1600" spc="-10" dirty="0">
                <a:solidFill>
                  <a:schemeClr val="tx1"/>
                </a:solidFill>
                <a:latin typeface="Calibri"/>
                <a:cs typeface="Calibri"/>
              </a:rPr>
              <a:t>0</a:t>
            </a:r>
            <a:r>
              <a:rPr sz="16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chemeClr val="tx1"/>
                </a:solidFill>
                <a:latin typeface="Calibri"/>
                <a:cs typeface="Calibri"/>
              </a:rPr>
              <a:t>m</a:t>
            </a:r>
            <a:r>
              <a:rPr sz="1600" spc="45" dirty="0">
                <a:solidFill>
                  <a:schemeClr val="tx1"/>
                </a:solidFill>
                <a:latin typeface="Calibri"/>
                <a:cs typeface="Calibri"/>
              </a:rPr>
              <a:t>g</a:t>
            </a:r>
            <a:r>
              <a:rPr sz="1600" spc="-15" dirty="0">
                <a:solidFill>
                  <a:schemeClr val="tx1"/>
                </a:solidFill>
                <a:latin typeface="Calibri"/>
                <a:cs typeface="Calibri"/>
              </a:rPr>
              <a:t>/</a:t>
            </a:r>
            <a:r>
              <a:rPr lang="pl-PL" sz="1600" spc="-15" dirty="0">
                <a:solidFill>
                  <a:schemeClr val="tx1"/>
                </a:solidFill>
                <a:latin typeface="Calibri"/>
                <a:cs typeface="Calibri"/>
              </a:rPr>
              <a:t>l</a:t>
            </a:r>
            <a:r>
              <a:rPr sz="16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pl-PL" sz="1600" spc="-15" dirty="0">
                <a:solidFill>
                  <a:schemeClr val="tx1"/>
                </a:solidFill>
                <a:latin typeface="Calibri"/>
                <a:cs typeface="Calibri"/>
              </a:rPr>
              <a:t>żelaza</a:t>
            </a:r>
            <a:endParaRPr sz="16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4348" y="3672949"/>
            <a:ext cx="264668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600" spc="-10" dirty="0">
                <a:solidFill>
                  <a:schemeClr val="tx1"/>
                </a:solidFill>
                <a:latin typeface="Calibri"/>
                <a:cs typeface="Calibri"/>
              </a:rPr>
              <a:t>Niskie ryzyko</a:t>
            </a:r>
            <a:r>
              <a:rPr sz="16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600" spc="-35" dirty="0">
                <a:solidFill>
                  <a:schemeClr val="tx1"/>
                </a:solidFill>
                <a:latin typeface="Calibri"/>
                <a:cs typeface="Calibri"/>
              </a:rPr>
              <a:t>6</a:t>
            </a:r>
            <a:r>
              <a:rPr sz="1600" spc="-5" dirty="0">
                <a:solidFill>
                  <a:schemeClr val="tx1"/>
                </a:solidFill>
                <a:latin typeface="Calibri"/>
                <a:cs typeface="Calibri"/>
              </a:rPr>
              <a:t>-</a:t>
            </a:r>
            <a:r>
              <a:rPr sz="1600" spc="-15" dirty="0">
                <a:solidFill>
                  <a:schemeClr val="tx1"/>
                </a:solidFill>
                <a:latin typeface="Calibri"/>
                <a:cs typeface="Calibri"/>
              </a:rPr>
              <a:t>1</a:t>
            </a:r>
            <a:r>
              <a:rPr sz="1600" spc="-10" dirty="0">
                <a:solidFill>
                  <a:schemeClr val="tx1"/>
                </a:solidFill>
                <a:latin typeface="Calibri"/>
                <a:cs typeface="Calibri"/>
              </a:rPr>
              <a:t>0</a:t>
            </a:r>
            <a:r>
              <a:rPr sz="16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chemeClr val="tx1"/>
                </a:solidFill>
                <a:latin typeface="Calibri"/>
                <a:cs typeface="Calibri"/>
              </a:rPr>
              <a:t>m</a:t>
            </a:r>
            <a:r>
              <a:rPr sz="1600" spc="45" dirty="0">
                <a:solidFill>
                  <a:schemeClr val="tx1"/>
                </a:solidFill>
                <a:latin typeface="Calibri"/>
                <a:cs typeface="Calibri"/>
              </a:rPr>
              <a:t>g</a:t>
            </a:r>
            <a:r>
              <a:rPr sz="1600" spc="-15" dirty="0">
                <a:solidFill>
                  <a:schemeClr val="tx1"/>
                </a:solidFill>
                <a:latin typeface="Calibri"/>
                <a:cs typeface="Calibri"/>
              </a:rPr>
              <a:t>/</a:t>
            </a:r>
            <a:r>
              <a:rPr lang="pl-PL" sz="1600" spc="-15" dirty="0">
                <a:solidFill>
                  <a:schemeClr val="tx1"/>
                </a:solidFill>
                <a:latin typeface="Calibri"/>
                <a:cs typeface="Calibri"/>
              </a:rPr>
              <a:t>l</a:t>
            </a:r>
            <a:r>
              <a:rPr sz="16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pl-PL" sz="1600" spc="-15" dirty="0">
                <a:solidFill>
                  <a:schemeClr val="tx1"/>
                </a:solidFill>
                <a:latin typeface="Calibri"/>
                <a:cs typeface="Calibri"/>
              </a:rPr>
              <a:t>żelaza</a:t>
            </a:r>
            <a:endParaRPr sz="16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46986" y="4780788"/>
            <a:ext cx="1940837" cy="276999"/>
          </a:xfrm>
          <a:prstGeom prst="rect">
            <a:avLst/>
          </a:prstGeom>
          <a:solidFill>
            <a:srgbClr val="C5D9F1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ct val="100000"/>
              </a:lnSpc>
            </a:pPr>
            <a:r>
              <a:rPr lang="pl-PL" sz="1800" spc="-10" dirty="0">
                <a:solidFill>
                  <a:schemeClr val="tx1"/>
                </a:solidFill>
                <a:latin typeface="Calibri"/>
                <a:cs typeface="Calibri"/>
              </a:rPr>
              <a:t>Kwas askorbinowy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50564" y="5588508"/>
            <a:ext cx="1874520" cy="276999"/>
          </a:xfrm>
          <a:prstGeom prst="rect">
            <a:avLst/>
          </a:prstGeom>
          <a:solidFill>
            <a:srgbClr val="C5D9F1"/>
          </a:solidFill>
        </p:spPr>
        <p:txBody>
          <a:bodyPr vert="horz" wrap="square" lIns="0" tIns="0" rIns="0" bIns="0" rtlCol="0">
            <a:spAutoFit/>
          </a:bodyPr>
          <a:lstStyle/>
          <a:p>
            <a:pPr marL="92710">
              <a:lnSpc>
                <a:spcPct val="100000"/>
              </a:lnSpc>
            </a:pPr>
            <a:r>
              <a:rPr lang="pl-PL" sz="1800" dirty="0">
                <a:solidFill>
                  <a:schemeClr val="tx1"/>
                </a:solidFill>
                <a:latin typeface="Calibri"/>
                <a:cs typeface="Calibri"/>
              </a:rPr>
              <a:t>Guma arabska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12052" y="4780788"/>
            <a:ext cx="1873250" cy="276999"/>
          </a:xfrm>
          <a:prstGeom prst="rect">
            <a:avLst/>
          </a:prstGeom>
          <a:solidFill>
            <a:srgbClr val="C5D9F1"/>
          </a:solidFill>
        </p:spPr>
        <p:txBody>
          <a:bodyPr vert="horz" wrap="square" lIns="0" tIns="0" rIns="0" bIns="0" rtlCol="0">
            <a:spAutoFit/>
          </a:bodyPr>
          <a:lstStyle/>
          <a:p>
            <a:pPr marL="92710">
              <a:lnSpc>
                <a:spcPct val="100000"/>
              </a:lnSpc>
            </a:pPr>
            <a:r>
              <a:rPr lang="pl-PL" sz="1800" spc="-5" dirty="0">
                <a:solidFill>
                  <a:schemeClr val="tx1"/>
                </a:solidFill>
                <a:latin typeface="Calibri"/>
                <a:cs typeface="Calibri"/>
              </a:rPr>
              <a:t>Kwas cytrynowy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38671" y="1725168"/>
            <a:ext cx="2621280" cy="276999"/>
          </a:xfrm>
          <a:prstGeom prst="rect">
            <a:avLst/>
          </a:prstGeom>
          <a:solidFill>
            <a:srgbClr val="C5D9F1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ct val="100000"/>
              </a:lnSpc>
            </a:pPr>
            <a:r>
              <a:rPr sz="1800" spc="-35" dirty="0">
                <a:solidFill>
                  <a:schemeClr val="tx1"/>
                </a:solidFill>
                <a:latin typeface="Calibri"/>
                <a:cs typeface="Calibri"/>
              </a:rPr>
              <a:t>K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al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um</a:t>
            </a:r>
            <a:r>
              <a:rPr sz="1800" spc="5" dirty="0">
                <a:solidFill>
                  <a:schemeClr val="tx1"/>
                </a:solidFill>
                <a:latin typeface="Calibri"/>
                <a:cs typeface="Calibri"/>
              </a:rPr>
              <a:t>h</a:t>
            </a:r>
            <a:r>
              <a:rPr sz="1800" spc="-30" dirty="0">
                <a:solidFill>
                  <a:schemeClr val="tx1"/>
                </a:solidFill>
                <a:latin typeface="Calibri"/>
                <a:cs typeface="Calibri"/>
              </a:rPr>
              <a:t>e</a:t>
            </a:r>
            <a:r>
              <a:rPr sz="1800" spc="-35" dirty="0">
                <a:solidFill>
                  <a:schemeClr val="tx1"/>
                </a:solidFill>
                <a:latin typeface="Calibri"/>
                <a:cs typeface="Calibri"/>
              </a:rPr>
              <a:t>xay</a:t>
            </a:r>
            <a:r>
              <a:rPr sz="1800" spc="-25" dirty="0">
                <a:solidFill>
                  <a:schemeClr val="tx1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a</a:t>
            </a:r>
            <a:r>
              <a:rPr sz="1800" spc="5" dirty="0">
                <a:solidFill>
                  <a:schemeClr val="tx1"/>
                </a:solidFill>
                <a:latin typeface="Calibri"/>
                <a:cs typeface="Calibri"/>
              </a:rPr>
              <a:t>n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o</a:t>
            </a:r>
            <a:r>
              <a:rPr sz="1800" spc="-45" dirty="0">
                <a:solidFill>
                  <a:schemeClr val="tx1"/>
                </a:solidFill>
                <a:latin typeface="Calibri"/>
                <a:cs typeface="Calibri"/>
              </a:rPr>
              <a:t>f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er</a:t>
            </a:r>
            <a:r>
              <a:rPr sz="1800" spc="-50" dirty="0">
                <a:solidFill>
                  <a:schemeClr val="tx1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at</a:t>
            </a:r>
            <a:r>
              <a:rPr sz="1800" spc="-7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(II)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12107" y="1101852"/>
            <a:ext cx="1551940" cy="276999"/>
          </a:xfrm>
          <a:prstGeom prst="rect">
            <a:avLst/>
          </a:prstGeom>
          <a:solidFill>
            <a:srgbClr val="C5D9F1"/>
          </a:solidFill>
        </p:spPr>
        <p:txBody>
          <a:bodyPr vert="horz" wrap="square" lIns="0" tIns="0" rIns="0" bIns="0" rtlCol="0">
            <a:spAutoFit/>
          </a:bodyPr>
          <a:lstStyle/>
          <a:p>
            <a:pPr marL="92075">
              <a:lnSpc>
                <a:spcPct val="100000"/>
              </a:lnSpc>
            </a:pPr>
            <a:r>
              <a:rPr lang="pl-PL" sz="1800" spc="-5" dirty="0" err="1">
                <a:solidFill>
                  <a:schemeClr val="tx1"/>
                </a:solidFill>
                <a:latin typeface="Calibri"/>
                <a:cs typeface="Calibri"/>
              </a:rPr>
              <a:t>Fitynian</a:t>
            </a:r>
            <a:r>
              <a:rPr lang="pl-PL" sz="1800" spc="-5" dirty="0">
                <a:solidFill>
                  <a:schemeClr val="tx1"/>
                </a:solidFill>
                <a:latin typeface="Calibri"/>
                <a:cs typeface="Calibri"/>
              </a:rPr>
              <a:t> wapnia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89787" y="1592580"/>
            <a:ext cx="2801620" cy="609398"/>
          </a:xfrm>
          <a:prstGeom prst="rect">
            <a:avLst/>
          </a:prstGeom>
          <a:solidFill>
            <a:srgbClr val="C5D9F1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ct val="100000"/>
              </a:lnSpc>
            </a:pPr>
            <a:r>
              <a:rPr lang="pl-PL" sz="1800" spc="-55" dirty="0" err="1">
                <a:solidFill>
                  <a:schemeClr val="tx1"/>
                </a:solidFill>
                <a:latin typeface="Calibri"/>
                <a:cs typeface="Calibri"/>
              </a:rPr>
              <a:t>Poliwinyloimidazole</a:t>
            </a:r>
            <a:r>
              <a:rPr sz="18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chemeClr val="tx1"/>
                </a:solidFill>
                <a:latin typeface="Calibri"/>
                <a:cs typeface="Calibri"/>
              </a:rPr>
              <a:t>(</a:t>
            </a:r>
            <a:r>
              <a:rPr sz="1800" spc="-35" dirty="0">
                <a:solidFill>
                  <a:schemeClr val="tx1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VI)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lang="pl-PL" sz="1800" spc="-45" dirty="0" err="1">
                <a:solidFill>
                  <a:schemeClr val="tx1"/>
                </a:solidFill>
                <a:latin typeface="Calibri"/>
                <a:cs typeface="Calibri"/>
              </a:rPr>
              <a:t>Poliwinylopirolidony</a:t>
            </a:r>
            <a:r>
              <a:rPr sz="18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(</a:t>
            </a:r>
            <a:r>
              <a:rPr sz="1800" spc="-20" dirty="0">
                <a:solidFill>
                  <a:schemeClr val="tx1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V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P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19" name="object 19"/>
          <p:cNvSpPr/>
          <p:nvPr/>
        </p:nvSpPr>
        <p:spPr>
          <a:xfrm>
            <a:off x="6632447" y="3343655"/>
            <a:ext cx="1550035" cy="368935"/>
          </a:xfrm>
          <a:custGeom>
            <a:avLst/>
            <a:gdLst/>
            <a:ahLst/>
            <a:cxnLst/>
            <a:rect l="l" t="t" r="r" b="b"/>
            <a:pathLst>
              <a:path w="1550034" h="368935">
                <a:moveTo>
                  <a:pt x="0" y="368807"/>
                </a:moveTo>
                <a:lnTo>
                  <a:pt x="1549907" y="368807"/>
                </a:lnTo>
                <a:lnTo>
                  <a:pt x="1549907" y="0"/>
                </a:lnTo>
                <a:lnTo>
                  <a:pt x="0" y="0"/>
                </a:lnTo>
                <a:lnTo>
                  <a:pt x="0" y="368807"/>
                </a:lnTo>
                <a:close/>
              </a:path>
            </a:pathLst>
          </a:custGeom>
          <a:solidFill>
            <a:srgbClr val="C5D9F1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711828" y="3419218"/>
            <a:ext cx="83375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Ch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i</a:t>
            </a:r>
            <a:r>
              <a:rPr sz="1800" spc="-30" dirty="0">
                <a:solidFill>
                  <a:schemeClr val="tx1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osan</a:t>
            </a:r>
            <a:endParaRPr sz="180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0201051"/>
      </p:ext>
    </p:extLst>
  </p:cSld>
  <p:clrMapOvr>
    <a:masterClrMapping/>
  </p:clrMapOvr>
  <p:transition spd="med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1889" y="1211194"/>
            <a:ext cx="5092700" cy="1969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2405" indent="-179705">
              <a:lnSpc>
                <a:spcPct val="100000"/>
              </a:lnSpc>
              <a:buSzPct val="80555"/>
              <a:buFont typeface="Arial"/>
              <a:buChar char="•"/>
              <a:tabLst>
                <a:tab pos="193040" algn="l"/>
              </a:tabLst>
            </a:pPr>
            <a:r>
              <a:rPr lang="pl-PL" sz="1800" dirty="0">
                <a:solidFill>
                  <a:schemeClr val="tx1"/>
                </a:solidFill>
                <a:latin typeface="Calibri"/>
                <a:cs typeface="Calibri"/>
              </a:rPr>
              <a:t>Zastosowanie w moszczu i winie - max. 500 mg / l</a:t>
            </a:r>
          </a:p>
          <a:p>
            <a:pPr marL="192405" marR="5080" indent="-179705">
              <a:lnSpc>
                <a:spcPct val="100000"/>
              </a:lnSpc>
              <a:spcBef>
                <a:spcPts val="600"/>
              </a:spcBef>
              <a:buSzPct val="80555"/>
              <a:buFont typeface="Arial"/>
              <a:buChar char="•"/>
              <a:tabLst>
                <a:tab pos="193040" algn="l"/>
              </a:tabLst>
            </a:pPr>
            <a:r>
              <a:rPr lang="pl-PL" sz="1800" spc="-15" dirty="0">
                <a:solidFill>
                  <a:schemeClr val="tx1"/>
                </a:solidFill>
                <a:latin typeface="Calibri"/>
                <a:cs typeface="Calibri"/>
              </a:rPr>
              <a:t>Syntetycznie wytworzony, nierozpuszczalny kopolimer </a:t>
            </a:r>
            <a:r>
              <a:rPr lang="pl-PL" sz="1800" spc="-15" dirty="0" err="1">
                <a:solidFill>
                  <a:schemeClr val="tx1"/>
                </a:solidFill>
                <a:latin typeface="Calibri"/>
                <a:cs typeface="Calibri"/>
              </a:rPr>
              <a:t>winyloimidazolu</a:t>
            </a:r>
            <a:r>
              <a:rPr lang="pl-PL" sz="1800" spc="-15" dirty="0">
                <a:solidFill>
                  <a:schemeClr val="tx1"/>
                </a:solidFill>
                <a:latin typeface="Calibri"/>
                <a:cs typeface="Calibri"/>
              </a:rPr>
              <a:t> i </a:t>
            </a:r>
            <a:r>
              <a:rPr lang="pl-PL" sz="1800" spc="-15" dirty="0" err="1">
                <a:solidFill>
                  <a:schemeClr val="tx1"/>
                </a:solidFill>
                <a:latin typeface="Calibri"/>
                <a:cs typeface="Calibri"/>
              </a:rPr>
              <a:t>winylopirolidonu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92405" indent="-179705">
              <a:lnSpc>
                <a:spcPct val="100000"/>
              </a:lnSpc>
              <a:spcBef>
                <a:spcPts val="600"/>
              </a:spcBef>
              <a:buSzPct val="80555"/>
              <a:buFont typeface="Arial"/>
              <a:buChar char="•"/>
              <a:tabLst>
                <a:tab pos="193040" algn="l"/>
              </a:tabLst>
            </a:pPr>
            <a:r>
              <a:rPr lang="pl-PL" sz="1800" spc="-45" dirty="0">
                <a:solidFill>
                  <a:schemeClr val="tx1"/>
                </a:solidFill>
                <a:latin typeface="Calibri"/>
                <a:cs typeface="Calibri"/>
              </a:rPr>
              <a:t>Redukuje Cu, Fe, Al, Ni, Zn, Pb, Cr, As, Mn i Cd</a:t>
            </a:r>
          </a:p>
          <a:p>
            <a:pPr marL="192405" indent="-179705">
              <a:lnSpc>
                <a:spcPct val="100000"/>
              </a:lnSpc>
              <a:spcBef>
                <a:spcPts val="600"/>
              </a:spcBef>
              <a:buSzPct val="80555"/>
              <a:buFont typeface="Arial"/>
              <a:buChar char="•"/>
              <a:tabLst>
                <a:tab pos="193040" algn="l"/>
              </a:tabLst>
            </a:pPr>
            <a:r>
              <a:rPr lang="pl-PL" sz="1800" spc="-50" dirty="0">
                <a:solidFill>
                  <a:schemeClr val="tx1"/>
                </a:solidFill>
                <a:latin typeface="Calibri"/>
                <a:cs typeface="Calibri"/>
              </a:rPr>
              <a:t>Nie </a:t>
            </a:r>
            <a:r>
              <a:rPr lang="pl-PL" sz="1800" spc="-55" dirty="0">
                <a:solidFill>
                  <a:schemeClr val="tx1"/>
                </a:solidFill>
                <a:latin typeface="Calibri"/>
                <a:cs typeface="Calibri"/>
              </a:rPr>
              <a:t>redukuje Ca, Mg i Na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92405" indent="-179705">
              <a:lnSpc>
                <a:spcPct val="100000"/>
              </a:lnSpc>
              <a:spcBef>
                <a:spcPts val="600"/>
              </a:spcBef>
              <a:buSzPct val="80555"/>
              <a:buFont typeface="Arial"/>
              <a:buChar char="•"/>
              <a:tabLst>
                <a:tab pos="193040" algn="l"/>
              </a:tabLst>
            </a:pPr>
            <a:r>
              <a:rPr lang="pl-PL" sz="1800" spc="-5" dirty="0">
                <a:solidFill>
                  <a:schemeClr val="tx1"/>
                </a:solidFill>
                <a:latin typeface="Calibri"/>
                <a:cs typeface="Calibri"/>
              </a:rPr>
              <a:t>Nieznaczna redukcja K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8200" y="327522"/>
            <a:ext cx="792480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pc="-15" dirty="0"/>
              <a:t>ZMĘTNIENIE ŻELAZOWE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lang="pl-PL" sz="1800" spc="-15" dirty="0">
                <a:solidFill>
                  <a:srgbClr val="96A700"/>
                </a:solidFill>
              </a:rPr>
              <a:t>PO</a:t>
            </a:r>
            <a:r>
              <a:rPr lang="pl-PL" sz="1800" spc="-180" dirty="0">
                <a:solidFill>
                  <a:srgbClr val="96A700"/>
                </a:solidFill>
              </a:rPr>
              <a:t>L</a:t>
            </a:r>
            <a:r>
              <a:rPr lang="pl-PL" sz="1800" spc="-15" dirty="0">
                <a:solidFill>
                  <a:srgbClr val="96A700"/>
                </a:solidFill>
              </a:rPr>
              <a:t>YVINYLIM</a:t>
            </a:r>
            <a:r>
              <a:rPr lang="pl-PL" sz="1800" dirty="0">
                <a:solidFill>
                  <a:srgbClr val="96A700"/>
                </a:solidFill>
              </a:rPr>
              <a:t>I</a:t>
            </a:r>
            <a:r>
              <a:rPr lang="pl-PL" sz="1800" spc="-5" dirty="0">
                <a:solidFill>
                  <a:srgbClr val="96A700"/>
                </a:solidFill>
              </a:rPr>
              <a:t>D</a:t>
            </a:r>
            <a:r>
              <a:rPr lang="pl-PL" sz="1800" spc="-60" dirty="0">
                <a:solidFill>
                  <a:srgbClr val="96A700"/>
                </a:solidFill>
              </a:rPr>
              <a:t>A</a:t>
            </a:r>
            <a:r>
              <a:rPr lang="pl-PL" sz="1800" spc="-15" dirty="0">
                <a:solidFill>
                  <a:srgbClr val="96A700"/>
                </a:solidFill>
              </a:rPr>
              <a:t>Z</a:t>
            </a:r>
            <a:r>
              <a:rPr lang="pl-PL" sz="1800" spc="-10" dirty="0">
                <a:solidFill>
                  <a:srgbClr val="96A700"/>
                </a:solidFill>
              </a:rPr>
              <a:t>O</a:t>
            </a:r>
            <a:r>
              <a:rPr lang="pl-PL" sz="1800" spc="-15" dirty="0">
                <a:solidFill>
                  <a:srgbClr val="96A700"/>
                </a:solidFill>
              </a:rPr>
              <a:t>LE</a:t>
            </a:r>
            <a:r>
              <a:rPr lang="pl-PL" sz="1800" spc="85" dirty="0">
                <a:solidFill>
                  <a:srgbClr val="96A700"/>
                </a:solidFill>
                <a:latin typeface="Times New Roman"/>
                <a:cs typeface="Times New Roman"/>
              </a:rPr>
              <a:t> </a:t>
            </a:r>
            <a:r>
              <a:rPr lang="pl-PL" sz="1800" spc="-10" dirty="0">
                <a:solidFill>
                  <a:srgbClr val="96A700"/>
                </a:solidFill>
              </a:rPr>
              <a:t>(PVI)</a:t>
            </a:r>
            <a:r>
              <a:rPr lang="pl-PL" sz="1800" spc="45" dirty="0">
                <a:solidFill>
                  <a:srgbClr val="96A700"/>
                </a:solidFill>
                <a:latin typeface="Times New Roman"/>
                <a:cs typeface="Times New Roman"/>
              </a:rPr>
              <a:t> </a:t>
            </a:r>
            <a:r>
              <a:rPr lang="pl-PL" sz="1800" spc="-15" dirty="0">
                <a:solidFill>
                  <a:srgbClr val="96A700"/>
                </a:solidFill>
              </a:rPr>
              <a:t>PO</a:t>
            </a:r>
            <a:r>
              <a:rPr lang="pl-PL" sz="1800" spc="-175" dirty="0">
                <a:solidFill>
                  <a:srgbClr val="96A700"/>
                </a:solidFill>
              </a:rPr>
              <a:t>L</a:t>
            </a:r>
            <a:r>
              <a:rPr lang="pl-PL" sz="1800" dirty="0">
                <a:solidFill>
                  <a:srgbClr val="96A700"/>
                </a:solidFill>
              </a:rPr>
              <a:t>YVINYLPYR</a:t>
            </a:r>
            <a:r>
              <a:rPr lang="pl-PL" sz="1800" spc="-10" dirty="0">
                <a:solidFill>
                  <a:srgbClr val="96A700"/>
                </a:solidFill>
              </a:rPr>
              <a:t>R</a:t>
            </a:r>
            <a:r>
              <a:rPr lang="pl-PL" sz="1800" spc="-15" dirty="0">
                <a:solidFill>
                  <a:srgbClr val="96A700"/>
                </a:solidFill>
              </a:rPr>
              <a:t>O</a:t>
            </a:r>
            <a:r>
              <a:rPr lang="pl-PL" sz="1800" spc="-10" dirty="0">
                <a:solidFill>
                  <a:srgbClr val="96A700"/>
                </a:solidFill>
              </a:rPr>
              <a:t>L</a:t>
            </a:r>
            <a:r>
              <a:rPr lang="pl-PL" sz="1800" spc="-15" dirty="0">
                <a:solidFill>
                  <a:srgbClr val="96A700"/>
                </a:solidFill>
              </a:rPr>
              <a:t>IDONE</a:t>
            </a:r>
            <a:r>
              <a:rPr lang="pl-PL" sz="1800" spc="45" dirty="0">
                <a:solidFill>
                  <a:srgbClr val="96A700"/>
                </a:solidFill>
                <a:latin typeface="Times New Roman"/>
                <a:cs typeface="Times New Roman"/>
              </a:rPr>
              <a:t> </a:t>
            </a:r>
            <a:r>
              <a:rPr lang="pl-PL" sz="1800" dirty="0">
                <a:solidFill>
                  <a:srgbClr val="96A700"/>
                </a:solidFill>
              </a:rPr>
              <a:t>(</a:t>
            </a:r>
            <a:r>
              <a:rPr lang="pl-PL" sz="1800" spc="-20" dirty="0">
                <a:solidFill>
                  <a:srgbClr val="96A700"/>
                </a:solidFill>
              </a:rPr>
              <a:t>PVP)</a:t>
            </a:r>
            <a:endParaRPr lang="pl-PL" sz="1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58128" y="1182624"/>
            <a:ext cx="2401824" cy="24444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03329" y="4008117"/>
            <a:ext cx="6612255" cy="1551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800" spc="-10" dirty="0">
                <a:solidFill>
                  <a:srgbClr val="96A700"/>
                </a:solidFill>
                <a:latin typeface="Calibri"/>
                <a:cs typeface="Calibri"/>
              </a:rPr>
              <a:t>Efekt uboczny</a:t>
            </a: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pl-PL" sz="1800" spc="-5" dirty="0">
                <a:solidFill>
                  <a:schemeClr val="tx1"/>
                </a:solidFill>
                <a:latin typeface="Calibri"/>
                <a:cs typeface="Calibri"/>
              </a:rPr>
              <a:t>Redukcja związków fenolowych o niskiej masie cząsteczkowej</a:t>
            </a:r>
          </a:p>
          <a:p>
            <a:pPr marL="12700">
              <a:lnSpc>
                <a:spcPct val="100000"/>
              </a:lnSpc>
              <a:tabLst>
                <a:tab pos="299720" algn="l"/>
              </a:tabLst>
            </a:pPr>
            <a:r>
              <a:rPr lang="pl-PL" sz="1800" spc="-5" dirty="0">
                <a:solidFill>
                  <a:schemeClr val="tx1"/>
                </a:solidFill>
                <a:latin typeface="Calibri"/>
                <a:cs typeface="Calibri"/>
              </a:rPr>
              <a:t>	(Pochodne kwasu </a:t>
            </a:r>
            <a:r>
              <a:rPr lang="pl-PL" sz="1800" spc="-5" dirty="0" err="1">
                <a:solidFill>
                  <a:schemeClr val="tx1"/>
                </a:solidFill>
                <a:latin typeface="Calibri"/>
                <a:cs typeface="Calibri"/>
              </a:rPr>
              <a:t>hydroksycynamonowego</a:t>
            </a:r>
            <a:r>
              <a:rPr lang="pl-PL" sz="1800" spc="-5" dirty="0">
                <a:solidFill>
                  <a:schemeClr val="tx1"/>
                </a:solidFill>
                <a:latin typeface="Calibri"/>
                <a:cs typeface="Calibri"/>
              </a:rPr>
              <a:t>, głównie kwas</a:t>
            </a:r>
            <a:br>
              <a:rPr lang="pl-PL" sz="1800" spc="-5" dirty="0">
                <a:solidFill>
                  <a:schemeClr val="tx1"/>
                </a:solidFill>
                <a:latin typeface="Calibri"/>
                <a:cs typeface="Calibri"/>
              </a:rPr>
            </a:br>
            <a:r>
              <a:rPr lang="pl-PL" sz="1800" spc="-5" dirty="0">
                <a:solidFill>
                  <a:schemeClr val="tx1"/>
                </a:solidFill>
                <a:latin typeface="Calibri"/>
                <a:cs typeface="Calibri"/>
              </a:rPr>
              <a:t>	</a:t>
            </a:r>
            <a:r>
              <a:rPr lang="pl-PL" sz="1800" spc="-5" dirty="0" err="1">
                <a:solidFill>
                  <a:schemeClr val="tx1"/>
                </a:solidFill>
                <a:latin typeface="Calibri"/>
                <a:cs typeface="Calibri"/>
              </a:rPr>
              <a:t>kaftarowy</a:t>
            </a:r>
            <a:r>
              <a:rPr lang="pl-PL" sz="1800" spc="-5" dirty="0">
                <a:solidFill>
                  <a:schemeClr val="tx1"/>
                </a:solidFill>
                <a:latin typeface="Calibri"/>
                <a:cs typeface="Calibri"/>
              </a:rPr>
              <a:t>), antocyjany</a:t>
            </a: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pl-PL" sz="1800" spc="-90" dirty="0">
                <a:solidFill>
                  <a:schemeClr val="tx1"/>
                </a:solidFill>
                <a:latin typeface="Calibri"/>
                <a:cs typeface="Calibri"/>
              </a:rPr>
              <a:t>Zmniejszenie ryzyka brunatnienia</a:t>
            </a:r>
            <a:endParaRPr lang="pl-PL"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6805541"/>
      </p:ext>
    </p:extLst>
  </p:cSld>
  <p:clrMapOvr>
    <a:masterClrMapping/>
  </p:clrMapOvr>
  <p:transition spd="med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9090" y="1429507"/>
            <a:ext cx="5829094" cy="1261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800" b="1" spc="-35" dirty="0">
                <a:solidFill>
                  <a:srgbClr val="92D050"/>
                </a:solidFill>
                <a:latin typeface="Calibri"/>
                <a:cs typeface="Calibri"/>
              </a:rPr>
              <a:t>Zawartość miedzi</a:t>
            </a:r>
            <a:endParaRPr sz="1800" dirty="0">
              <a:solidFill>
                <a:srgbClr val="92D050"/>
              </a:solidFill>
              <a:latin typeface="Calibri"/>
              <a:cs typeface="Calibri"/>
            </a:endParaRPr>
          </a:p>
          <a:p>
            <a:pPr marL="192405" indent="-179705">
              <a:lnSpc>
                <a:spcPct val="100000"/>
              </a:lnSpc>
              <a:spcBef>
                <a:spcPts val="600"/>
              </a:spcBef>
              <a:buSzPct val="80555"/>
              <a:buFont typeface="Arial"/>
              <a:buChar char="•"/>
              <a:tabLst>
                <a:tab pos="193040" algn="l"/>
              </a:tabLst>
            </a:pPr>
            <a:r>
              <a:rPr lang="pl-PL" sz="1800" spc="-5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Z winogron pochodzi około</a:t>
            </a:r>
            <a:r>
              <a:rPr sz="1800" spc="-45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sz="180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5</a:t>
            </a:r>
            <a:r>
              <a:rPr sz="1800" spc="-45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sz="180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m</a:t>
            </a:r>
            <a:r>
              <a:rPr sz="1800" spc="6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g</a:t>
            </a:r>
            <a:r>
              <a:rPr sz="1800" spc="-5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/</a:t>
            </a:r>
            <a:r>
              <a:rPr sz="180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l</a:t>
            </a:r>
            <a:r>
              <a:rPr sz="1800" spc="-40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lang="pl-PL" sz="1800" spc="-40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w moszczu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cs typeface="Calibri"/>
            </a:endParaRPr>
          </a:p>
          <a:p>
            <a:pPr marL="192405" indent="-179705">
              <a:lnSpc>
                <a:spcPct val="100000"/>
              </a:lnSpc>
              <a:spcBef>
                <a:spcPts val="600"/>
              </a:spcBef>
              <a:buSzPct val="80555"/>
              <a:buFont typeface="Arial"/>
              <a:buChar char="•"/>
              <a:tabLst>
                <a:tab pos="193040" algn="l"/>
              </a:tabLst>
            </a:pPr>
            <a:r>
              <a:rPr lang="pl-PL" sz="1800" spc="-2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Wykorzystanie max. 1 g / </a:t>
            </a:r>
            <a:r>
              <a:rPr lang="pl-PL" sz="1800" spc="-20" dirty="0" err="1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hl</a:t>
            </a:r>
            <a:r>
              <a:rPr lang="pl-PL" sz="1800" spc="-2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 siarczanu miedzi lub cytrynianu miedzi lub</a:t>
            </a:r>
            <a:r>
              <a:rPr sz="1800" spc="-30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sz="1800" spc="-35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K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9090" y="2414392"/>
            <a:ext cx="6369685" cy="314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2405" indent="-179705">
              <a:lnSpc>
                <a:spcPct val="100000"/>
              </a:lnSpc>
              <a:buSzPct val="80555"/>
              <a:buFont typeface="Arial"/>
              <a:buChar char="•"/>
              <a:tabLst>
                <a:tab pos="193040" algn="l"/>
              </a:tabLst>
            </a:pPr>
            <a:endParaRPr lang="pl-PL" sz="1800" spc="-5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92405" indent="-179705">
              <a:lnSpc>
                <a:spcPct val="100000"/>
              </a:lnSpc>
              <a:buSzPct val="80555"/>
              <a:buFont typeface="Arial"/>
              <a:buChar char="•"/>
              <a:tabLst>
                <a:tab pos="193040" algn="l"/>
              </a:tabLst>
            </a:pPr>
            <a:r>
              <a:rPr lang="pl-PL" sz="1800" spc="-5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Wyposażenie winiarni</a:t>
            </a:r>
            <a:r>
              <a:rPr sz="1800" spc="-20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sz="1800" spc="-5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(</a:t>
            </a:r>
            <a:r>
              <a:rPr lang="pl-PL" sz="1800" spc="-5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armatura z mosiądzu i/lub brązu</a:t>
            </a:r>
            <a:r>
              <a:rPr sz="180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)</a:t>
            </a:r>
            <a:endParaRPr lang="pl-PL" sz="1800" dirty="0">
              <a:solidFill>
                <a:schemeClr val="tx1"/>
              </a:solidFill>
              <a:latin typeface="Calibri" panose="020F0502020204030204" pitchFamily="34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lang="pl-PL" sz="1800" spc="-45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Naturalne utrata podczas fermentacji: młode wino 0,3-0,4 mg /l</a:t>
            </a:r>
          </a:p>
          <a:p>
            <a:pPr marL="192405" indent="-179705">
              <a:lnSpc>
                <a:spcPct val="100000"/>
              </a:lnSpc>
              <a:spcBef>
                <a:spcPts val="1150"/>
              </a:spcBef>
              <a:buSzPct val="80555"/>
              <a:buFont typeface="Arial"/>
              <a:buChar char="•"/>
              <a:tabLst>
                <a:tab pos="193040" algn="l"/>
              </a:tabLst>
            </a:pPr>
            <a:r>
              <a:rPr lang="pl-PL" sz="1800" spc="-15" dirty="0">
                <a:solidFill>
                  <a:schemeClr val="tx1"/>
                </a:solidFill>
                <a:latin typeface="Calibri"/>
                <a:cs typeface="Calibri"/>
              </a:rPr>
              <a:t>Limit prawny UE 1 mg / l (USA 0,5 mg / l)</a:t>
            </a:r>
          </a:p>
          <a:p>
            <a:pPr marL="192405" indent="-179705">
              <a:lnSpc>
                <a:spcPct val="100000"/>
              </a:lnSpc>
              <a:spcBef>
                <a:spcPts val="1150"/>
              </a:spcBef>
              <a:buSzPct val="80555"/>
              <a:buFont typeface="Arial"/>
              <a:buChar char="•"/>
              <a:tabLst>
                <a:tab pos="193040" algn="l"/>
              </a:tabLst>
            </a:pPr>
            <a:r>
              <a:rPr lang="pl-PL" sz="1800" b="1" spc="-15" dirty="0">
                <a:solidFill>
                  <a:schemeClr val="tx1"/>
                </a:solidFill>
                <a:latin typeface="Calibri"/>
                <a:cs typeface="Calibri"/>
              </a:rPr>
              <a:t>Techniczny limit bezpieczeństwa przy 0,5 mg / l C</a:t>
            </a:r>
            <a:r>
              <a:rPr lang="pl-PL" sz="1800" b="1" spc="-5" dirty="0">
                <a:solidFill>
                  <a:schemeClr val="tx1"/>
                </a:solidFill>
                <a:latin typeface="Calibri"/>
                <a:cs typeface="Calibri"/>
              </a:rPr>
              <a:t>u</a:t>
            </a:r>
            <a:r>
              <a:rPr lang="pl-PL" sz="1800" b="1" baseline="25462" dirty="0">
                <a:solidFill>
                  <a:schemeClr val="tx1"/>
                </a:solidFill>
                <a:latin typeface="Calibri"/>
                <a:cs typeface="Calibri"/>
              </a:rPr>
              <a:t>+</a:t>
            </a:r>
            <a:endParaRPr sz="1900" b="1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92405" indent="-179705">
              <a:lnSpc>
                <a:spcPct val="100000"/>
              </a:lnSpc>
              <a:spcBef>
                <a:spcPts val="1175"/>
              </a:spcBef>
              <a:buSzPct val="80555"/>
              <a:buFont typeface="Arial"/>
              <a:buChar char="•"/>
              <a:tabLst>
                <a:tab pos="193040" algn="l"/>
              </a:tabLst>
            </a:pPr>
            <a:r>
              <a:rPr lang="pl-PL" sz="1800" spc="-35" dirty="0">
                <a:solidFill>
                  <a:schemeClr val="tx1"/>
                </a:solidFill>
                <a:latin typeface="Calibri"/>
                <a:cs typeface="Calibri"/>
              </a:rPr>
              <a:t>Miedź działa jak </a:t>
            </a:r>
            <a:r>
              <a:rPr lang="pl-PL" sz="1800" spc="-35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katalizator utleniania </a:t>
            </a:r>
            <a:r>
              <a:rPr lang="pl-PL" sz="1800" spc="-35" dirty="0">
                <a:solidFill>
                  <a:schemeClr val="tx1"/>
                </a:solidFill>
                <a:latin typeface="Calibri"/>
                <a:cs typeface="Calibri"/>
              </a:rPr>
              <a:t>(fenole, żelazo)</a:t>
            </a:r>
            <a:endParaRPr lang="pl-PL" sz="1800" spc="-5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92405" indent="-179705">
              <a:lnSpc>
                <a:spcPct val="100000"/>
              </a:lnSpc>
              <a:spcBef>
                <a:spcPts val="1290"/>
              </a:spcBef>
              <a:buSzPct val="80555"/>
              <a:buFont typeface="Arial"/>
              <a:buChar char="•"/>
              <a:tabLst>
                <a:tab pos="193040" algn="l"/>
              </a:tabLst>
            </a:pPr>
            <a:r>
              <a:rPr lang="pl-PL" sz="1800" spc="-5" dirty="0">
                <a:solidFill>
                  <a:schemeClr val="tx1"/>
                </a:solidFill>
                <a:latin typeface="Calibri"/>
                <a:cs typeface="Calibri"/>
              </a:rPr>
              <a:t>Reakcje chemiczne na zmętnienie nie są w pełni zrozumiałe</a:t>
            </a:r>
          </a:p>
          <a:p>
            <a:pPr marL="192405" indent="-179705">
              <a:lnSpc>
                <a:spcPct val="100000"/>
              </a:lnSpc>
              <a:spcBef>
                <a:spcPts val="1290"/>
              </a:spcBef>
              <a:buSzPct val="80555"/>
              <a:buFont typeface="Arial"/>
              <a:buChar char="•"/>
              <a:tabLst>
                <a:tab pos="193040" algn="l"/>
              </a:tabLst>
            </a:pPr>
            <a:r>
              <a:rPr lang="pl-PL" sz="1800" spc="-5" dirty="0">
                <a:solidFill>
                  <a:schemeClr val="tx1"/>
                </a:solidFill>
                <a:latin typeface="Calibri"/>
                <a:cs typeface="Calibri"/>
              </a:rPr>
              <a:t>Miedź występują również w winach czerwonych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38200" y="604523"/>
            <a:ext cx="79248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pc="-25" dirty="0"/>
              <a:t>ZMĘTNIENIE MIEDZIOWE</a:t>
            </a:r>
            <a:r>
              <a:rPr spc="100" dirty="0">
                <a:latin typeface="Times New Roman"/>
                <a:cs typeface="Times New Roman"/>
              </a:rPr>
              <a:t> </a:t>
            </a:r>
            <a:r>
              <a:rPr spc="-30" dirty="0"/>
              <a:t>(</a:t>
            </a:r>
            <a:r>
              <a:rPr lang="pl-PL" spc="-30" dirty="0"/>
              <a:t>WINO BIAŁE</a:t>
            </a:r>
            <a:r>
              <a:rPr spc="-10" dirty="0"/>
              <a:t>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72200" y="1238598"/>
            <a:ext cx="2595373" cy="1625060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0" rIns="0" bIns="0" rtlCol="0">
            <a:spAutoFit/>
          </a:bodyPr>
          <a:lstStyle/>
          <a:p>
            <a:pPr marL="92710">
              <a:lnSpc>
                <a:spcPct val="100000"/>
              </a:lnSpc>
            </a:pPr>
            <a:r>
              <a:rPr b="1" spc="-35" dirty="0">
                <a:latin typeface="Calibri"/>
                <a:cs typeface="Calibri"/>
              </a:rPr>
              <a:t>K</a:t>
            </a:r>
            <a:r>
              <a:rPr b="1" spc="-10" dirty="0">
                <a:latin typeface="Calibri"/>
                <a:cs typeface="Calibri"/>
              </a:rPr>
              <a:t>u</a:t>
            </a:r>
            <a:r>
              <a:rPr b="1" spc="-20" dirty="0">
                <a:latin typeface="Calibri"/>
                <a:cs typeface="Calibri"/>
              </a:rPr>
              <a:t>p</a:t>
            </a:r>
            <a:r>
              <a:rPr b="1" spc="-45" dirty="0">
                <a:latin typeface="Calibri"/>
                <a:cs typeface="Calibri"/>
              </a:rPr>
              <a:t>f</a:t>
            </a:r>
            <a:r>
              <a:rPr b="1" dirty="0">
                <a:latin typeface="Calibri"/>
                <a:cs typeface="Calibri"/>
              </a:rPr>
              <a:t>e</a:t>
            </a:r>
            <a:r>
              <a:rPr b="1" spc="-5" dirty="0">
                <a:latin typeface="Calibri"/>
                <a:cs typeface="Calibri"/>
              </a:rPr>
              <a:t>rt</a:t>
            </a:r>
            <a:r>
              <a:rPr b="1" spc="-10" dirty="0">
                <a:latin typeface="Calibri"/>
                <a:cs typeface="Calibri"/>
              </a:rPr>
              <a:t>rübun</a:t>
            </a:r>
            <a:r>
              <a:rPr b="1" dirty="0">
                <a:latin typeface="Calibri"/>
                <a:cs typeface="Calibri"/>
              </a:rPr>
              <a:t>g</a:t>
            </a:r>
            <a:endParaRPr dirty="0">
              <a:latin typeface="Calibri"/>
              <a:cs typeface="Calibri"/>
            </a:endParaRPr>
          </a:p>
          <a:p>
            <a:pPr marL="379095" indent="-286385">
              <a:lnSpc>
                <a:spcPct val="100000"/>
              </a:lnSpc>
              <a:buFont typeface="Arial"/>
              <a:buChar char="•"/>
              <a:tabLst>
                <a:tab pos="379730" algn="l"/>
              </a:tabLst>
            </a:pPr>
            <a:r>
              <a:rPr spc="-5" dirty="0">
                <a:latin typeface="Calibri"/>
                <a:cs typeface="Calibri"/>
              </a:rPr>
              <a:t>Opa</a:t>
            </a:r>
            <a:r>
              <a:rPr spc="-10" dirty="0">
                <a:latin typeface="Calibri"/>
                <a:cs typeface="Calibri"/>
              </a:rPr>
              <a:t>l</a:t>
            </a:r>
            <a:r>
              <a:rPr dirty="0">
                <a:latin typeface="Calibri"/>
                <a:cs typeface="Calibri"/>
              </a:rPr>
              <a:t>e</a:t>
            </a:r>
            <a:r>
              <a:rPr spc="-10" dirty="0">
                <a:latin typeface="Calibri"/>
                <a:cs typeface="Calibri"/>
              </a:rPr>
              <a:t>s</a:t>
            </a:r>
            <a:r>
              <a:rPr spc="-40" dirty="0">
                <a:latin typeface="Calibri"/>
                <a:cs typeface="Calibri"/>
              </a:rPr>
              <a:t>z</a:t>
            </a:r>
            <a:r>
              <a:rPr dirty="0">
                <a:latin typeface="Calibri"/>
                <a:cs typeface="Calibri"/>
              </a:rPr>
              <a:t>e</a:t>
            </a:r>
            <a:r>
              <a:rPr spc="-10" dirty="0">
                <a:latin typeface="Calibri"/>
                <a:cs typeface="Calibri"/>
              </a:rPr>
              <a:t>n</a:t>
            </a:r>
            <a:r>
              <a:rPr dirty="0">
                <a:latin typeface="Calibri"/>
                <a:cs typeface="Calibri"/>
              </a:rPr>
              <a:t>t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Calibri"/>
                <a:cs typeface="Calibri"/>
              </a:rPr>
              <a:t>t</a:t>
            </a:r>
            <a:r>
              <a:rPr dirty="0">
                <a:latin typeface="Calibri"/>
                <a:cs typeface="Calibri"/>
              </a:rPr>
              <a:t>rüber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spc="-75" dirty="0">
                <a:latin typeface="Calibri"/>
                <a:cs typeface="Calibri"/>
              </a:rPr>
              <a:t>W</a:t>
            </a:r>
            <a:r>
              <a:rPr dirty="0">
                <a:latin typeface="Calibri"/>
                <a:cs typeface="Calibri"/>
              </a:rPr>
              <a:t>ein</a:t>
            </a:r>
          </a:p>
          <a:p>
            <a:pPr marL="379095" marR="756920" indent="-286385">
              <a:lnSpc>
                <a:spcPct val="100000"/>
              </a:lnSpc>
              <a:buFont typeface="Arial"/>
              <a:buChar char="•"/>
              <a:tabLst>
                <a:tab pos="379730" algn="l"/>
              </a:tabLst>
            </a:pPr>
            <a:r>
              <a:rPr dirty="0">
                <a:latin typeface="Calibri"/>
                <a:cs typeface="Calibri"/>
              </a:rPr>
              <a:t>Grün</a:t>
            </a:r>
            <a:r>
              <a:rPr spc="-5" dirty="0">
                <a:latin typeface="Calibri"/>
                <a:cs typeface="Calibri"/>
              </a:rPr>
              <a:t>li</a:t>
            </a:r>
            <a:r>
              <a:rPr spc="-20" dirty="0">
                <a:latin typeface="Calibri"/>
                <a:cs typeface="Calibri"/>
              </a:rPr>
              <a:t>c</a:t>
            </a:r>
            <a:r>
              <a:rPr spc="5" dirty="0">
                <a:latin typeface="Calibri"/>
                <a:cs typeface="Calibri"/>
              </a:rPr>
              <a:t>h</a:t>
            </a:r>
            <a:r>
              <a:rPr dirty="0">
                <a:latin typeface="Calibri"/>
                <a:cs typeface="Calibri"/>
              </a:rPr>
              <a:t>-</a:t>
            </a:r>
            <a:r>
              <a:rPr spc="-5" dirty="0">
                <a:latin typeface="Calibri"/>
                <a:cs typeface="Calibri"/>
              </a:rPr>
              <a:t>b</a:t>
            </a:r>
            <a:r>
              <a:rPr spc="-40" dirty="0">
                <a:latin typeface="Calibri"/>
                <a:cs typeface="Calibri"/>
              </a:rPr>
              <a:t>r</a:t>
            </a:r>
            <a:r>
              <a:rPr dirty="0">
                <a:latin typeface="Calibri"/>
                <a:cs typeface="Calibri"/>
              </a:rPr>
              <a:t>äun</a:t>
            </a:r>
            <a:r>
              <a:rPr spc="-5" dirty="0">
                <a:latin typeface="Calibri"/>
                <a:cs typeface="Calibri"/>
              </a:rPr>
              <a:t>li</a:t>
            </a:r>
            <a:r>
              <a:rPr spc="-20" dirty="0">
                <a:latin typeface="Calibri"/>
                <a:cs typeface="Calibri"/>
              </a:rPr>
              <a:t>c</a:t>
            </a:r>
            <a:r>
              <a:rPr spc="-15" dirty="0">
                <a:latin typeface="Calibri"/>
                <a:cs typeface="Calibri"/>
              </a:rPr>
              <a:t>h</a:t>
            </a:r>
            <a:r>
              <a:rPr spc="-5" dirty="0">
                <a:latin typeface="Calibri"/>
                <a:cs typeface="Calibri"/>
              </a:rPr>
              <a:t>e</a:t>
            </a:r>
            <a:r>
              <a:rPr spc="-10" dirty="0">
                <a:latin typeface="Calibri"/>
                <a:cs typeface="Calibri"/>
              </a:rPr>
              <a:t>r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Calibri"/>
                <a:cs typeface="Calibri"/>
              </a:rPr>
              <a:t>Ni</a:t>
            </a:r>
            <a:r>
              <a:rPr spc="-10" dirty="0">
                <a:latin typeface="Calibri"/>
                <a:cs typeface="Calibri"/>
              </a:rPr>
              <a:t>ede</a:t>
            </a:r>
            <a:r>
              <a:rPr spc="-50" dirty="0">
                <a:latin typeface="Calibri"/>
                <a:cs typeface="Calibri"/>
              </a:rPr>
              <a:t>r</a:t>
            </a:r>
            <a:r>
              <a:rPr spc="-5" dirty="0">
                <a:latin typeface="Calibri"/>
                <a:cs typeface="Calibri"/>
              </a:rPr>
              <a:t>sch</a:t>
            </a:r>
            <a:r>
              <a:rPr dirty="0">
                <a:latin typeface="Calibri"/>
                <a:cs typeface="Calibri"/>
              </a:rPr>
              <a:t>l</a:t>
            </a:r>
            <a:r>
              <a:rPr spc="-10" dirty="0">
                <a:latin typeface="Calibri"/>
                <a:cs typeface="Calibri"/>
              </a:rPr>
              <a:t>ag</a:t>
            </a:r>
            <a:endParaRPr dirty="0">
              <a:latin typeface="Calibri"/>
              <a:cs typeface="Calibri"/>
            </a:endParaRPr>
          </a:p>
          <a:p>
            <a:pPr marL="379095" indent="-286385">
              <a:lnSpc>
                <a:spcPct val="100000"/>
              </a:lnSpc>
              <a:buFont typeface="Arial"/>
              <a:buChar char="•"/>
              <a:tabLst>
                <a:tab pos="379730" algn="l"/>
              </a:tabLst>
            </a:pPr>
            <a:r>
              <a:rPr spc="-55" dirty="0">
                <a:latin typeface="Calibri"/>
                <a:cs typeface="Calibri"/>
              </a:rPr>
              <a:t>R</a:t>
            </a:r>
            <a:r>
              <a:rPr spc="-5" dirty="0">
                <a:latin typeface="Calibri"/>
                <a:cs typeface="Calibri"/>
              </a:rPr>
              <a:t>otb</a:t>
            </a:r>
            <a:r>
              <a:rPr spc="-40" dirty="0">
                <a:latin typeface="Calibri"/>
                <a:cs typeface="Calibri"/>
              </a:rPr>
              <a:t>r</a:t>
            </a:r>
            <a:r>
              <a:rPr dirty="0">
                <a:latin typeface="Calibri"/>
                <a:cs typeface="Calibri"/>
              </a:rPr>
              <a:t>aun</a:t>
            </a:r>
            <a:r>
              <a:rPr spc="-10" dirty="0">
                <a:latin typeface="Calibri"/>
                <a:cs typeface="Calibri"/>
              </a:rPr>
              <a:t>e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Calibri"/>
                <a:cs typeface="Calibri"/>
              </a:rPr>
              <a:t>F</a:t>
            </a:r>
            <a:r>
              <a:rPr dirty="0">
                <a:latin typeface="Calibri"/>
                <a:cs typeface="Calibri"/>
              </a:rPr>
              <a:t>l</a:t>
            </a:r>
            <a:r>
              <a:rPr spc="-5" dirty="0">
                <a:latin typeface="Calibri"/>
                <a:cs typeface="Calibri"/>
              </a:rPr>
              <a:t>o</a:t>
            </a:r>
            <a:r>
              <a:rPr spc="-15" dirty="0">
                <a:latin typeface="Calibri"/>
                <a:cs typeface="Calibri"/>
              </a:rPr>
              <a:t>c</a:t>
            </a:r>
            <a:r>
              <a:rPr spc="-75" dirty="0">
                <a:latin typeface="Calibri"/>
                <a:cs typeface="Calibri"/>
              </a:rPr>
              <a:t>k</a:t>
            </a:r>
            <a:r>
              <a:rPr spc="-10" dirty="0">
                <a:latin typeface="Calibri"/>
                <a:cs typeface="Calibri"/>
              </a:rPr>
              <a:t>en</a:t>
            </a:r>
            <a:endParaRPr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7303975"/>
      </p:ext>
    </p:extLst>
  </p:cSld>
  <p:clrMapOvr>
    <a:masterClrMapping/>
  </p:clrMapOvr>
  <p:transition spd="med"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7116" y="3494473"/>
            <a:ext cx="8063483" cy="1066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82355" y="3530346"/>
            <a:ext cx="377190" cy="0"/>
          </a:xfrm>
          <a:custGeom>
            <a:avLst/>
            <a:gdLst/>
            <a:ahLst/>
            <a:cxnLst/>
            <a:rect l="l" t="t" r="r" b="b"/>
            <a:pathLst>
              <a:path w="377190">
                <a:moveTo>
                  <a:pt x="0" y="0"/>
                </a:moveTo>
                <a:lnTo>
                  <a:pt x="376671" y="0"/>
                </a:lnTo>
              </a:path>
            </a:pathLst>
          </a:custGeom>
          <a:ln w="25907">
            <a:solidFill>
              <a:srgbClr val="E7959F"/>
            </a:solidFill>
            <a:prstDash val="lgDash"/>
          </a:ln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0550" y="3530346"/>
            <a:ext cx="6042025" cy="0"/>
          </a:xfrm>
          <a:custGeom>
            <a:avLst/>
            <a:gdLst/>
            <a:ahLst/>
            <a:cxnLst/>
            <a:rect l="l" t="t" r="r" b="b"/>
            <a:pathLst>
              <a:path w="6042025">
                <a:moveTo>
                  <a:pt x="0" y="0"/>
                </a:moveTo>
                <a:lnTo>
                  <a:pt x="6041897" y="0"/>
                </a:lnTo>
              </a:path>
            </a:pathLst>
          </a:custGeom>
          <a:ln w="25907">
            <a:solidFill>
              <a:srgbClr val="E7959F"/>
            </a:solidFill>
            <a:prstDash val="lgDash"/>
          </a:ln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38200" y="604521"/>
            <a:ext cx="79248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pc="-25" dirty="0"/>
              <a:t>ZMĘTNIENIA MIEDZIOWE</a:t>
            </a:r>
            <a:endParaRPr spc="-25" dirty="0"/>
          </a:p>
        </p:txBody>
      </p:sp>
      <p:sp>
        <p:nvSpPr>
          <p:cNvPr id="6" name="object 6"/>
          <p:cNvSpPr/>
          <p:nvPr/>
        </p:nvSpPr>
        <p:spPr>
          <a:xfrm>
            <a:off x="3348228" y="2932176"/>
            <a:ext cx="2674620" cy="12374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36847" y="3130295"/>
            <a:ext cx="1949196" cy="9189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3390900" y="2951988"/>
            <a:ext cx="2593975" cy="1156970"/>
          </a:xfrm>
          <a:custGeom>
            <a:avLst/>
            <a:gdLst/>
            <a:ahLst/>
            <a:cxnLst/>
            <a:rect l="l" t="t" r="r" b="b"/>
            <a:pathLst>
              <a:path w="2593975" h="1156970">
                <a:moveTo>
                  <a:pt x="1296923" y="0"/>
                </a:moveTo>
                <a:lnTo>
                  <a:pt x="1190554" y="1917"/>
                </a:lnTo>
                <a:lnTo>
                  <a:pt x="1086554" y="7570"/>
                </a:lnTo>
                <a:lnTo>
                  <a:pt x="985255" y="16809"/>
                </a:lnTo>
                <a:lnTo>
                  <a:pt x="886992" y="29486"/>
                </a:lnTo>
                <a:lnTo>
                  <a:pt x="792098" y="45452"/>
                </a:lnTo>
                <a:lnTo>
                  <a:pt x="700908" y="64558"/>
                </a:lnTo>
                <a:lnTo>
                  <a:pt x="613755" y="86655"/>
                </a:lnTo>
                <a:lnTo>
                  <a:pt x="530973" y="111594"/>
                </a:lnTo>
                <a:lnTo>
                  <a:pt x="452896" y="139227"/>
                </a:lnTo>
                <a:lnTo>
                  <a:pt x="379856" y="169404"/>
                </a:lnTo>
                <a:lnTo>
                  <a:pt x="312189" y="201976"/>
                </a:lnTo>
                <a:lnTo>
                  <a:pt x="250228" y="236795"/>
                </a:lnTo>
                <a:lnTo>
                  <a:pt x="194306" y="273711"/>
                </a:lnTo>
                <a:lnTo>
                  <a:pt x="144758" y="312577"/>
                </a:lnTo>
                <a:lnTo>
                  <a:pt x="101917" y="353242"/>
                </a:lnTo>
                <a:lnTo>
                  <a:pt x="66117" y="395559"/>
                </a:lnTo>
                <a:lnTo>
                  <a:pt x="37691" y="439377"/>
                </a:lnTo>
                <a:lnTo>
                  <a:pt x="16974" y="484549"/>
                </a:lnTo>
                <a:lnTo>
                  <a:pt x="4299" y="530926"/>
                </a:lnTo>
                <a:lnTo>
                  <a:pt x="0" y="578357"/>
                </a:lnTo>
                <a:lnTo>
                  <a:pt x="4299" y="625791"/>
                </a:lnTo>
                <a:lnTo>
                  <a:pt x="16974" y="672168"/>
                </a:lnTo>
                <a:lnTo>
                  <a:pt x="37691" y="717341"/>
                </a:lnTo>
                <a:lnTo>
                  <a:pt x="66117" y="761160"/>
                </a:lnTo>
                <a:lnTo>
                  <a:pt x="101917" y="803477"/>
                </a:lnTo>
                <a:lnTo>
                  <a:pt x="144758" y="844142"/>
                </a:lnTo>
                <a:lnTo>
                  <a:pt x="194306" y="883008"/>
                </a:lnTo>
                <a:lnTo>
                  <a:pt x="250228" y="919924"/>
                </a:lnTo>
                <a:lnTo>
                  <a:pt x="312189" y="954743"/>
                </a:lnTo>
                <a:lnTo>
                  <a:pt x="379856" y="987315"/>
                </a:lnTo>
                <a:lnTo>
                  <a:pt x="452896" y="1017491"/>
                </a:lnTo>
                <a:lnTo>
                  <a:pt x="530973" y="1045123"/>
                </a:lnTo>
                <a:lnTo>
                  <a:pt x="613755" y="1070062"/>
                </a:lnTo>
                <a:lnTo>
                  <a:pt x="700908" y="1092158"/>
                </a:lnTo>
                <a:lnTo>
                  <a:pt x="792098" y="1111264"/>
                </a:lnTo>
                <a:lnTo>
                  <a:pt x="886992" y="1127230"/>
                </a:lnTo>
                <a:lnTo>
                  <a:pt x="985255" y="1139906"/>
                </a:lnTo>
                <a:lnTo>
                  <a:pt x="1086554" y="1149145"/>
                </a:lnTo>
                <a:lnTo>
                  <a:pt x="1190554" y="1154798"/>
                </a:lnTo>
                <a:lnTo>
                  <a:pt x="1296923" y="1156715"/>
                </a:lnTo>
                <a:lnTo>
                  <a:pt x="1403293" y="1154798"/>
                </a:lnTo>
                <a:lnTo>
                  <a:pt x="1507293" y="1149145"/>
                </a:lnTo>
                <a:lnTo>
                  <a:pt x="1608592" y="1139906"/>
                </a:lnTo>
                <a:lnTo>
                  <a:pt x="1706855" y="1127230"/>
                </a:lnTo>
                <a:lnTo>
                  <a:pt x="1801748" y="1111264"/>
                </a:lnTo>
                <a:lnTo>
                  <a:pt x="1892939" y="1092158"/>
                </a:lnTo>
                <a:lnTo>
                  <a:pt x="1980092" y="1070062"/>
                </a:lnTo>
                <a:lnTo>
                  <a:pt x="2062874" y="1045123"/>
                </a:lnTo>
                <a:lnTo>
                  <a:pt x="2140951" y="1017491"/>
                </a:lnTo>
                <a:lnTo>
                  <a:pt x="2213990" y="987315"/>
                </a:lnTo>
                <a:lnTo>
                  <a:pt x="2281658" y="954743"/>
                </a:lnTo>
                <a:lnTo>
                  <a:pt x="2343619" y="919924"/>
                </a:lnTo>
                <a:lnTo>
                  <a:pt x="2399540" y="883008"/>
                </a:lnTo>
                <a:lnTo>
                  <a:pt x="2449089" y="844142"/>
                </a:lnTo>
                <a:lnTo>
                  <a:pt x="2491930" y="803477"/>
                </a:lnTo>
                <a:lnTo>
                  <a:pt x="2527730" y="761160"/>
                </a:lnTo>
                <a:lnTo>
                  <a:pt x="2556156" y="717341"/>
                </a:lnTo>
                <a:lnTo>
                  <a:pt x="2576873" y="672168"/>
                </a:lnTo>
                <a:lnTo>
                  <a:pt x="2589548" y="625791"/>
                </a:lnTo>
                <a:lnTo>
                  <a:pt x="2593847" y="578357"/>
                </a:lnTo>
                <a:lnTo>
                  <a:pt x="2589548" y="530926"/>
                </a:lnTo>
                <a:lnTo>
                  <a:pt x="2576873" y="484549"/>
                </a:lnTo>
                <a:lnTo>
                  <a:pt x="2556156" y="439377"/>
                </a:lnTo>
                <a:lnTo>
                  <a:pt x="2527730" y="395559"/>
                </a:lnTo>
                <a:lnTo>
                  <a:pt x="2491930" y="353242"/>
                </a:lnTo>
                <a:lnTo>
                  <a:pt x="2449089" y="312577"/>
                </a:lnTo>
                <a:lnTo>
                  <a:pt x="2399540" y="273711"/>
                </a:lnTo>
                <a:lnTo>
                  <a:pt x="2343619" y="236795"/>
                </a:lnTo>
                <a:lnTo>
                  <a:pt x="2281658" y="201976"/>
                </a:lnTo>
                <a:lnTo>
                  <a:pt x="2213990" y="169404"/>
                </a:lnTo>
                <a:lnTo>
                  <a:pt x="2140951" y="139227"/>
                </a:lnTo>
                <a:lnTo>
                  <a:pt x="2062874" y="111594"/>
                </a:lnTo>
                <a:lnTo>
                  <a:pt x="1980092" y="86655"/>
                </a:lnTo>
                <a:lnTo>
                  <a:pt x="1892939" y="64558"/>
                </a:lnTo>
                <a:lnTo>
                  <a:pt x="1801748" y="45452"/>
                </a:lnTo>
                <a:lnTo>
                  <a:pt x="1706855" y="29486"/>
                </a:lnTo>
                <a:lnTo>
                  <a:pt x="1608592" y="16809"/>
                </a:lnTo>
                <a:lnTo>
                  <a:pt x="1507293" y="7570"/>
                </a:lnTo>
                <a:lnTo>
                  <a:pt x="1403293" y="1917"/>
                </a:lnTo>
                <a:lnTo>
                  <a:pt x="1296923" y="0"/>
                </a:lnTo>
                <a:close/>
              </a:path>
            </a:pathLst>
          </a:custGeom>
          <a:solidFill>
            <a:srgbClr val="E7959F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86938" y="3032808"/>
            <a:ext cx="1949195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pl-PL" sz="2000" spc="-30" dirty="0">
                <a:solidFill>
                  <a:schemeClr val="tx1"/>
                </a:solidFill>
                <a:latin typeface="Calibri"/>
                <a:cs typeface="Calibri"/>
              </a:rPr>
              <a:t>Zapobieganie zmętnieniom miedziowym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7684" y="3185661"/>
            <a:ext cx="264033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600" spc="-15" dirty="0">
                <a:solidFill>
                  <a:schemeClr val="tx1"/>
                </a:solidFill>
                <a:latin typeface="Calibri"/>
                <a:cs typeface="Calibri"/>
              </a:rPr>
              <a:t>Wysokie ryzyko </a:t>
            </a:r>
            <a:r>
              <a:rPr sz="1600" spc="-10" dirty="0">
                <a:solidFill>
                  <a:schemeClr val="tx1"/>
                </a:solidFill>
                <a:latin typeface="Calibri"/>
                <a:cs typeface="Calibri"/>
              </a:rPr>
              <a:t>&gt;</a:t>
            </a:r>
            <a:r>
              <a:rPr sz="16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Calibri"/>
                <a:cs typeface="Calibri"/>
              </a:rPr>
              <a:t>1</a:t>
            </a:r>
            <a:r>
              <a:rPr sz="16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chemeClr val="tx1"/>
                </a:solidFill>
                <a:latin typeface="Calibri"/>
                <a:cs typeface="Calibri"/>
              </a:rPr>
              <a:t>m</a:t>
            </a:r>
            <a:r>
              <a:rPr sz="1600" spc="45" dirty="0">
                <a:solidFill>
                  <a:schemeClr val="tx1"/>
                </a:solidFill>
                <a:latin typeface="Calibri"/>
                <a:cs typeface="Calibri"/>
              </a:rPr>
              <a:t>g</a:t>
            </a:r>
            <a:r>
              <a:rPr sz="1600" spc="-15" dirty="0">
                <a:solidFill>
                  <a:schemeClr val="tx1"/>
                </a:solidFill>
                <a:latin typeface="Calibri"/>
                <a:cs typeface="Calibri"/>
              </a:rPr>
              <a:t>/</a:t>
            </a:r>
            <a:r>
              <a:rPr lang="pl-PL" sz="1600" spc="-15" dirty="0">
                <a:solidFill>
                  <a:schemeClr val="tx1"/>
                </a:solidFill>
                <a:latin typeface="Calibri"/>
                <a:cs typeface="Calibri"/>
              </a:rPr>
              <a:t>l</a:t>
            </a:r>
            <a:r>
              <a:rPr sz="16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pl-PL" sz="1600" spc="-40" dirty="0">
                <a:solidFill>
                  <a:schemeClr val="tx1"/>
                </a:solidFill>
                <a:latin typeface="Calibri"/>
                <a:cs typeface="Calibri"/>
              </a:rPr>
              <a:t>miedź</a:t>
            </a:r>
            <a:endParaRPr sz="16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9618" y="3628796"/>
            <a:ext cx="264033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600" spc="-10" dirty="0">
                <a:solidFill>
                  <a:schemeClr val="tx1"/>
                </a:solidFill>
                <a:latin typeface="Calibri"/>
                <a:cs typeface="Calibri"/>
              </a:rPr>
              <a:t>Niskie ryzyko </a:t>
            </a:r>
            <a:r>
              <a:rPr sz="1600" spc="-10" dirty="0">
                <a:solidFill>
                  <a:schemeClr val="tx1"/>
                </a:solidFill>
                <a:latin typeface="Calibri"/>
                <a:cs typeface="Calibri"/>
              </a:rPr>
              <a:t>&lt;</a:t>
            </a:r>
            <a:r>
              <a:rPr sz="16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Calibri"/>
                <a:cs typeface="Calibri"/>
              </a:rPr>
              <a:t>1</a:t>
            </a:r>
            <a:r>
              <a:rPr sz="16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chemeClr val="tx1"/>
                </a:solidFill>
                <a:latin typeface="Calibri"/>
                <a:cs typeface="Calibri"/>
              </a:rPr>
              <a:t>m</a:t>
            </a:r>
            <a:r>
              <a:rPr sz="1600" spc="50" dirty="0">
                <a:solidFill>
                  <a:schemeClr val="tx1"/>
                </a:solidFill>
                <a:latin typeface="Calibri"/>
                <a:cs typeface="Calibri"/>
              </a:rPr>
              <a:t>g</a:t>
            </a:r>
            <a:r>
              <a:rPr sz="1600" spc="-15" dirty="0">
                <a:solidFill>
                  <a:schemeClr val="tx1"/>
                </a:solidFill>
                <a:latin typeface="Calibri"/>
                <a:cs typeface="Calibri"/>
              </a:rPr>
              <a:t>/</a:t>
            </a:r>
            <a:r>
              <a:rPr lang="pl-PL" sz="1600" spc="-15" dirty="0">
                <a:solidFill>
                  <a:schemeClr val="tx1"/>
                </a:solidFill>
                <a:latin typeface="Calibri"/>
                <a:cs typeface="Calibri"/>
              </a:rPr>
              <a:t>l</a:t>
            </a:r>
            <a:r>
              <a:rPr sz="16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pl-PL" sz="1600" spc="-35" dirty="0">
                <a:solidFill>
                  <a:schemeClr val="tx1"/>
                </a:solidFill>
                <a:latin typeface="Calibri"/>
                <a:cs typeface="Calibri"/>
              </a:rPr>
              <a:t>miedź</a:t>
            </a:r>
            <a:endParaRPr sz="16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94916" y="5081016"/>
            <a:ext cx="1873250" cy="276999"/>
          </a:xfrm>
          <a:prstGeom prst="rect">
            <a:avLst/>
          </a:prstGeom>
          <a:solidFill>
            <a:srgbClr val="C5D9F1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ct val="100000"/>
              </a:lnSpc>
            </a:pPr>
            <a:r>
              <a:rPr lang="pl-PL" sz="1800" dirty="0">
                <a:solidFill>
                  <a:schemeClr val="tx1"/>
                </a:solidFill>
                <a:latin typeface="Calibri"/>
                <a:cs typeface="Calibri"/>
              </a:rPr>
              <a:t>Guma arabska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01511" y="4884420"/>
            <a:ext cx="1243965" cy="276999"/>
          </a:xfrm>
          <a:prstGeom prst="rect">
            <a:avLst/>
          </a:prstGeom>
          <a:solidFill>
            <a:srgbClr val="C5D9F1"/>
          </a:solidFill>
        </p:spPr>
        <p:txBody>
          <a:bodyPr vert="horz" wrap="square" lIns="0" tIns="0" rIns="0" bIns="0" rtlCol="0">
            <a:spAutoFit/>
          </a:bodyPr>
          <a:lstStyle/>
          <a:p>
            <a:pPr marL="92710">
              <a:lnSpc>
                <a:spcPct val="100000"/>
              </a:lnSpc>
            </a:pP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B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e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n</a:t>
            </a:r>
            <a:r>
              <a:rPr sz="1800" spc="-25" dirty="0">
                <a:solidFill>
                  <a:schemeClr val="tx1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on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i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t</a:t>
            </a:r>
            <a:endParaRPr sz="180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94047" y="1190244"/>
            <a:ext cx="2621280" cy="276999"/>
          </a:xfrm>
          <a:prstGeom prst="rect">
            <a:avLst/>
          </a:prstGeom>
          <a:solidFill>
            <a:srgbClr val="C5D9F1"/>
          </a:solidFill>
        </p:spPr>
        <p:txBody>
          <a:bodyPr vert="horz" wrap="square" lIns="0" tIns="0" rIns="0" bIns="0" rtlCol="0">
            <a:spAutoFit/>
          </a:bodyPr>
          <a:lstStyle/>
          <a:p>
            <a:pPr marL="92710">
              <a:lnSpc>
                <a:spcPct val="100000"/>
              </a:lnSpc>
            </a:pPr>
            <a:r>
              <a:rPr sz="1800" spc="-35" dirty="0">
                <a:solidFill>
                  <a:schemeClr val="tx1"/>
                </a:solidFill>
                <a:latin typeface="Calibri"/>
                <a:cs typeface="Calibri"/>
              </a:rPr>
              <a:t>K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al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um</a:t>
            </a:r>
            <a:r>
              <a:rPr sz="1800" spc="5" dirty="0">
                <a:solidFill>
                  <a:schemeClr val="tx1"/>
                </a:solidFill>
                <a:latin typeface="Calibri"/>
                <a:cs typeface="Calibri"/>
              </a:rPr>
              <a:t>h</a:t>
            </a:r>
            <a:r>
              <a:rPr sz="1800" spc="-30" dirty="0">
                <a:solidFill>
                  <a:schemeClr val="tx1"/>
                </a:solidFill>
                <a:latin typeface="Calibri"/>
                <a:cs typeface="Calibri"/>
              </a:rPr>
              <a:t>e</a:t>
            </a:r>
            <a:r>
              <a:rPr sz="1800" spc="-40" dirty="0">
                <a:solidFill>
                  <a:schemeClr val="tx1"/>
                </a:solidFill>
                <a:latin typeface="Calibri"/>
                <a:cs typeface="Calibri"/>
              </a:rPr>
              <a:t>x</a:t>
            </a:r>
            <a:r>
              <a:rPr sz="1800" spc="-35" dirty="0">
                <a:solidFill>
                  <a:schemeClr val="tx1"/>
                </a:solidFill>
                <a:latin typeface="Calibri"/>
                <a:cs typeface="Calibri"/>
              </a:rPr>
              <a:t>ay</a:t>
            </a:r>
            <a:r>
              <a:rPr sz="1800" spc="-30" dirty="0">
                <a:solidFill>
                  <a:schemeClr val="tx1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ano</a:t>
            </a:r>
            <a:r>
              <a:rPr sz="1800" spc="-45" dirty="0">
                <a:solidFill>
                  <a:schemeClr val="tx1"/>
                </a:solidFill>
                <a:latin typeface="Calibri"/>
                <a:cs typeface="Calibri"/>
              </a:rPr>
              <a:t>f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er</a:t>
            </a:r>
            <a:r>
              <a:rPr sz="1800" spc="-55" dirty="0">
                <a:solidFill>
                  <a:schemeClr val="tx1"/>
                </a:solidFill>
                <a:latin typeface="Calibri"/>
                <a:cs typeface="Calibri"/>
              </a:rPr>
              <a:t>r</a:t>
            </a:r>
            <a:r>
              <a:rPr sz="1800" spc="-15" dirty="0">
                <a:solidFill>
                  <a:schemeClr val="tx1"/>
                </a:solidFill>
                <a:latin typeface="Calibri"/>
                <a:cs typeface="Calibri"/>
              </a:rPr>
              <a:t>a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t</a:t>
            </a:r>
            <a:r>
              <a:rPr sz="18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(II)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9787" y="1592580"/>
            <a:ext cx="2593975" cy="609398"/>
          </a:xfrm>
          <a:prstGeom prst="rect">
            <a:avLst/>
          </a:prstGeom>
          <a:solidFill>
            <a:srgbClr val="C5D9F1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ct val="100000"/>
              </a:lnSpc>
            </a:pPr>
            <a:r>
              <a:rPr lang="pl-PL" sz="1800" spc="-55" dirty="0" err="1">
                <a:solidFill>
                  <a:schemeClr val="tx1"/>
                </a:solidFill>
                <a:latin typeface="Calibri"/>
                <a:cs typeface="Calibri"/>
              </a:rPr>
              <a:t>Poliwinyloimidazole</a:t>
            </a:r>
            <a:r>
              <a:rPr sz="18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chemeClr val="tx1"/>
                </a:solidFill>
                <a:latin typeface="Calibri"/>
                <a:cs typeface="Calibri"/>
              </a:rPr>
              <a:t>(</a:t>
            </a:r>
            <a:r>
              <a:rPr sz="1800" spc="-35" dirty="0">
                <a:solidFill>
                  <a:schemeClr val="tx1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VI)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lang="pl-PL" sz="1800" spc="-45" dirty="0" err="1">
                <a:solidFill>
                  <a:schemeClr val="tx1"/>
                </a:solidFill>
                <a:latin typeface="Calibri"/>
                <a:cs typeface="Calibri"/>
              </a:rPr>
              <a:t>Poliwinylopirolidony</a:t>
            </a:r>
            <a:r>
              <a:rPr sz="18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(</a:t>
            </a:r>
            <a:r>
              <a:rPr sz="1800" spc="-20" dirty="0">
                <a:solidFill>
                  <a:schemeClr val="tx1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VP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632447" y="3343655"/>
            <a:ext cx="1550035" cy="368935"/>
          </a:xfrm>
          <a:custGeom>
            <a:avLst/>
            <a:gdLst/>
            <a:ahLst/>
            <a:cxnLst/>
            <a:rect l="l" t="t" r="r" b="b"/>
            <a:pathLst>
              <a:path w="1550034" h="368935">
                <a:moveTo>
                  <a:pt x="0" y="368807"/>
                </a:moveTo>
                <a:lnTo>
                  <a:pt x="1549907" y="368807"/>
                </a:lnTo>
                <a:lnTo>
                  <a:pt x="1549907" y="0"/>
                </a:lnTo>
                <a:lnTo>
                  <a:pt x="0" y="0"/>
                </a:lnTo>
                <a:lnTo>
                  <a:pt x="0" y="368807"/>
                </a:lnTo>
                <a:close/>
              </a:path>
            </a:pathLst>
          </a:custGeom>
          <a:solidFill>
            <a:srgbClr val="C5D9F1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11828" y="3419218"/>
            <a:ext cx="83375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Ch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i</a:t>
            </a:r>
            <a:r>
              <a:rPr sz="1800" spc="-30" dirty="0">
                <a:solidFill>
                  <a:schemeClr val="tx1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osan</a:t>
            </a:r>
            <a:endParaRPr sz="180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24537"/>
      </p:ext>
    </p:extLst>
  </p:cSld>
  <p:clrMapOvr>
    <a:masterClrMapping/>
  </p:clrMapOvr>
  <p:transition spd="med"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76501" y="2780928"/>
            <a:ext cx="1814369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2200" b="1" spc="-135" dirty="0">
                <a:solidFill>
                  <a:srgbClr val="96A700"/>
                </a:solidFill>
                <a:latin typeface="Arial"/>
                <a:cs typeface="Arial"/>
              </a:rPr>
              <a:t>WADY BARWY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1517" y="3420492"/>
            <a:ext cx="302433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800" b="1" spc="-10" dirty="0">
                <a:solidFill>
                  <a:srgbClr val="888888"/>
                </a:solidFill>
                <a:latin typeface="Arial"/>
                <a:cs typeface="Arial"/>
              </a:rPr>
              <a:t>Różowawość, brązowienie</a:t>
            </a:r>
            <a:endParaRPr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7604010"/>
      </p:ext>
    </p:extLst>
  </p:cSld>
  <p:clrMapOvr>
    <a:masterClrMapping/>
  </p:clrMapOvr>
  <p:transition spd="med"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9526" y="369368"/>
            <a:ext cx="79248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pc="-25" dirty="0"/>
              <a:t>KWAS ASKORBINOWY</a:t>
            </a:r>
            <a:endParaRPr spc="-15" dirty="0"/>
          </a:p>
        </p:txBody>
      </p:sp>
      <p:sp>
        <p:nvSpPr>
          <p:cNvPr id="3" name="object 3"/>
          <p:cNvSpPr/>
          <p:nvPr/>
        </p:nvSpPr>
        <p:spPr>
          <a:xfrm>
            <a:off x="3512820" y="2988564"/>
            <a:ext cx="2490216" cy="1353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22191" y="3244595"/>
            <a:ext cx="1871471" cy="9189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62164" y="2926866"/>
            <a:ext cx="2409825" cy="1272540"/>
          </a:xfrm>
          <a:custGeom>
            <a:avLst/>
            <a:gdLst/>
            <a:ahLst/>
            <a:cxnLst/>
            <a:rect l="l" t="t" r="r" b="b"/>
            <a:pathLst>
              <a:path w="2409825" h="1272539">
                <a:moveTo>
                  <a:pt x="1204721" y="0"/>
                </a:moveTo>
                <a:lnTo>
                  <a:pt x="1105916" y="2109"/>
                </a:lnTo>
                <a:lnTo>
                  <a:pt x="1009310" y="8327"/>
                </a:lnTo>
                <a:lnTo>
                  <a:pt x="915213" y="18491"/>
                </a:lnTo>
                <a:lnTo>
                  <a:pt x="823937" y="32437"/>
                </a:lnTo>
                <a:lnTo>
                  <a:pt x="735790" y="50001"/>
                </a:lnTo>
                <a:lnTo>
                  <a:pt x="651083" y="71018"/>
                </a:lnTo>
                <a:lnTo>
                  <a:pt x="570126" y="95327"/>
                </a:lnTo>
                <a:lnTo>
                  <a:pt x="493229" y="122762"/>
                </a:lnTo>
                <a:lnTo>
                  <a:pt x="420702" y="153160"/>
                </a:lnTo>
                <a:lnTo>
                  <a:pt x="352855" y="186358"/>
                </a:lnTo>
                <a:lnTo>
                  <a:pt x="289998" y="222191"/>
                </a:lnTo>
                <a:lnTo>
                  <a:pt x="232441" y="260496"/>
                </a:lnTo>
                <a:lnTo>
                  <a:pt x="180495" y="301109"/>
                </a:lnTo>
                <a:lnTo>
                  <a:pt x="134469" y="343866"/>
                </a:lnTo>
                <a:lnTo>
                  <a:pt x="94673" y="388604"/>
                </a:lnTo>
                <a:lnTo>
                  <a:pt x="61417" y="435158"/>
                </a:lnTo>
                <a:lnTo>
                  <a:pt x="35012" y="483366"/>
                </a:lnTo>
                <a:lnTo>
                  <a:pt x="15767" y="533063"/>
                </a:lnTo>
                <a:lnTo>
                  <a:pt x="3993" y="584085"/>
                </a:lnTo>
                <a:lnTo>
                  <a:pt x="0" y="636269"/>
                </a:lnTo>
                <a:lnTo>
                  <a:pt x="3993" y="688455"/>
                </a:lnTo>
                <a:lnTo>
                  <a:pt x="15767" y="739478"/>
                </a:lnTo>
                <a:lnTo>
                  <a:pt x="35012" y="789176"/>
                </a:lnTo>
                <a:lnTo>
                  <a:pt x="61417" y="837384"/>
                </a:lnTo>
                <a:lnTo>
                  <a:pt x="94673" y="883939"/>
                </a:lnTo>
                <a:lnTo>
                  <a:pt x="134469" y="928677"/>
                </a:lnTo>
                <a:lnTo>
                  <a:pt x="180495" y="971434"/>
                </a:lnTo>
                <a:lnTo>
                  <a:pt x="232441" y="1012047"/>
                </a:lnTo>
                <a:lnTo>
                  <a:pt x="289998" y="1050352"/>
                </a:lnTo>
                <a:lnTo>
                  <a:pt x="352855" y="1086184"/>
                </a:lnTo>
                <a:lnTo>
                  <a:pt x="420702" y="1119382"/>
                </a:lnTo>
                <a:lnTo>
                  <a:pt x="493229" y="1149779"/>
                </a:lnTo>
                <a:lnTo>
                  <a:pt x="570126" y="1177214"/>
                </a:lnTo>
                <a:lnTo>
                  <a:pt x="651083" y="1201522"/>
                </a:lnTo>
                <a:lnTo>
                  <a:pt x="735790" y="1222540"/>
                </a:lnTo>
                <a:lnTo>
                  <a:pt x="823937" y="1240103"/>
                </a:lnTo>
                <a:lnTo>
                  <a:pt x="915213" y="1254048"/>
                </a:lnTo>
                <a:lnTo>
                  <a:pt x="1009310" y="1264212"/>
                </a:lnTo>
                <a:lnTo>
                  <a:pt x="1105916" y="1270430"/>
                </a:lnTo>
                <a:lnTo>
                  <a:pt x="1204721" y="1272539"/>
                </a:lnTo>
                <a:lnTo>
                  <a:pt x="1303527" y="1270430"/>
                </a:lnTo>
                <a:lnTo>
                  <a:pt x="1400133" y="1264212"/>
                </a:lnTo>
                <a:lnTo>
                  <a:pt x="1494230" y="1254048"/>
                </a:lnTo>
                <a:lnTo>
                  <a:pt x="1585506" y="1240103"/>
                </a:lnTo>
                <a:lnTo>
                  <a:pt x="1673653" y="1222540"/>
                </a:lnTo>
                <a:lnTo>
                  <a:pt x="1758360" y="1201522"/>
                </a:lnTo>
                <a:lnTo>
                  <a:pt x="1839317" y="1177214"/>
                </a:lnTo>
                <a:lnTo>
                  <a:pt x="1916214" y="1149779"/>
                </a:lnTo>
                <a:lnTo>
                  <a:pt x="1988741" y="1119382"/>
                </a:lnTo>
                <a:lnTo>
                  <a:pt x="2056588" y="1086184"/>
                </a:lnTo>
                <a:lnTo>
                  <a:pt x="2119445" y="1050352"/>
                </a:lnTo>
                <a:lnTo>
                  <a:pt x="2177002" y="1012047"/>
                </a:lnTo>
                <a:lnTo>
                  <a:pt x="2228948" y="971434"/>
                </a:lnTo>
                <a:lnTo>
                  <a:pt x="2274974" y="928677"/>
                </a:lnTo>
                <a:lnTo>
                  <a:pt x="2314770" y="883939"/>
                </a:lnTo>
                <a:lnTo>
                  <a:pt x="2348026" y="837384"/>
                </a:lnTo>
                <a:lnTo>
                  <a:pt x="2374431" y="789176"/>
                </a:lnTo>
                <a:lnTo>
                  <a:pt x="2393676" y="739478"/>
                </a:lnTo>
                <a:lnTo>
                  <a:pt x="2405450" y="688455"/>
                </a:lnTo>
                <a:lnTo>
                  <a:pt x="2409443" y="636269"/>
                </a:lnTo>
                <a:lnTo>
                  <a:pt x="2405450" y="584085"/>
                </a:lnTo>
                <a:lnTo>
                  <a:pt x="2393676" y="533063"/>
                </a:lnTo>
                <a:lnTo>
                  <a:pt x="2374431" y="483366"/>
                </a:lnTo>
                <a:lnTo>
                  <a:pt x="2348026" y="435158"/>
                </a:lnTo>
                <a:lnTo>
                  <a:pt x="2314770" y="388604"/>
                </a:lnTo>
                <a:lnTo>
                  <a:pt x="2274974" y="343866"/>
                </a:lnTo>
                <a:lnTo>
                  <a:pt x="2228948" y="301109"/>
                </a:lnTo>
                <a:lnTo>
                  <a:pt x="2177002" y="260496"/>
                </a:lnTo>
                <a:lnTo>
                  <a:pt x="2119445" y="222191"/>
                </a:lnTo>
                <a:lnTo>
                  <a:pt x="2056588" y="186358"/>
                </a:lnTo>
                <a:lnTo>
                  <a:pt x="1988741" y="153160"/>
                </a:lnTo>
                <a:lnTo>
                  <a:pt x="1916214" y="122762"/>
                </a:lnTo>
                <a:lnTo>
                  <a:pt x="1839317" y="95327"/>
                </a:lnTo>
                <a:lnTo>
                  <a:pt x="1758360" y="71018"/>
                </a:lnTo>
                <a:lnTo>
                  <a:pt x="1673653" y="50001"/>
                </a:lnTo>
                <a:lnTo>
                  <a:pt x="1585506" y="32437"/>
                </a:lnTo>
                <a:lnTo>
                  <a:pt x="1494230" y="18491"/>
                </a:lnTo>
                <a:lnTo>
                  <a:pt x="1400133" y="8327"/>
                </a:lnTo>
                <a:lnTo>
                  <a:pt x="1303527" y="2109"/>
                </a:lnTo>
                <a:lnTo>
                  <a:pt x="12047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77081" y="3294003"/>
            <a:ext cx="2383406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620" algn="ctr">
              <a:lnSpc>
                <a:spcPct val="100000"/>
              </a:lnSpc>
            </a:pPr>
            <a:r>
              <a:rPr lang="pl-PL" sz="2000" dirty="0">
                <a:solidFill>
                  <a:schemeClr val="tx1"/>
                </a:solidFill>
                <a:latin typeface="Calibri"/>
                <a:cs typeface="Calibri"/>
              </a:rPr>
              <a:t>Kwas askorbinowy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m</a:t>
            </a:r>
            <a:r>
              <a:rPr sz="2000" spc="-30" dirty="0">
                <a:solidFill>
                  <a:schemeClr val="tx1"/>
                </a:solidFill>
                <a:latin typeface="Calibri"/>
                <a:cs typeface="Calibri"/>
              </a:rPr>
              <a:t>a</a:t>
            </a:r>
            <a:r>
              <a:rPr sz="2000" spc="-5" dirty="0">
                <a:solidFill>
                  <a:schemeClr val="tx1"/>
                </a:solidFill>
                <a:latin typeface="Calibri"/>
                <a:cs typeface="Calibri"/>
              </a:rPr>
              <a:t>x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.</a:t>
            </a:r>
            <a:r>
              <a:rPr sz="2000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250</a:t>
            </a:r>
            <a:r>
              <a:rPr sz="2000" spc="-6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m</a:t>
            </a:r>
            <a:r>
              <a:rPr sz="2000" spc="65" dirty="0">
                <a:solidFill>
                  <a:schemeClr val="tx1"/>
                </a:solidFill>
                <a:latin typeface="Calibri"/>
                <a:cs typeface="Calibri"/>
              </a:rPr>
              <a:t>g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/l</a:t>
            </a:r>
          </a:p>
        </p:txBody>
      </p:sp>
      <p:sp>
        <p:nvSpPr>
          <p:cNvPr id="7" name="object 7"/>
          <p:cNvSpPr/>
          <p:nvPr/>
        </p:nvSpPr>
        <p:spPr>
          <a:xfrm>
            <a:off x="6763511" y="1882115"/>
            <a:ext cx="1833372" cy="6949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6973823" y="1978127"/>
            <a:ext cx="1362455" cy="5684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6806183" y="1901952"/>
            <a:ext cx="1752600" cy="614680"/>
          </a:xfrm>
          <a:custGeom>
            <a:avLst/>
            <a:gdLst/>
            <a:ahLst/>
            <a:cxnLst/>
            <a:rect l="l" t="t" r="r" b="b"/>
            <a:pathLst>
              <a:path w="1752600" h="614680">
                <a:moveTo>
                  <a:pt x="876299" y="0"/>
                </a:moveTo>
                <a:lnTo>
                  <a:pt x="804426" y="1018"/>
                </a:lnTo>
                <a:lnTo>
                  <a:pt x="734153" y="4020"/>
                </a:lnTo>
                <a:lnTo>
                  <a:pt x="665706" y="8926"/>
                </a:lnTo>
                <a:lnTo>
                  <a:pt x="599311" y="15659"/>
                </a:lnTo>
                <a:lnTo>
                  <a:pt x="535194" y="24137"/>
                </a:lnTo>
                <a:lnTo>
                  <a:pt x="473578" y="34283"/>
                </a:lnTo>
                <a:lnTo>
                  <a:pt x="414691" y="46017"/>
                </a:lnTo>
                <a:lnTo>
                  <a:pt x="358757" y="59260"/>
                </a:lnTo>
                <a:lnTo>
                  <a:pt x="306003" y="73934"/>
                </a:lnTo>
                <a:lnTo>
                  <a:pt x="256653" y="89957"/>
                </a:lnTo>
                <a:lnTo>
                  <a:pt x="210932" y="107253"/>
                </a:lnTo>
                <a:lnTo>
                  <a:pt x="169067" y="125741"/>
                </a:lnTo>
                <a:lnTo>
                  <a:pt x="131283" y="145343"/>
                </a:lnTo>
                <a:lnTo>
                  <a:pt x="97806" y="165979"/>
                </a:lnTo>
                <a:lnTo>
                  <a:pt x="44671" y="210037"/>
                </a:lnTo>
                <a:lnTo>
                  <a:pt x="11468" y="257284"/>
                </a:lnTo>
                <a:lnTo>
                  <a:pt x="0" y="307085"/>
                </a:lnTo>
                <a:lnTo>
                  <a:pt x="2904" y="332262"/>
                </a:lnTo>
                <a:lnTo>
                  <a:pt x="25466" y="380859"/>
                </a:lnTo>
                <a:lnTo>
                  <a:pt x="68860" y="426588"/>
                </a:lnTo>
                <a:lnTo>
                  <a:pt x="131283" y="468815"/>
                </a:lnTo>
                <a:lnTo>
                  <a:pt x="169067" y="488417"/>
                </a:lnTo>
                <a:lnTo>
                  <a:pt x="210932" y="506906"/>
                </a:lnTo>
                <a:lnTo>
                  <a:pt x="256653" y="524202"/>
                </a:lnTo>
                <a:lnTo>
                  <a:pt x="306003" y="540227"/>
                </a:lnTo>
                <a:lnTo>
                  <a:pt x="358757" y="554902"/>
                </a:lnTo>
                <a:lnTo>
                  <a:pt x="414691" y="568146"/>
                </a:lnTo>
                <a:lnTo>
                  <a:pt x="473578" y="579882"/>
                </a:lnTo>
                <a:lnTo>
                  <a:pt x="535194" y="590029"/>
                </a:lnTo>
                <a:lnTo>
                  <a:pt x="599311" y="598509"/>
                </a:lnTo>
                <a:lnTo>
                  <a:pt x="665706" y="605243"/>
                </a:lnTo>
                <a:lnTo>
                  <a:pt x="734153" y="610150"/>
                </a:lnTo>
                <a:lnTo>
                  <a:pt x="804426" y="613153"/>
                </a:lnTo>
                <a:lnTo>
                  <a:pt x="876299" y="614171"/>
                </a:lnTo>
                <a:lnTo>
                  <a:pt x="948173" y="613153"/>
                </a:lnTo>
                <a:lnTo>
                  <a:pt x="1018446" y="610150"/>
                </a:lnTo>
                <a:lnTo>
                  <a:pt x="1086893" y="605243"/>
                </a:lnTo>
                <a:lnTo>
                  <a:pt x="1153288" y="598509"/>
                </a:lnTo>
                <a:lnTo>
                  <a:pt x="1217405" y="590029"/>
                </a:lnTo>
                <a:lnTo>
                  <a:pt x="1279021" y="579882"/>
                </a:lnTo>
                <a:lnTo>
                  <a:pt x="1337908" y="568146"/>
                </a:lnTo>
                <a:lnTo>
                  <a:pt x="1393842" y="554902"/>
                </a:lnTo>
                <a:lnTo>
                  <a:pt x="1446596" y="540227"/>
                </a:lnTo>
                <a:lnTo>
                  <a:pt x="1495946" y="524202"/>
                </a:lnTo>
                <a:lnTo>
                  <a:pt x="1541667" y="506906"/>
                </a:lnTo>
                <a:lnTo>
                  <a:pt x="1583532" y="488417"/>
                </a:lnTo>
                <a:lnTo>
                  <a:pt x="1621316" y="468815"/>
                </a:lnTo>
                <a:lnTo>
                  <a:pt x="1654793" y="448179"/>
                </a:lnTo>
                <a:lnTo>
                  <a:pt x="1707927" y="404122"/>
                </a:lnTo>
                <a:lnTo>
                  <a:pt x="1741131" y="356880"/>
                </a:lnTo>
                <a:lnTo>
                  <a:pt x="1752599" y="307085"/>
                </a:lnTo>
                <a:lnTo>
                  <a:pt x="1749695" y="281905"/>
                </a:lnTo>
                <a:lnTo>
                  <a:pt x="1727133" y="233302"/>
                </a:lnTo>
                <a:lnTo>
                  <a:pt x="1683739" y="187570"/>
                </a:lnTo>
                <a:lnTo>
                  <a:pt x="1621316" y="145343"/>
                </a:lnTo>
                <a:lnTo>
                  <a:pt x="1583532" y="125741"/>
                </a:lnTo>
                <a:lnTo>
                  <a:pt x="1541667" y="107253"/>
                </a:lnTo>
                <a:lnTo>
                  <a:pt x="1495946" y="89957"/>
                </a:lnTo>
                <a:lnTo>
                  <a:pt x="1446596" y="73934"/>
                </a:lnTo>
                <a:lnTo>
                  <a:pt x="1393842" y="59260"/>
                </a:lnTo>
                <a:lnTo>
                  <a:pt x="1337908" y="46017"/>
                </a:lnTo>
                <a:lnTo>
                  <a:pt x="1279021" y="34283"/>
                </a:lnTo>
                <a:lnTo>
                  <a:pt x="1217405" y="24137"/>
                </a:lnTo>
                <a:lnTo>
                  <a:pt x="1153288" y="15659"/>
                </a:lnTo>
                <a:lnTo>
                  <a:pt x="1086893" y="8926"/>
                </a:lnTo>
                <a:lnTo>
                  <a:pt x="1018446" y="4020"/>
                </a:lnTo>
                <a:lnTo>
                  <a:pt x="948173" y="1018"/>
                </a:lnTo>
                <a:lnTo>
                  <a:pt x="876299" y="0"/>
                </a:lnTo>
                <a:close/>
              </a:path>
            </a:pathLst>
          </a:custGeom>
          <a:solidFill>
            <a:srgbClr val="D1E5AF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42485" y="2090690"/>
            <a:ext cx="10795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25" dirty="0">
                <a:solidFill>
                  <a:schemeClr val="tx1"/>
                </a:solidFill>
                <a:latin typeface="Calibri"/>
                <a:cs typeface="Calibri"/>
              </a:rPr>
              <a:t>F</a:t>
            </a:r>
            <a:r>
              <a:rPr sz="1800" b="1" dirty="0">
                <a:solidFill>
                  <a:schemeClr val="tx1"/>
                </a:solidFill>
                <a:latin typeface="Calibri"/>
                <a:cs typeface="Calibri"/>
              </a:rPr>
              <a:t>e</a:t>
            </a:r>
            <a:r>
              <a:rPr sz="1800" b="1" baseline="25462" dirty="0">
                <a:solidFill>
                  <a:schemeClr val="tx1"/>
                </a:solidFill>
                <a:latin typeface="Calibri"/>
                <a:cs typeface="Calibri"/>
              </a:rPr>
              <a:t>3+</a:t>
            </a:r>
            <a:r>
              <a:rPr sz="1800" b="1" spc="-67" baseline="25462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tx1"/>
                </a:solidFill>
                <a:latin typeface="Wingdings"/>
                <a:cs typeface="Wingdings"/>
              </a:rPr>
              <a:t></a:t>
            </a:r>
            <a:r>
              <a:rPr sz="18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chemeClr val="tx1"/>
                </a:solidFill>
                <a:latin typeface="Calibri"/>
                <a:cs typeface="Calibri"/>
              </a:rPr>
              <a:t>F</a:t>
            </a:r>
            <a:r>
              <a:rPr sz="1800" b="1" dirty="0">
                <a:solidFill>
                  <a:schemeClr val="tx1"/>
                </a:solidFill>
                <a:latin typeface="Calibri"/>
                <a:cs typeface="Calibri"/>
              </a:rPr>
              <a:t>e</a:t>
            </a:r>
            <a:r>
              <a:rPr sz="1800" b="1" baseline="25462" dirty="0">
                <a:solidFill>
                  <a:schemeClr val="tx1"/>
                </a:solidFill>
                <a:latin typeface="Calibri"/>
                <a:cs typeface="Calibri"/>
              </a:rPr>
              <a:t>2+</a:t>
            </a:r>
            <a:endParaRPr sz="1800" baseline="25462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97579" y="943355"/>
            <a:ext cx="2490216" cy="9829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805428" y="943343"/>
            <a:ext cx="1872996" cy="10348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540251" y="963168"/>
            <a:ext cx="2409825" cy="902335"/>
          </a:xfrm>
          <a:custGeom>
            <a:avLst/>
            <a:gdLst/>
            <a:ahLst/>
            <a:cxnLst/>
            <a:rect l="l" t="t" r="r" b="b"/>
            <a:pathLst>
              <a:path w="2409825" h="902335">
                <a:moveTo>
                  <a:pt x="1204721" y="0"/>
                </a:moveTo>
                <a:lnTo>
                  <a:pt x="1105916" y="1495"/>
                </a:lnTo>
                <a:lnTo>
                  <a:pt x="1009310" y="5903"/>
                </a:lnTo>
                <a:lnTo>
                  <a:pt x="915213" y="13108"/>
                </a:lnTo>
                <a:lnTo>
                  <a:pt x="823937" y="22994"/>
                </a:lnTo>
                <a:lnTo>
                  <a:pt x="735790" y="35444"/>
                </a:lnTo>
                <a:lnTo>
                  <a:pt x="651083" y="50344"/>
                </a:lnTo>
                <a:lnTo>
                  <a:pt x="570126" y="67577"/>
                </a:lnTo>
                <a:lnTo>
                  <a:pt x="493229" y="87026"/>
                </a:lnTo>
                <a:lnTo>
                  <a:pt x="420702" y="108576"/>
                </a:lnTo>
                <a:lnTo>
                  <a:pt x="352855" y="132111"/>
                </a:lnTo>
                <a:lnTo>
                  <a:pt x="289998" y="157515"/>
                </a:lnTo>
                <a:lnTo>
                  <a:pt x="232441" y="184672"/>
                </a:lnTo>
                <a:lnTo>
                  <a:pt x="180495" y="213465"/>
                </a:lnTo>
                <a:lnTo>
                  <a:pt x="134469" y="243779"/>
                </a:lnTo>
                <a:lnTo>
                  <a:pt x="94673" y="275498"/>
                </a:lnTo>
                <a:lnTo>
                  <a:pt x="61417" y="308506"/>
                </a:lnTo>
                <a:lnTo>
                  <a:pt x="35012" y="342686"/>
                </a:lnTo>
                <a:lnTo>
                  <a:pt x="15767" y="377923"/>
                </a:lnTo>
                <a:lnTo>
                  <a:pt x="0" y="451103"/>
                </a:lnTo>
                <a:lnTo>
                  <a:pt x="3993" y="488106"/>
                </a:lnTo>
                <a:lnTo>
                  <a:pt x="35012" y="559521"/>
                </a:lnTo>
                <a:lnTo>
                  <a:pt x="61417" y="593701"/>
                </a:lnTo>
                <a:lnTo>
                  <a:pt x="94673" y="626709"/>
                </a:lnTo>
                <a:lnTo>
                  <a:pt x="134469" y="658428"/>
                </a:lnTo>
                <a:lnTo>
                  <a:pt x="180495" y="688742"/>
                </a:lnTo>
                <a:lnTo>
                  <a:pt x="232441" y="717535"/>
                </a:lnTo>
                <a:lnTo>
                  <a:pt x="289998" y="744692"/>
                </a:lnTo>
                <a:lnTo>
                  <a:pt x="352855" y="770096"/>
                </a:lnTo>
                <a:lnTo>
                  <a:pt x="420702" y="793631"/>
                </a:lnTo>
                <a:lnTo>
                  <a:pt x="493229" y="815181"/>
                </a:lnTo>
                <a:lnTo>
                  <a:pt x="570126" y="834630"/>
                </a:lnTo>
                <a:lnTo>
                  <a:pt x="651083" y="851863"/>
                </a:lnTo>
                <a:lnTo>
                  <a:pt x="735790" y="866763"/>
                </a:lnTo>
                <a:lnTo>
                  <a:pt x="823937" y="879213"/>
                </a:lnTo>
                <a:lnTo>
                  <a:pt x="915213" y="889099"/>
                </a:lnTo>
                <a:lnTo>
                  <a:pt x="1009310" y="896304"/>
                </a:lnTo>
                <a:lnTo>
                  <a:pt x="1105916" y="900712"/>
                </a:lnTo>
                <a:lnTo>
                  <a:pt x="1204721" y="902207"/>
                </a:lnTo>
                <a:lnTo>
                  <a:pt x="1303527" y="900712"/>
                </a:lnTo>
                <a:lnTo>
                  <a:pt x="1400133" y="896304"/>
                </a:lnTo>
                <a:lnTo>
                  <a:pt x="1494230" y="889099"/>
                </a:lnTo>
                <a:lnTo>
                  <a:pt x="1585506" y="879213"/>
                </a:lnTo>
                <a:lnTo>
                  <a:pt x="1673653" y="866763"/>
                </a:lnTo>
                <a:lnTo>
                  <a:pt x="1758360" y="851863"/>
                </a:lnTo>
                <a:lnTo>
                  <a:pt x="1839317" y="834630"/>
                </a:lnTo>
                <a:lnTo>
                  <a:pt x="1916214" y="815181"/>
                </a:lnTo>
                <a:lnTo>
                  <a:pt x="1988741" y="793631"/>
                </a:lnTo>
                <a:lnTo>
                  <a:pt x="2056588" y="770096"/>
                </a:lnTo>
                <a:lnTo>
                  <a:pt x="2119445" y="744692"/>
                </a:lnTo>
                <a:lnTo>
                  <a:pt x="2177002" y="717535"/>
                </a:lnTo>
                <a:lnTo>
                  <a:pt x="2228948" y="688742"/>
                </a:lnTo>
                <a:lnTo>
                  <a:pt x="2274974" y="658428"/>
                </a:lnTo>
                <a:lnTo>
                  <a:pt x="2314770" y="626709"/>
                </a:lnTo>
                <a:lnTo>
                  <a:pt x="2348026" y="593701"/>
                </a:lnTo>
                <a:lnTo>
                  <a:pt x="2374431" y="559521"/>
                </a:lnTo>
                <a:lnTo>
                  <a:pt x="2393676" y="524284"/>
                </a:lnTo>
                <a:lnTo>
                  <a:pt x="2409443" y="451103"/>
                </a:lnTo>
                <a:lnTo>
                  <a:pt x="2405450" y="414101"/>
                </a:lnTo>
                <a:lnTo>
                  <a:pt x="2374431" y="342686"/>
                </a:lnTo>
                <a:lnTo>
                  <a:pt x="2348026" y="308506"/>
                </a:lnTo>
                <a:lnTo>
                  <a:pt x="2314770" y="275498"/>
                </a:lnTo>
                <a:lnTo>
                  <a:pt x="2274974" y="243779"/>
                </a:lnTo>
                <a:lnTo>
                  <a:pt x="2228948" y="213465"/>
                </a:lnTo>
                <a:lnTo>
                  <a:pt x="2177002" y="184672"/>
                </a:lnTo>
                <a:lnTo>
                  <a:pt x="2119445" y="157515"/>
                </a:lnTo>
                <a:lnTo>
                  <a:pt x="2056588" y="132111"/>
                </a:lnTo>
                <a:lnTo>
                  <a:pt x="1988741" y="108576"/>
                </a:lnTo>
                <a:lnTo>
                  <a:pt x="1916214" y="87026"/>
                </a:lnTo>
                <a:lnTo>
                  <a:pt x="1839317" y="67577"/>
                </a:lnTo>
                <a:lnTo>
                  <a:pt x="1758360" y="50344"/>
                </a:lnTo>
                <a:lnTo>
                  <a:pt x="1673653" y="35444"/>
                </a:lnTo>
                <a:lnTo>
                  <a:pt x="1585506" y="22994"/>
                </a:lnTo>
                <a:lnTo>
                  <a:pt x="1494230" y="13108"/>
                </a:lnTo>
                <a:lnTo>
                  <a:pt x="1400133" y="5903"/>
                </a:lnTo>
                <a:lnTo>
                  <a:pt x="1303527" y="1495"/>
                </a:lnTo>
                <a:lnTo>
                  <a:pt x="1204721" y="0"/>
                </a:lnTo>
                <a:close/>
              </a:path>
            </a:pathLst>
          </a:custGeom>
          <a:solidFill>
            <a:srgbClr val="D1E5AF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61232" y="1062731"/>
            <a:ext cx="193243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499"/>
              </a:lnSpc>
            </a:pPr>
            <a:r>
              <a:rPr lang="pl-PL" sz="1800" spc="-10" dirty="0">
                <a:solidFill>
                  <a:schemeClr val="tx1"/>
                </a:solidFill>
                <a:latin typeface="Calibri"/>
                <a:cs typeface="Calibri"/>
              </a:rPr>
              <a:t>obróbka</a:t>
            </a:r>
            <a:r>
              <a:rPr lang="pl-PL" sz="1800" b="1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pl-PL" sz="1800" b="1" spc="-10" dirty="0" err="1">
                <a:solidFill>
                  <a:schemeClr val="tx1"/>
                </a:solidFill>
                <a:latin typeface="Calibri"/>
                <a:cs typeface="Calibri"/>
              </a:rPr>
              <a:t>przeciwrodnikowa</a:t>
            </a:r>
            <a:r>
              <a:rPr sz="16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chemeClr val="tx1"/>
                </a:solidFill>
                <a:latin typeface="Calibri"/>
                <a:cs typeface="Calibri"/>
              </a:rPr>
              <a:t>U</a:t>
            </a:r>
            <a:r>
              <a:rPr sz="1600" spc="-135" dirty="0">
                <a:solidFill>
                  <a:schemeClr val="tx1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chemeClr val="tx1"/>
                </a:solidFill>
                <a:latin typeface="Calibri"/>
                <a:cs typeface="Calibri"/>
              </a:rPr>
              <a:t>A</a:t>
            </a:r>
            <a:endParaRPr sz="16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69391" y="1467611"/>
            <a:ext cx="2252472" cy="10561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42187" y="1504175"/>
            <a:ext cx="1719071" cy="10348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12063" y="1487424"/>
            <a:ext cx="2171700" cy="975360"/>
          </a:xfrm>
          <a:custGeom>
            <a:avLst/>
            <a:gdLst/>
            <a:ahLst/>
            <a:cxnLst/>
            <a:rect l="l" t="t" r="r" b="b"/>
            <a:pathLst>
              <a:path w="2171700" h="975360">
                <a:moveTo>
                  <a:pt x="1085849" y="0"/>
                </a:moveTo>
                <a:lnTo>
                  <a:pt x="996793" y="1616"/>
                </a:lnTo>
                <a:lnTo>
                  <a:pt x="909720" y="6381"/>
                </a:lnTo>
                <a:lnTo>
                  <a:pt x="824909" y="14170"/>
                </a:lnTo>
                <a:lnTo>
                  <a:pt x="742639" y="24858"/>
                </a:lnTo>
                <a:lnTo>
                  <a:pt x="663190" y="38318"/>
                </a:lnTo>
                <a:lnTo>
                  <a:pt x="586841" y="54425"/>
                </a:lnTo>
                <a:lnTo>
                  <a:pt x="513872" y="73055"/>
                </a:lnTo>
                <a:lnTo>
                  <a:pt x="444562" y="94081"/>
                </a:lnTo>
                <a:lnTo>
                  <a:pt x="379192" y="117378"/>
                </a:lnTo>
                <a:lnTo>
                  <a:pt x="318039" y="142821"/>
                </a:lnTo>
                <a:lnTo>
                  <a:pt x="261384" y="170285"/>
                </a:lnTo>
                <a:lnTo>
                  <a:pt x="209507" y="199643"/>
                </a:lnTo>
                <a:lnTo>
                  <a:pt x="162686" y="230771"/>
                </a:lnTo>
                <a:lnTo>
                  <a:pt x="121201" y="263543"/>
                </a:lnTo>
                <a:lnTo>
                  <a:pt x="85332" y="297834"/>
                </a:lnTo>
                <a:lnTo>
                  <a:pt x="55357" y="333518"/>
                </a:lnTo>
                <a:lnTo>
                  <a:pt x="31557" y="370470"/>
                </a:lnTo>
                <a:lnTo>
                  <a:pt x="14212" y="408565"/>
                </a:lnTo>
                <a:lnTo>
                  <a:pt x="3599" y="447676"/>
                </a:lnTo>
                <a:lnTo>
                  <a:pt x="0" y="487679"/>
                </a:lnTo>
                <a:lnTo>
                  <a:pt x="3599" y="527679"/>
                </a:lnTo>
                <a:lnTo>
                  <a:pt x="14212" y="566787"/>
                </a:lnTo>
                <a:lnTo>
                  <a:pt x="31557" y="604879"/>
                </a:lnTo>
                <a:lnTo>
                  <a:pt x="55357" y="641829"/>
                </a:lnTo>
                <a:lnTo>
                  <a:pt x="85332" y="677512"/>
                </a:lnTo>
                <a:lnTo>
                  <a:pt x="121201" y="711802"/>
                </a:lnTo>
                <a:lnTo>
                  <a:pt x="162686" y="744574"/>
                </a:lnTo>
                <a:lnTo>
                  <a:pt x="209507" y="775703"/>
                </a:lnTo>
                <a:lnTo>
                  <a:pt x="261384" y="805062"/>
                </a:lnTo>
                <a:lnTo>
                  <a:pt x="318039" y="832526"/>
                </a:lnTo>
                <a:lnTo>
                  <a:pt x="379192" y="857971"/>
                </a:lnTo>
                <a:lnTo>
                  <a:pt x="444562" y="881269"/>
                </a:lnTo>
                <a:lnTo>
                  <a:pt x="513872" y="902297"/>
                </a:lnTo>
                <a:lnTo>
                  <a:pt x="586841" y="920928"/>
                </a:lnTo>
                <a:lnTo>
                  <a:pt x="663190" y="937037"/>
                </a:lnTo>
                <a:lnTo>
                  <a:pt x="742639" y="950499"/>
                </a:lnTo>
                <a:lnTo>
                  <a:pt x="824909" y="961187"/>
                </a:lnTo>
                <a:lnTo>
                  <a:pt x="909720" y="968977"/>
                </a:lnTo>
                <a:lnTo>
                  <a:pt x="996793" y="973743"/>
                </a:lnTo>
                <a:lnTo>
                  <a:pt x="1085849" y="975359"/>
                </a:lnTo>
                <a:lnTo>
                  <a:pt x="1174905" y="973743"/>
                </a:lnTo>
                <a:lnTo>
                  <a:pt x="1261979" y="968977"/>
                </a:lnTo>
                <a:lnTo>
                  <a:pt x="1346790" y="961187"/>
                </a:lnTo>
                <a:lnTo>
                  <a:pt x="1429060" y="950499"/>
                </a:lnTo>
                <a:lnTo>
                  <a:pt x="1508509" y="937037"/>
                </a:lnTo>
                <a:lnTo>
                  <a:pt x="1584858" y="920928"/>
                </a:lnTo>
                <a:lnTo>
                  <a:pt x="1657827" y="902297"/>
                </a:lnTo>
                <a:lnTo>
                  <a:pt x="1727136" y="881269"/>
                </a:lnTo>
                <a:lnTo>
                  <a:pt x="1792507" y="857971"/>
                </a:lnTo>
                <a:lnTo>
                  <a:pt x="1853660" y="832526"/>
                </a:lnTo>
                <a:lnTo>
                  <a:pt x="1910315" y="805062"/>
                </a:lnTo>
                <a:lnTo>
                  <a:pt x="1962192" y="775703"/>
                </a:lnTo>
                <a:lnTo>
                  <a:pt x="2009013" y="744574"/>
                </a:lnTo>
                <a:lnTo>
                  <a:pt x="2050498" y="711802"/>
                </a:lnTo>
                <a:lnTo>
                  <a:pt x="2086367" y="677512"/>
                </a:lnTo>
                <a:lnTo>
                  <a:pt x="2116342" y="641829"/>
                </a:lnTo>
                <a:lnTo>
                  <a:pt x="2140142" y="604879"/>
                </a:lnTo>
                <a:lnTo>
                  <a:pt x="2157487" y="566787"/>
                </a:lnTo>
                <a:lnTo>
                  <a:pt x="2168100" y="527679"/>
                </a:lnTo>
                <a:lnTo>
                  <a:pt x="2171699" y="487679"/>
                </a:lnTo>
                <a:lnTo>
                  <a:pt x="2168100" y="447676"/>
                </a:lnTo>
                <a:lnTo>
                  <a:pt x="2157487" y="408565"/>
                </a:lnTo>
                <a:lnTo>
                  <a:pt x="2140142" y="370470"/>
                </a:lnTo>
                <a:lnTo>
                  <a:pt x="2116342" y="333518"/>
                </a:lnTo>
                <a:lnTo>
                  <a:pt x="2086367" y="297834"/>
                </a:lnTo>
                <a:lnTo>
                  <a:pt x="2050498" y="263543"/>
                </a:lnTo>
                <a:lnTo>
                  <a:pt x="2009013" y="230771"/>
                </a:lnTo>
                <a:lnTo>
                  <a:pt x="1962192" y="199643"/>
                </a:lnTo>
                <a:lnTo>
                  <a:pt x="1910315" y="170285"/>
                </a:lnTo>
                <a:lnTo>
                  <a:pt x="1853660" y="142821"/>
                </a:lnTo>
                <a:lnTo>
                  <a:pt x="1792507" y="117378"/>
                </a:lnTo>
                <a:lnTo>
                  <a:pt x="1727136" y="94081"/>
                </a:lnTo>
                <a:lnTo>
                  <a:pt x="1657827" y="73055"/>
                </a:lnTo>
                <a:lnTo>
                  <a:pt x="1584858" y="54425"/>
                </a:lnTo>
                <a:lnTo>
                  <a:pt x="1508509" y="38318"/>
                </a:lnTo>
                <a:lnTo>
                  <a:pt x="1429060" y="24858"/>
                </a:lnTo>
                <a:lnTo>
                  <a:pt x="1346790" y="14170"/>
                </a:lnTo>
                <a:lnTo>
                  <a:pt x="1261979" y="6381"/>
                </a:lnTo>
                <a:lnTo>
                  <a:pt x="1174905" y="1616"/>
                </a:lnTo>
                <a:lnTo>
                  <a:pt x="1085849" y="0"/>
                </a:lnTo>
                <a:close/>
              </a:path>
            </a:pathLst>
          </a:custGeom>
          <a:solidFill>
            <a:srgbClr val="D1E5AF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72799" y="1623309"/>
            <a:ext cx="1719071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pl-PL" sz="1800" b="1" spc="-10" dirty="0">
                <a:solidFill>
                  <a:schemeClr val="tx1"/>
                </a:solidFill>
                <a:latin typeface="Calibri"/>
                <a:cs typeface="Calibri"/>
              </a:rPr>
              <a:t>przeciwutleniacz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20"/>
              </a:spcBef>
            </a:pPr>
            <a:r>
              <a:rPr sz="1600" spc="-10" dirty="0">
                <a:solidFill>
                  <a:schemeClr val="tx1"/>
                </a:solidFill>
                <a:latin typeface="Calibri"/>
                <a:cs typeface="Calibri"/>
              </a:rPr>
              <a:t>1</a:t>
            </a:r>
            <a:r>
              <a:rPr sz="16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chemeClr val="tx1"/>
                </a:solidFill>
                <a:latin typeface="Calibri"/>
                <a:cs typeface="Calibri"/>
              </a:rPr>
              <a:t>mg</a:t>
            </a:r>
            <a:r>
              <a:rPr sz="16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chemeClr val="tx1"/>
                </a:solidFill>
                <a:latin typeface="Calibri"/>
                <a:cs typeface="Calibri"/>
              </a:rPr>
              <a:t>O</a:t>
            </a:r>
            <a:r>
              <a:rPr sz="1575" spc="7" baseline="-21164" dirty="0">
                <a:solidFill>
                  <a:schemeClr val="tx1"/>
                </a:solidFill>
                <a:latin typeface="Calibri"/>
                <a:cs typeface="Calibri"/>
              </a:rPr>
              <a:t>2</a:t>
            </a:r>
            <a:r>
              <a:rPr sz="1575" spc="142" baseline="-21164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pl-PL" sz="1600" spc="-50" dirty="0">
                <a:solidFill>
                  <a:schemeClr val="tx1"/>
                </a:solidFill>
                <a:latin typeface="Calibri"/>
                <a:cs typeface="Calibri"/>
              </a:rPr>
              <a:t>utlenione</a:t>
            </a:r>
            <a:r>
              <a:rPr sz="1600" spc="-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endParaRPr lang="pl-PL" sz="1600" spc="-5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  <a:spcBef>
                <a:spcPts val="20"/>
              </a:spcBef>
            </a:pPr>
            <a:r>
              <a:rPr sz="1600" spc="-15" dirty="0">
                <a:solidFill>
                  <a:schemeClr val="tx1"/>
                </a:solidFill>
                <a:latin typeface="Calibri"/>
                <a:cs typeface="Calibri"/>
              </a:rPr>
              <a:t>1</a:t>
            </a:r>
            <a:r>
              <a:rPr sz="1600" spc="-10" dirty="0">
                <a:solidFill>
                  <a:schemeClr val="tx1"/>
                </a:solidFill>
                <a:latin typeface="Calibri"/>
                <a:cs typeface="Calibri"/>
              </a:rPr>
              <a:t>1</a:t>
            </a:r>
            <a:r>
              <a:rPr sz="16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chemeClr val="tx1"/>
                </a:solidFill>
                <a:latin typeface="Calibri"/>
                <a:cs typeface="Calibri"/>
              </a:rPr>
              <a:t>mg</a:t>
            </a:r>
            <a:r>
              <a:rPr sz="16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pl-PL" spc="-10" dirty="0">
                <a:solidFill>
                  <a:schemeClr val="tx1"/>
                </a:solidFill>
                <a:latin typeface="Calibri"/>
                <a:cs typeface="Times New Roman"/>
              </a:rPr>
              <a:t>kw. </a:t>
            </a:r>
            <a:r>
              <a:rPr lang="pl-PL" spc="-10" dirty="0" err="1">
                <a:solidFill>
                  <a:schemeClr val="tx1"/>
                </a:solidFill>
                <a:latin typeface="Calibri"/>
                <a:cs typeface="Times New Roman"/>
              </a:rPr>
              <a:t>jabł</a:t>
            </a:r>
            <a:r>
              <a:rPr lang="pl-PL" spc="-10" dirty="0">
                <a:solidFill>
                  <a:schemeClr val="tx1"/>
                </a:solidFill>
                <a:latin typeface="Calibri"/>
                <a:cs typeface="Times New Roman"/>
              </a:rPr>
              <a:t>.</a:t>
            </a:r>
            <a:endParaRPr sz="16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74904" y="3046476"/>
            <a:ext cx="2232660" cy="10546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44651" y="3083039"/>
            <a:ext cx="1569720" cy="103480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17576" y="3066288"/>
            <a:ext cx="2151887" cy="9738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1939" y="3093343"/>
            <a:ext cx="2271907" cy="8186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pl-PL" sz="1800" b="1" spc="-5" dirty="0">
                <a:solidFill>
                  <a:schemeClr val="tx1"/>
                </a:solidFill>
                <a:latin typeface="Calibri"/>
                <a:cs typeface="Calibri"/>
              </a:rPr>
              <a:t>Smak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20"/>
              </a:spcBef>
            </a:pPr>
            <a:r>
              <a:rPr sz="1600" spc="-15" dirty="0">
                <a:solidFill>
                  <a:schemeClr val="tx1"/>
                </a:solidFill>
                <a:latin typeface="Calibri"/>
                <a:cs typeface="Calibri"/>
              </a:rPr>
              <a:t>(</a:t>
            </a:r>
            <a:r>
              <a:rPr lang="pl-PL" sz="1600" spc="-15" dirty="0">
                <a:solidFill>
                  <a:schemeClr val="tx1"/>
                </a:solidFill>
                <a:latin typeface="Calibri"/>
                <a:cs typeface="Calibri"/>
              </a:rPr>
              <a:t>Kwasowość całkowita</a:t>
            </a:r>
            <a:endParaRPr sz="16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</a:pPr>
            <a:r>
              <a:rPr sz="1600" spc="-10" dirty="0">
                <a:solidFill>
                  <a:schemeClr val="tx1"/>
                </a:solidFill>
                <a:latin typeface="Calibri"/>
                <a:cs typeface="Calibri"/>
              </a:rPr>
              <a:t>+</a:t>
            </a:r>
            <a:r>
              <a:rPr sz="16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chemeClr val="tx1"/>
                </a:solidFill>
                <a:latin typeface="Calibri"/>
                <a:cs typeface="Calibri"/>
              </a:rPr>
              <a:t>0</a:t>
            </a:r>
            <a:r>
              <a:rPr sz="1600" spc="-10" dirty="0">
                <a:solidFill>
                  <a:schemeClr val="tx1"/>
                </a:solidFill>
                <a:latin typeface="Calibri"/>
                <a:cs typeface="Calibri"/>
              </a:rPr>
              <a:t>,1</a:t>
            </a:r>
            <a:r>
              <a:rPr sz="16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Calibri"/>
                <a:cs typeface="Calibri"/>
              </a:rPr>
              <a:t>–</a:t>
            </a:r>
            <a:r>
              <a:rPr sz="16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chemeClr val="tx1"/>
                </a:solidFill>
                <a:latin typeface="Calibri"/>
                <a:cs typeface="Calibri"/>
              </a:rPr>
              <a:t>0</a:t>
            </a:r>
            <a:r>
              <a:rPr sz="1600" spc="-10" dirty="0">
                <a:solidFill>
                  <a:schemeClr val="tx1"/>
                </a:solidFill>
                <a:latin typeface="Calibri"/>
                <a:cs typeface="Calibri"/>
              </a:rPr>
              <a:t>,2</a:t>
            </a:r>
            <a:r>
              <a:rPr sz="16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600" spc="50" dirty="0">
                <a:solidFill>
                  <a:schemeClr val="tx1"/>
                </a:solidFill>
                <a:latin typeface="Calibri"/>
                <a:cs typeface="Calibri"/>
              </a:rPr>
              <a:t>g</a:t>
            </a:r>
            <a:r>
              <a:rPr sz="1600" spc="-15" dirty="0">
                <a:solidFill>
                  <a:schemeClr val="tx1"/>
                </a:solidFill>
                <a:latin typeface="Calibri"/>
                <a:cs typeface="Calibri"/>
              </a:rPr>
              <a:t>/L)</a:t>
            </a:r>
            <a:endParaRPr sz="16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77824" y="5298950"/>
            <a:ext cx="1862327" cy="6309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092708" y="5362955"/>
            <a:ext cx="1338071" cy="56847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920495" y="5318759"/>
            <a:ext cx="1781810" cy="550545"/>
          </a:xfrm>
          <a:custGeom>
            <a:avLst/>
            <a:gdLst/>
            <a:ahLst/>
            <a:cxnLst/>
            <a:rect l="l" t="t" r="r" b="b"/>
            <a:pathLst>
              <a:path w="1781810" h="550545">
                <a:moveTo>
                  <a:pt x="890777" y="0"/>
                </a:moveTo>
                <a:lnTo>
                  <a:pt x="817715" y="912"/>
                </a:lnTo>
                <a:lnTo>
                  <a:pt x="746279" y="3601"/>
                </a:lnTo>
                <a:lnTo>
                  <a:pt x="676701" y="7996"/>
                </a:lnTo>
                <a:lnTo>
                  <a:pt x="609208" y="14027"/>
                </a:lnTo>
                <a:lnTo>
                  <a:pt x="544030" y="21622"/>
                </a:lnTo>
                <a:lnTo>
                  <a:pt x="481397" y="30710"/>
                </a:lnTo>
                <a:lnTo>
                  <a:pt x="421536" y="41222"/>
                </a:lnTo>
                <a:lnTo>
                  <a:pt x="364679" y="53085"/>
                </a:lnTo>
                <a:lnTo>
                  <a:pt x="311053" y="66229"/>
                </a:lnTo>
                <a:lnTo>
                  <a:pt x="260888" y="80583"/>
                </a:lnTo>
                <a:lnTo>
                  <a:pt x="214413" y="96076"/>
                </a:lnTo>
                <a:lnTo>
                  <a:pt x="171857" y="112637"/>
                </a:lnTo>
                <a:lnTo>
                  <a:pt x="133449" y="130196"/>
                </a:lnTo>
                <a:lnTo>
                  <a:pt x="99419" y="148681"/>
                </a:lnTo>
                <a:lnTo>
                  <a:pt x="45408" y="188148"/>
                </a:lnTo>
                <a:lnTo>
                  <a:pt x="11657" y="230470"/>
                </a:lnTo>
                <a:lnTo>
                  <a:pt x="0" y="275081"/>
                </a:lnTo>
                <a:lnTo>
                  <a:pt x="2952" y="297641"/>
                </a:lnTo>
                <a:lnTo>
                  <a:pt x="25886" y="341183"/>
                </a:lnTo>
                <a:lnTo>
                  <a:pt x="69996" y="382151"/>
                </a:lnTo>
                <a:lnTo>
                  <a:pt x="133449" y="419978"/>
                </a:lnTo>
                <a:lnTo>
                  <a:pt x="171857" y="437536"/>
                </a:lnTo>
                <a:lnTo>
                  <a:pt x="214413" y="454097"/>
                </a:lnTo>
                <a:lnTo>
                  <a:pt x="260888" y="469590"/>
                </a:lnTo>
                <a:lnTo>
                  <a:pt x="311053" y="483943"/>
                </a:lnTo>
                <a:lnTo>
                  <a:pt x="364679" y="497085"/>
                </a:lnTo>
                <a:lnTo>
                  <a:pt x="421536" y="508947"/>
                </a:lnTo>
                <a:lnTo>
                  <a:pt x="481397" y="519457"/>
                </a:lnTo>
                <a:lnTo>
                  <a:pt x="544030" y="528545"/>
                </a:lnTo>
                <a:lnTo>
                  <a:pt x="609208" y="536139"/>
                </a:lnTo>
                <a:lnTo>
                  <a:pt x="676701" y="542168"/>
                </a:lnTo>
                <a:lnTo>
                  <a:pt x="746279" y="546563"/>
                </a:lnTo>
                <a:lnTo>
                  <a:pt x="817715" y="549252"/>
                </a:lnTo>
                <a:lnTo>
                  <a:pt x="890777" y="550163"/>
                </a:lnTo>
                <a:lnTo>
                  <a:pt x="963840" y="549252"/>
                </a:lnTo>
                <a:lnTo>
                  <a:pt x="1035276" y="546563"/>
                </a:lnTo>
                <a:lnTo>
                  <a:pt x="1104854" y="542168"/>
                </a:lnTo>
                <a:lnTo>
                  <a:pt x="1172347" y="536139"/>
                </a:lnTo>
                <a:lnTo>
                  <a:pt x="1237525" y="528545"/>
                </a:lnTo>
                <a:lnTo>
                  <a:pt x="1300158" y="519457"/>
                </a:lnTo>
                <a:lnTo>
                  <a:pt x="1360019" y="508947"/>
                </a:lnTo>
                <a:lnTo>
                  <a:pt x="1416876" y="497085"/>
                </a:lnTo>
                <a:lnTo>
                  <a:pt x="1470502" y="483943"/>
                </a:lnTo>
                <a:lnTo>
                  <a:pt x="1520667" y="469590"/>
                </a:lnTo>
                <a:lnTo>
                  <a:pt x="1567142" y="454097"/>
                </a:lnTo>
                <a:lnTo>
                  <a:pt x="1609698" y="437536"/>
                </a:lnTo>
                <a:lnTo>
                  <a:pt x="1648106" y="419978"/>
                </a:lnTo>
                <a:lnTo>
                  <a:pt x="1682136" y="401493"/>
                </a:lnTo>
                <a:lnTo>
                  <a:pt x="1736147" y="362024"/>
                </a:lnTo>
                <a:lnTo>
                  <a:pt x="1769898" y="319698"/>
                </a:lnTo>
                <a:lnTo>
                  <a:pt x="1781555" y="275081"/>
                </a:lnTo>
                <a:lnTo>
                  <a:pt x="1778603" y="252525"/>
                </a:lnTo>
                <a:lnTo>
                  <a:pt x="1755669" y="208988"/>
                </a:lnTo>
                <a:lnTo>
                  <a:pt x="1711559" y="168022"/>
                </a:lnTo>
                <a:lnTo>
                  <a:pt x="1648106" y="130196"/>
                </a:lnTo>
                <a:lnTo>
                  <a:pt x="1609698" y="112637"/>
                </a:lnTo>
                <a:lnTo>
                  <a:pt x="1567142" y="96076"/>
                </a:lnTo>
                <a:lnTo>
                  <a:pt x="1520667" y="80583"/>
                </a:lnTo>
                <a:lnTo>
                  <a:pt x="1470502" y="66229"/>
                </a:lnTo>
                <a:lnTo>
                  <a:pt x="1416876" y="53085"/>
                </a:lnTo>
                <a:lnTo>
                  <a:pt x="1360019" y="41222"/>
                </a:lnTo>
                <a:lnTo>
                  <a:pt x="1300158" y="30710"/>
                </a:lnTo>
                <a:lnTo>
                  <a:pt x="1237525" y="21622"/>
                </a:lnTo>
                <a:lnTo>
                  <a:pt x="1172347" y="14027"/>
                </a:lnTo>
                <a:lnTo>
                  <a:pt x="1104854" y="7996"/>
                </a:lnTo>
                <a:lnTo>
                  <a:pt x="1035276" y="3601"/>
                </a:lnTo>
                <a:lnTo>
                  <a:pt x="963840" y="912"/>
                </a:lnTo>
                <a:lnTo>
                  <a:pt x="890777" y="0"/>
                </a:lnTo>
                <a:close/>
              </a:path>
            </a:pathLst>
          </a:custGeom>
          <a:solidFill>
            <a:srgbClr val="E7959F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60094" y="5477212"/>
            <a:ext cx="105473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5" dirty="0">
                <a:solidFill>
                  <a:schemeClr val="tx1"/>
                </a:solidFill>
                <a:latin typeface="Calibri"/>
                <a:cs typeface="Calibri"/>
              </a:rPr>
              <a:t>C</a:t>
            </a:r>
            <a:r>
              <a:rPr sz="1800" b="1" spc="-5" dirty="0">
                <a:solidFill>
                  <a:schemeClr val="tx1"/>
                </a:solidFill>
                <a:latin typeface="Calibri"/>
                <a:cs typeface="Calibri"/>
              </a:rPr>
              <a:t>u</a:t>
            </a:r>
            <a:r>
              <a:rPr sz="1800" b="1" baseline="25462" dirty="0">
                <a:solidFill>
                  <a:schemeClr val="tx1"/>
                </a:solidFill>
                <a:latin typeface="Calibri"/>
                <a:cs typeface="Calibri"/>
              </a:rPr>
              <a:t>2+</a:t>
            </a:r>
            <a:r>
              <a:rPr sz="1800" b="1" spc="-52" baseline="25462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tx1"/>
                </a:solidFill>
                <a:latin typeface="Wingdings"/>
                <a:cs typeface="Wingdings"/>
              </a:rPr>
              <a:t></a:t>
            </a:r>
            <a:r>
              <a:rPr sz="18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chemeClr val="tx1"/>
                </a:solidFill>
                <a:latin typeface="Calibri"/>
                <a:cs typeface="Calibri"/>
              </a:rPr>
              <a:t>C</a:t>
            </a:r>
            <a:r>
              <a:rPr sz="1800" b="1" spc="-5" dirty="0">
                <a:solidFill>
                  <a:schemeClr val="tx1"/>
                </a:solidFill>
                <a:latin typeface="Calibri"/>
                <a:cs typeface="Calibri"/>
              </a:rPr>
              <a:t>u</a:t>
            </a:r>
            <a:r>
              <a:rPr sz="1800" b="1" baseline="25462" dirty="0">
                <a:solidFill>
                  <a:schemeClr val="tx1"/>
                </a:solidFill>
                <a:latin typeface="Calibri"/>
                <a:cs typeface="Calibri"/>
              </a:rPr>
              <a:t>+</a:t>
            </a:r>
            <a:endParaRPr sz="1800" baseline="25462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401567" y="5812535"/>
            <a:ext cx="2851404" cy="82753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761232" y="5841492"/>
            <a:ext cx="2139696" cy="83516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444239" y="5832347"/>
            <a:ext cx="2771140" cy="746760"/>
          </a:xfrm>
          <a:custGeom>
            <a:avLst/>
            <a:gdLst/>
            <a:ahLst/>
            <a:cxnLst/>
            <a:rect l="l" t="t" r="r" b="b"/>
            <a:pathLst>
              <a:path w="2771140" h="746759">
                <a:moveTo>
                  <a:pt x="1385315" y="0"/>
                </a:moveTo>
                <a:lnTo>
                  <a:pt x="1271704" y="1237"/>
                </a:lnTo>
                <a:lnTo>
                  <a:pt x="1160620" y="4887"/>
                </a:lnTo>
                <a:lnTo>
                  <a:pt x="1052421" y="10851"/>
                </a:lnTo>
                <a:lnTo>
                  <a:pt x="947464" y="19036"/>
                </a:lnTo>
                <a:lnTo>
                  <a:pt x="846105" y="29343"/>
                </a:lnTo>
                <a:lnTo>
                  <a:pt x="748701" y="41677"/>
                </a:lnTo>
                <a:lnTo>
                  <a:pt x="655608" y="55943"/>
                </a:lnTo>
                <a:lnTo>
                  <a:pt x="567184" y="72043"/>
                </a:lnTo>
                <a:lnTo>
                  <a:pt x="483783" y="89882"/>
                </a:lnTo>
                <a:lnTo>
                  <a:pt x="405764" y="109363"/>
                </a:lnTo>
                <a:lnTo>
                  <a:pt x="333483" y="130391"/>
                </a:lnTo>
                <a:lnTo>
                  <a:pt x="267297" y="152870"/>
                </a:lnTo>
                <a:lnTo>
                  <a:pt x="207561" y="176703"/>
                </a:lnTo>
                <a:lnTo>
                  <a:pt x="154634" y="201794"/>
                </a:lnTo>
                <a:lnTo>
                  <a:pt x="108870" y="228047"/>
                </a:lnTo>
                <a:lnTo>
                  <a:pt x="70628" y="255366"/>
                </a:lnTo>
                <a:lnTo>
                  <a:pt x="40263" y="283655"/>
                </a:lnTo>
                <a:lnTo>
                  <a:pt x="4592" y="342758"/>
                </a:lnTo>
                <a:lnTo>
                  <a:pt x="0" y="373379"/>
                </a:lnTo>
                <a:lnTo>
                  <a:pt x="4592" y="404001"/>
                </a:lnTo>
                <a:lnTo>
                  <a:pt x="40263" y="463104"/>
                </a:lnTo>
                <a:lnTo>
                  <a:pt x="70628" y="491393"/>
                </a:lnTo>
                <a:lnTo>
                  <a:pt x="108870" y="518712"/>
                </a:lnTo>
                <a:lnTo>
                  <a:pt x="154634" y="544965"/>
                </a:lnTo>
                <a:lnTo>
                  <a:pt x="207561" y="570056"/>
                </a:lnTo>
                <a:lnTo>
                  <a:pt x="267297" y="593889"/>
                </a:lnTo>
                <a:lnTo>
                  <a:pt x="333483" y="616368"/>
                </a:lnTo>
                <a:lnTo>
                  <a:pt x="405764" y="637396"/>
                </a:lnTo>
                <a:lnTo>
                  <a:pt x="483783" y="656877"/>
                </a:lnTo>
                <a:lnTo>
                  <a:pt x="567184" y="674716"/>
                </a:lnTo>
                <a:lnTo>
                  <a:pt x="655608" y="690816"/>
                </a:lnTo>
                <a:lnTo>
                  <a:pt x="748701" y="705082"/>
                </a:lnTo>
                <a:lnTo>
                  <a:pt x="846105" y="717416"/>
                </a:lnTo>
                <a:lnTo>
                  <a:pt x="947464" y="727723"/>
                </a:lnTo>
                <a:lnTo>
                  <a:pt x="1052421" y="735908"/>
                </a:lnTo>
                <a:lnTo>
                  <a:pt x="1160620" y="741872"/>
                </a:lnTo>
                <a:lnTo>
                  <a:pt x="1271704" y="745522"/>
                </a:lnTo>
                <a:lnTo>
                  <a:pt x="1385315" y="746759"/>
                </a:lnTo>
                <a:lnTo>
                  <a:pt x="1498927" y="745522"/>
                </a:lnTo>
                <a:lnTo>
                  <a:pt x="1610011" y="741872"/>
                </a:lnTo>
                <a:lnTo>
                  <a:pt x="1718210" y="735908"/>
                </a:lnTo>
                <a:lnTo>
                  <a:pt x="1823167" y="727723"/>
                </a:lnTo>
                <a:lnTo>
                  <a:pt x="1924526" y="717416"/>
                </a:lnTo>
                <a:lnTo>
                  <a:pt x="2021930" y="705082"/>
                </a:lnTo>
                <a:lnTo>
                  <a:pt x="2115023" y="690816"/>
                </a:lnTo>
                <a:lnTo>
                  <a:pt x="2203447" y="674716"/>
                </a:lnTo>
                <a:lnTo>
                  <a:pt x="2286848" y="656877"/>
                </a:lnTo>
                <a:lnTo>
                  <a:pt x="2364866" y="637396"/>
                </a:lnTo>
                <a:lnTo>
                  <a:pt x="2437147" y="616368"/>
                </a:lnTo>
                <a:lnTo>
                  <a:pt x="2503334" y="593889"/>
                </a:lnTo>
                <a:lnTo>
                  <a:pt x="2563070" y="570056"/>
                </a:lnTo>
                <a:lnTo>
                  <a:pt x="2615997" y="544965"/>
                </a:lnTo>
                <a:lnTo>
                  <a:pt x="2661761" y="518712"/>
                </a:lnTo>
                <a:lnTo>
                  <a:pt x="2700003" y="491393"/>
                </a:lnTo>
                <a:lnTo>
                  <a:pt x="2730368" y="463104"/>
                </a:lnTo>
                <a:lnTo>
                  <a:pt x="2766039" y="404001"/>
                </a:lnTo>
                <a:lnTo>
                  <a:pt x="2770631" y="373379"/>
                </a:lnTo>
                <a:lnTo>
                  <a:pt x="2766039" y="342758"/>
                </a:lnTo>
                <a:lnTo>
                  <a:pt x="2730368" y="283655"/>
                </a:lnTo>
                <a:lnTo>
                  <a:pt x="2700003" y="255366"/>
                </a:lnTo>
                <a:lnTo>
                  <a:pt x="2661761" y="228047"/>
                </a:lnTo>
                <a:lnTo>
                  <a:pt x="2615997" y="201794"/>
                </a:lnTo>
                <a:lnTo>
                  <a:pt x="2563070" y="176703"/>
                </a:lnTo>
                <a:lnTo>
                  <a:pt x="2503334" y="152870"/>
                </a:lnTo>
                <a:lnTo>
                  <a:pt x="2437147" y="130391"/>
                </a:lnTo>
                <a:lnTo>
                  <a:pt x="2364866" y="109363"/>
                </a:lnTo>
                <a:lnTo>
                  <a:pt x="2286848" y="89882"/>
                </a:lnTo>
                <a:lnTo>
                  <a:pt x="2203447" y="72043"/>
                </a:lnTo>
                <a:lnTo>
                  <a:pt x="2115023" y="55943"/>
                </a:lnTo>
                <a:lnTo>
                  <a:pt x="2021930" y="41677"/>
                </a:lnTo>
                <a:lnTo>
                  <a:pt x="1924526" y="29343"/>
                </a:lnTo>
                <a:lnTo>
                  <a:pt x="1823167" y="19036"/>
                </a:lnTo>
                <a:lnTo>
                  <a:pt x="1718210" y="10851"/>
                </a:lnTo>
                <a:lnTo>
                  <a:pt x="1610011" y="4887"/>
                </a:lnTo>
                <a:lnTo>
                  <a:pt x="1498927" y="1237"/>
                </a:lnTo>
                <a:lnTo>
                  <a:pt x="1385315" y="0"/>
                </a:lnTo>
                <a:close/>
              </a:path>
            </a:pathLst>
          </a:custGeom>
          <a:solidFill>
            <a:srgbClr val="E7959F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635897" y="5962141"/>
            <a:ext cx="2395972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lang="pl-PL" sz="1800" spc="-5" dirty="0">
                <a:solidFill>
                  <a:schemeClr val="tx1"/>
                </a:solidFill>
                <a:latin typeface="Calibri"/>
                <a:cs typeface="Calibri"/>
              </a:rPr>
              <a:t>Zwiększenie skłonności do brunatnienia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464808" y="5338571"/>
            <a:ext cx="2132076" cy="82753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719316" y="5367528"/>
            <a:ext cx="1598676" cy="83516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507479" y="5358384"/>
            <a:ext cx="2051685" cy="746760"/>
          </a:xfrm>
          <a:custGeom>
            <a:avLst/>
            <a:gdLst/>
            <a:ahLst/>
            <a:cxnLst/>
            <a:rect l="l" t="t" r="r" b="b"/>
            <a:pathLst>
              <a:path w="2051684" h="746760">
                <a:moveTo>
                  <a:pt x="1025651" y="0"/>
                </a:moveTo>
                <a:lnTo>
                  <a:pt x="941538" y="1237"/>
                </a:lnTo>
                <a:lnTo>
                  <a:pt x="859296" y="4885"/>
                </a:lnTo>
                <a:lnTo>
                  <a:pt x="779189" y="10849"/>
                </a:lnTo>
                <a:lnTo>
                  <a:pt x="701482" y="19031"/>
                </a:lnTo>
                <a:lnTo>
                  <a:pt x="626439" y="29336"/>
                </a:lnTo>
                <a:lnTo>
                  <a:pt x="554324" y="41668"/>
                </a:lnTo>
                <a:lnTo>
                  <a:pt x="485400" y="55931"/>
                </a:lnTo>
                <a:lnTo>
                  <a:pt x="419933" y="72029"/>
                </a:lnTo>
                <a:lnTo>
                  <a:pt x="358185" y="89865"/>
                </a:lnTo>
                <a:lnTo>
                  <a:pt x="300422" y="109345"/>
                </a:lnTo>
                <a:lnTo>
                  <a:pt x="246906" y="130371"/>
                </a:lnTo>
                <a:lnTo>
                  <a:pt x="197903" y="152849"/>
                </a:lnTo>
                <a:lnTo>
                  <a:pt x="153676" y="176681"/>
                </a:lnTo>
                <a:lnTo>
                  <a:pt x="114489" y="201772"/>
                </a:lnTo>
                <a:lnTo>
                  <a:pt x="80606" y="228026"/>
                </a:lnTo>
                <a:lnTo>
                  <a:pt x="52292" y="255347"/>
                </a:lnTo>
                <a:lnTo>
                  <a:pt x="13425" y="312806"/>
                </a:lnTo>
                <a:lnTo>
                  <a:pt x="0" y="373379"/>
                </a:lnTo>
                <a:lnTo>
                  <a:pt x="3400" y="404001"/>
                </a:lnTo>
                <a:lnTo>
                  <a:pt x="29810" y="463104"/>
                </a:lnTo>
                <a:lnTo>
                  <a:pt x="80606" y="518712"/>
                </a:lnTo>
                <a:lnTo>
                  <a:pt x="114489" y="544965"/>
                </a:lnTo>
                <a:lnTo>
                  <a:pt x="153676" y="570056"/>
                </a:lnTo>
                <a:lnTo>
                  <a:pt x="197903" y="593889"/>
                </a:lnTo>
                <a:lnTo>
                  <a:pt x="246906" y="616368"/>
                </a:lnTo>
                <a:lnTo>
                  <a:pt x="300422" y="637396"/>
                </a:lnTo>
                <a:lnTo>
                  <a:pt x="358185" y="656877"/>
                </a:lnTo>
                <a:lnTo>
                  <a:pt x="419933" y="674716"/>
                </a:lnTo>
                <a:lnTo>
                  <a:pt x="485400" y="690816"/>
                </a:lnTo>
                <a:lnTo>
                  <a:pt x="554324" y="705082"/>
                </a:lnTo>
                <a:lnTo>
                  <a:pt x="626439" y="717416"/>
                </a:lnTo>
                <a:lnTo>
                  <a:pt x="701482" y="727723"/>
                </a:lnTo>
                <a:lnTo>
                  <a:pt x="779189" y="735908"/>
                </a:lnTo>
                <a:lnTo>
                  <a:pt x="859296" y="741872"/>
                </a:lnTo>
                <a:lnTo>
                  <a:pt x="941538" y="745522"/>
                </a:lnTo>
                <a:lnTo>
                  <a:pt x="1025651" y="746759"/>
                </a:lnTo>
                <a:lnTo>
                  <a:pt x="1109765" y="745522"/>
                </a:lnTo>
                <a:lnTo>
                  <a:pt x="1192007" y="741872"/>
                </a:lnTo>
                <a:lnTo>
                  <a:pt x="1272114" y="735908"/>
                </a:lnTo>
                <a:lnTo>
                  <a:pt x="1349821" y="727723"/>
                </a:lnTo>
                <a:lnTo>
                  <a:pt x="1424864" y="717416"/>
                </a:lnTo>
                <a:lnTo>
                  <a:pt x="1496979" y="705082"/>
                </a:lnTo>
                <a:lnTo>
                  <a:pt x="1565902" y="690816"/>
                </a:lnTo>
                <a:lnTo>
                  <a:pt x="1631370" y="674716"/>
                </a:lnTo>
                <a:lnTo>
                  <a:pt x="1693118" y="656877"/>
                </a:lnTo>
                <a:lnTo>
                  <a:pt x="1750881" y="637396"/>
                </a:lnTo>
                <a:lnTo>
                  <a:pt x="1804397" y="616368"/>
                </a:lnTo>
                <a:lnTo>
                  <a:pt x="1853400" y="593889"/>
                </a:lnTo>
                <a:lnTo>
                  <a:pt x="1897627" y="570056"/>
                </a:lnTo>
                <a:lnTo>
                  <a:pt x="1936814" y="544965"/>
                </a:lnTo>
                <a:lnTo>
                  <a:pt x="1970697" y="518712"/>
                </a:lnTo>
                <a:lnTo>
                  <a:pt x="1999011" y="491393"/>
                </a:lnTo>
                <a:lnTo>
                  <a:pt x="2037878" y="433942"/>
                </a:lnTo>
                <a:lnTo>
                  <a:pt x="2051303" y="373379"/>
                </a:lnTo>
                <a:lnTo>
                  <a:pt x="2047903" y="342751"/>
                </a:lnTo>
                <a:lnTo>
                  <a:pt x="2021493" y="283639"/>
                </a:lnTo>
                <a:lnTo>
                  <a:pt x="1970697" y="228026"/>
                </a:lnTo>
                <a:lnTo>
                  <a:pt x="1936814" y="201772"/>
                </a:lnTo>
                <a:lnTo>
                  <a:pt x="1897627" y="176681"/>
                </a:lnTo>
                <a:lnTo>
                  <a:pt x="1853400" y="152849"/>
                </a:lnTo>
                <a:lnTo>
                  <a:pt x="1804397" y="130371"/>
                </a:lnTo>
                <a:lnTo>
                  <a:pt x="1750881" y="109345"/>
                </a:lnTo>
                <a:lnTo>
                  <a:pt x="1693118" y="89865"/>
                </a:lnTo>
                <a:lnTo>
                  <a:pt x="1631370" y="72029"/>
                </a:lnTo>
                <a:lnTo>
                  <a:pt x="1565902" y="55931"/>
                </a:lnTo>
                <a:lnTo>
                  <a:pt x="1496979" y="41668"/>
                </a:lnTo>
                <a:lnTo>
                  <a:pt x="1424864" y="29336"/>
                </a:lnTo>
                <a:lnTo>
                  <a:pt x="1349821" y="19031"/>
                </a:lnTo>
                <a:lnTo>
                  <a:pt x="1272114" y="10849"/>
                </a:lnTo>
                <a:lnTo>
                  <a:pt x="1192007" y="4885"/>
                </a:lnTo>
                <a:lnTo>
                  <a:pt x="1109765" y="1237"/>
                </a:lnTo>
                <a:lnTo>
                  <a:pt x="1025651" y="0"/>
                </a:lnTo>
                <a:close/>
              </a:path>
            </a:pathLst>
          </a:custGeom>
          <a:solidFill>
            <a:srgbClr val="E7959F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575044" y="5412908"/>
            <a:ext cx="1900427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lang="pl-PL" sz="1800" spc="-10" dirty="0">
                <a:solidFill>
                  <a:schemeClr val="tx1"/>
                </a:solidFill>
                <a:latin typeface="Calibri"/>
                <a:cs typeface="Calibri"/>
              </a:rPr>
              <a:t>UWAGA</a:t>
            </a:r>
            <a:br>
              <a:rPr lang="pl-PL" sz="1800" spc="-10" dirty="0">
                <a:solidFill>
                  <a:schemeClr val="tx1"/>
                </a:solidFill>
                <a:latin typeface="Calibri"/>
                <a:cs typeface="Calibri"/>
              </a:rPr>
            </a:br>
            <a:r>
              <a:rPr lang="pl-PL" sz="1800" spc="-10" dirty="0">
                <a:solidFill>
                  <a:schemeClr val="tx1"/>
                </a:solidFill>
                <a:latin typeface="Calibri"/>
                <a:cs typeface="Calibri"/>
              </a:rPr>
              <a:t>oznaczenie</a:t>
            </a:r>
            <a:r>
              <a:rPr sz="18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O</a:t>
            </a:r>
            <a:r>
              <a:rPr sz="1800" spc="-15" baseline="-20833" dirty="0">
                <a:solidFill>
                  <a:schemeClr val="tx1"/>
                </a:solidFill>
                <a:latin typeface="Calibri"/>
                <a:cs typeface="Calibri"/>
              </a:rPr>
              <a:t>2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!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658356" y="3340608"/>
            <a:ext cx="2176272" cy="112775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918959" y="3377196"/>
            <a:ext cx="1673352" cy="111403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701028" y="3360420"/>
            <a:ext cx="2095500" cy="1047115"/>
          </a:xfrm>
          <a:custGeom>
            <a:avLst/>
            <a:gdLst/>
            <a:ahLst/>
            <a:cxnLst/>
            <a:rect l="l" t="t" r="r" b="b"/>
            <a:pathLst>
              <a:path w="2095500" h="1047114">
                <a:moveTo>
                  <a:pt x="1047749" y="0"/>
                </a:moveTo>
                <a:lnTo>
                  <a:pt x="961825" y="1734"/>
                </a:lnTo>
                <a:lnTo>
                  <a:pt x="877812" y="6849"/>
                </a:lnTo>
                <a:lnTo>
                  <a:pt x="795981" y="15209"/>
                </a:lnTo>
                <a:lnTo>
                  <a:pt x="716600" y="26680"/>
                </a:lnTo>
                <a:lnTo>
                  <a:pt x="639941" y="41127"/>
                </a:lnTo>
                <a:lnTo>
                  <a:pt x="566272" y="58416"/>
                </a:lnTo>
                <a:lnTo>
                  <a:pt x="495864" y="78413"/>
                </a:lnTo>
                <a:lnTo>
                  <a:pt x="428985" y="100981"/>
                </a:lnTo>
                <a:lnTo>
                  <a:pt x="365907" y="125988"/>
                </a:lnTo>
                <a:lnTo>
                  <a:pt x="306899" y="153299"/>
                </a:lnTo>
                <a:lnTo>
                  <a:pt x="252230" y="182778"/>
                </a:lnTo>
                <a:lnTo>
                  <a:pt x="202170" y="214292"/>
                </a:lnTo>
                <a:lnTo>
                  <a:pt x="156990" y="247705"/>
                </a:lnTo>
                <a:lnTo>
                  <a:pt x="116958" y="282884"/>
                </a:lnTo>
                <a:lnTo>
                  <a:pt x="82345" y="319694"/>
                </a:lnTo>
                <a:lnTo>
                  <a:pt x="53420" y="358000"/>
                </a:lnTo>
                <a:lnTo>
                  <a:pt x="30453" y="397667"/>
                </a:lnTo>
                <a:lnTo>
                  <a:pt x="13714" y="438561"/>
                </a:lnTo>
                <a:lnTo>
                  <a:pt x="3473" y="480548"/>
                </a:lnTo>
                <a:lnTo>
                  <a:pt x="0" y="523493"/>
                </a:lnTo>
                <a:lnTo>
                  <a:pt x="3473" y="566436"/>
                </a:lnTo>
                <a:lnTo>
                  <a:pt x="13714" y="608422"/>
                </a:lnTo>
                <a:lnTo>
                  <a:pt x="30453" y="649315"/>
                </a:lnTo>
                <a:lnTo>
                  <a:pt x="53420" y="688982"/>
                </a:lnTo>
                <a:lnTo>
                  <a:pt x="82345" y="727287"/>
                </a:lnTo>
                <a:lnTo>
                  <a:pt x="116958" y="764096"/>
                </a:lnTo>
                <a:lnTo>
                  <a:pt x="156990" y="799275"/>
                </a:lnTo>
                <a:lnTo>
                  <a:pt x="202170" y="832689"/>
                </a:lnTo>
                <a:lnTo>
                  <a:pt x="252230" y="864203"/>
                </a:lnTo>
                <a:lnTo>
                  <a:pt x="306899" y="893683"/>
                </a:lnTo>
                <a:lnTo>
                  <a:pt x="365907" y="920994"/>
                </a:lnTo>
                <a:lnTo>
                  <a:pt x="428985" y="946001"/>
                </a:lnTo>
                <a:lnTo>
                  <a:pt x="495864" y="968571"/>
                </a:lnTo>
                <a:lnTo>
                  <a:pt x="566272" y="988568"/>
                </a:lnTo>
                <a:lnTo>
                  <a:pt x="639941" y="1005857"/>
                </a:lnTo>
                <a:lnTo>
                  <a:pt x="716600" y="1020305"/>
                </a:lnTo>
                <a:lnTo>
                  <a:pt x="795981" y="1031777"/>
                </a:lnTo>
                <a:lnTo>
                  <a:pt x="877812" y="1040137"/>
                </a:lnTo>
                <a:lnTo>
                  <a:pt x="961825" y="1045253"/>
                </a:lnTo>
                <a:lnTo>
                  <a:pt x="1047749" y="1046987"/>
                </a:lnTo>
                <a:lnTo>
                  <a:pt x="1133674" y="1045253"/>
                </a:lnTo>
                <a:lnTo>
                  <a:pt x="1217687" y="1040137"/>
                </a:lnTo>
                <a:lnTo>
                  <a:pt x="1299518" y="1031777"/>
                </a:lnTo>
                <a:lnTo>
                  <a:pt x="1378899" y="1020305"/>
                </a:lnTo>
                <a:lnTo>
                  <a:pt x="1455558" y="1005857"/>
                </a:lnTo>
                <a:lnTo>
                  <a:pt x="1529227" y="988568"/>
                </a:lnTo>
                <a:lnTo>
                  <a:pt x="1599635" y="968571"/>
                </a:lnTo>
                <a:lnTo>
                  <a:pt x="1666513" y="946001"/>
                </a:lnTo>
                <a:lnTo>
                  <a:pt x="1729592" y="920994"/>
                </a:lnTo>
                <a:lnTo>
                  <a:pt x="1788600" y="893683"/>
                </a:lnTo>
                <a:lnTo>
                  <a:pt x="1843269" y="864203"/>
                </a:lnTo>
                <a:lnTo>
                  <a:pt x="1893329" y="832689"/>
                </a:lnTo>
                <a:lnTo>
                  <a:pt x="1938509" y="799275"/>
                </a:lnTo>
                <a:lnTo>
                  <a:pt x="1978541" y="764096"/>
                </a:lnTo>
                <a:lnTo>
                  <a:pt x="2013154" y="727287"/>
                </a:lnTo>
                <a:lnTo>
                  <a:pt x="2042079" y="688982"/>
                </a:lnTo>
                <a:lnTo>
                  <a:pt x="2065046" y="649315"/>
                </a:lnTo>
                <a:lnTo>
                  <a:pt x="2081785" y="608422"/>
                </a:lnTo>
                <a:lnTo>
                  <a:pt x="2092026" y="566436"/>
                </a:lnTo>
                <a:lnTo>
                  <a:pt x="2095499" y="523493"/>
                </a:lnTo>
                <a:lnTo>
                  <a:pt x="2092026" y="480548"/>
                </a:lnTo>
                <a:lnTo>
                  <a:pt x="2081785" y="438561"/>
                </a:lnTo>
                <a:lnTo>
                  <a:pt x="2065046" y="397667"/>
                </a:lnTo>
                <a:lnTo>
                  <a:pt x="2042079" y="358000"/>
                </a:lnTo>
                <a:lnTo>
                  <a:pt x="2013154" y="319694"/>
                </a:lnTo>
                <a:lnTo>
                  <a:pt x="1978541" y="282884"/>
                </a:lnTo>
                <a:lnTo>
                  <a:pt x="1938509" y="247705"/>
                </a:lnTo>
                <a:lnTo>
                  <a:pt x="1893329" y="214292"/>
                </a:lnTo>
                <a:lnTo>
                  <a:pt x="1843269" y="182778"/>
                </a:lnTo>
                <a:lnTo>
                  <a:pt x="1788600" y="153299"/>
                </a:lnTo>
                <a:lnTo>
                  <a:pt x="1729592" y="125988"/>
                </a:lnTo>
                <a:lnTo>
                  <a:pt x="1666513" y="100981"/>
                </a:lnTo>
                <a:lnTo>
                  <a:pt x="1599635" y="78413"/>
                </a:lnTo>
                <a:lnTo>
                  <a:pt x="1529227" y="58416"/>
                </a:lnTo>
                <a:lnTo>
                  <a:pt x="1455558" y="41127"/>
                </a:lnTo>
                <a:lnTo>
                  <a:pt x="1378899" y="26680"/>
                </a:lnTo>
                <a:lnTo>
                  <a:pt x="1299518" y="15209"/>
                </a:lnTo>
                <a:lnTo>
                  <a:pt x="1217687" y="6849"/>
                </a:lnTo>
                <a:lnTo>
                  <a:pt x="1133674" y="1734"/>
                </a:lnTo>
                <a:lnTo>
                  <a:pt x="1047749" y="0"/>
                </a:lnTo>
                <a:close/>
              </a:path>
            </a:pathLst>
          </a:custGeom>
          <a:solidFill>
            <a:srgbClr val="E7959F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973823" y="3491494"/>
            <a:ext cx="1525526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9500"/>
              </a:lnSpc>
            </a:pPr>
            <a:r>
              <a:rPr sz="1800" spc="-5" dirty="0" err="1">
                <a:solidFill>
                  <a:schemeClr val="tx1"/>
                </a:solidFill>
                <a:latin typeface="Calibri"/>
                <a:cs typeface="Calibri"/>
              </a:rPr>
              <a:t>D</a:t>
            </a:r>
            <a:r>
              <a:rPr sz="1800" spc="-10" dirty="0" err="1">
                <a:solidFill>
                  <a:schemeClr val="tx1"/>
                </a:solidFill>
                <a:latin typeface="Calibri"/>
                <a:cs typeface="Calibri"/>
              </a:rPr>
              <a:t>i</a:t>
            </a:r>
            <a:r>
              <a:rPr sz="1800" spc="-5" dirty="0" err="1">
                <a:solidFill>
                  <a:schemeClr val="tx1"/>
                </a:solidFill>
                <a:latin typeface="Calibri"/>
                <a:cs typeface="Calibri"/>
              </a:rPr>
              <a:t>s</a:t>
            </a:r>
            <a:r>
              <a:rPr sz="1800" dirty="0" err="1">
                <a:solidFill>
                  <a:schemeClr val="tx1"/>
                </a:solidFill>
                <a:latin typeface="Calibri"/>
                <a:cs typeface="Calibri"/>
              </a:rPr>
              <a:t>u</a:t>
            </a:r>
            <a:r>
              <a:rPr sz="1800" spc="-5" dirty="0" err="1">
                <a:solidFill>
                  <a:schemeClr val="tx1"/>
                </a:solidFill>
                <a:latin typeface="Calibri"/>
                <a:cs typeface="Calibri"/>
              </a:rPr>
              <a:t>lf</a:t>
            </a:r>
            <a:r>
              <a:rPr sz="1800" dirty="0" err="1">
                <a:solidFill>
                  <a:schemeClr val="tx1"/>
                </a:solidFill>
                <a:latin typeface="Calibri"/>
                <a:cs typeface="Calibri"/>
              </a:rPr>
              <a:t>i</a:t>
            </a:r>
            <a:r>
              <a:rPr sz="1800" spc="-15" dirty="0" err="1">
                <a:solidFill>
                  <a:schemeClr val="tx1"/>
                </a:solidFill>
                <a:latin typeface="Calibri"/>
                <a:cs typeface="Calibri"/>
              </a:rPr>
              <a:t>d</a:t>
            </a:r>
            <a:r>
              <a:rPr lang="pl-PL" sz="1800" spc="-15" dirty="0">
                <a:solidFill>
                  <a:schemeClr val="tx1"/>
                </a:solidFill>
                <a:latin typeface="Calibri"/>
                <a:cs typeface="Calibri"/>
              </a:rPr>
              <a:t>y</a:t>
            </a:r>
            <a:r>
              <a:rPr sz="18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tx1"/>
                </a:solidFill>
                <a:latin typeface="Wingdings"/>
                <a:cs typeface="Wingdings"/>
              </a:rPr>
              <a:t></a:t>
            </a:r>
            <a:r>
              <a:rPr sz="18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pl-PL" sz="1800" dirty="0" err="1">
                <a:solidFill>
                  <a:schemeClr val="tx1"/>
                </a:solidFill>
                <a:latin typeface="Calibri"/>
                <a:cs typeface="Calibri"/>
              </a:rPr>
              <a:t>Monosulfidy</a:t>
            </a:r>
            <a:r>
              <a:rPr lang="pl-PL" sz="1800" dirty="0">
                <a:solidFill>
                  <a:schemeClr val="tx1"/>
                </a:solidFill>
                <a:latin typeface="Calibri"/>
                <a:cs typeface="Calibri"/>
              </a:rPr>
              <a:t> / merkaptany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582667" y="2142756"/>
            <a:ext cx="368820" cy="76503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625339" y="2162556"/>
            <a:ext cx="288290" cy="684530"/>
          </a:xfrm>
          <a:custGeom>
            <a:avLst/>
            <a:gdLst/>
            <a:ahLst/>
            <a:cxnLst/>
            <a:rect l="l" t="t" r="r" b="b"/>
            <a:pathLst>
              <a:path w="288289" h="684530">
                <a:moveTo>
                  <a:pt x="216042" y="144017"/>
                </a:moveTo>
                <a:lnTo>
                  <a:pt x="72024" y="144017"/>
                </a:lnTo>
                <a:lnTo>
                  <a:pt x="72024" y="684275"/>
                </a:lnTo>
                <a:lnTo>
                  <a:pt x="216042" y="684275"/>
                </a:lnTo>
                <a:lnTo>
                  <a:pt x="216042" y="144017"/>
                </a:lnTo>
                <a:close/>
              </a:path>
              <a:path w="288289" h="684530">
                <a:moveTo>
                  <a:pt x="144017" y="0"/>
                </a:moveTo>
                <a:lnTo>
                  <a:pt x="0" y="144017"/>
                </a:lnTo>
                <a:lnTo>
                  <a:pt x="288035" y="144017"/>
                </a:lnTo>
                <a:lnTo>
                  <a:pt x="144017" y="0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779008" y="2583179"/>
            <a:ext cx="702539" cy="54406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821801" y="2602352"/>
            <a:ext cx="622300" cy="464820"/>
          </a:xfrm>
          <a:custGeom>
            <a:avLst/>
            <a:gdLst/>
            <a:ahLst/>
            <a:cxnLst/>
            <a:rect l="l" t="t" r="r" b="b"/>
            <a:pathLst>
              <a:path w="622300" h="464819">
                <a:moveTo>
                  <a:pt x="424555" y="0"/>
                </a:moveTo>
                <a:lnTo>
                  <a:pt x="461771" y="61600"/>
                </a:lnTo>
                <a:lnTo>
                  <a:pt x="0" y="341375"/>
                </a:lnTo>
                <a:lnTo>
                  <a:pt x="74554" y="464576"/>
                </a:lnTo>
                <a:lnTo>
                  <a:pt x="536447" y="184800"/>
                </a:lnTo>
                <a:lnTo>
                  <a:pt x="588866" y="184800"/>
                </a:lnTo>
                <a:lnTo>
                  <a:pt x="622310" y="48524"/>
                </a:lnTo>
                <a:lnTo>
                  <a:pt x="424555" y="0"/>
                </a:lnTo>
                <a:close/>
              </a:path>
              <a:path w="622300" h="464819">
                <a:moveTo>
                  <a:pt x="588866" y="184800"/>
                </a:moveTo>
                <a:lnTo>
                  <a:pt x="536447" y="184800"/>
                </a:lnTo>
                <a:lnTo>
                  <a:pt x="573785" y="246247"/>
                </a:lnTo>
                <a:lnTo>
                  <a:pt x="588866" y="184800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582667" y="4732032"/>
            <a:ext cx="368820" cy="76503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625339" y="4751832"/>
            <a:ext cx="288290" cy="684530"/>
          </a:xfrm>
          <a:custGeom>
            <a:avLst/>
            <a:gdLst/>
            <a:ahLst/>
            <a:cxnLst/>
            <a:rect l="l" t="t" r="r" b="b"/>
            <a:pathLst>
              <a:path w="288289" h="684529">
                <a:moveTo>
                  <a:pt x="288035" y="540257"/>
                </a:moveTo>
                <a:lnTo>
                  <a:pt x="0" y="540257"/>
                </a:lnTo>
                <a:lnTo>
                  <a:pt x="144017" y="684275"/>
                </a:lnTo>
                <a:lnTo>
                  <a:pt x="288035" y="540257"/>
                </a:lnTo>
                <a:close/>
              </a:path>
              <a:path w="288289" h="684529">
                <a:moveTo>
                  <a:pt x="216042" y="0"/>
                </a:moveTo>
                <a:lnTo>
                  <a:pt x="72024" y="0"/>
                </a:lnTo>
                <a:lnTo>
                  <a:pt x="72024" y="540257"/>
                </a:lnTo>
                <a:lnTo>
                  <a:pt x="216042" y="540257"/>
                </a:lnTo>
                <a:lnTo>
                  <a:pt x="216042" y="0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750052" y="4544592"/>
            <a:ext cx="621828" cy="61109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792845" y="4563867"/>
            <a:ext cx="541020" cy="531495"/>
          </a:xfrm>
          <a:custGeom>
            <a:avLst/>
            <a:gdLst/>
            <a:ahLst/>
            <a:cxnLst/>
            <a:rect l="l" t="t" r="r" b="b"/>
            <a:pathLst>
              <a:path w="541020" h="531495">
                <a:moveTo>
                  <a:pt x="100340" y="0"/>
                </a:moveTo>
                <a:lnTo>
                  <a:pt x="0" y="103250"/>
                </a:lnTo>
                <a:lnTo>
                  <a:pt x="387217" y="479560"/>
                </a:lnTo>
                <a:lnTo>
                  <a:pt x="337078" y="531245"/>
                </a:lnTo>
                <a:lnTo>
                  <a:pt x="540776" y="528197"/>
                </a:lnTo>
                <a:lnTo>
                  <a:pt x="538593" y="376309"/>
                </a:lnTo>
                <a:lnTo>
                  <a:pt x="487679" y="376309"/>
                </a:lnTo>
                <a:lnTo>
                  <a:pt x="100340" y="0"/>
                </a:lnTo>
                <a:close/>
              </a:path>
              <a:path w="541020" h="531495">
                <a:moveTo>
                  <a:pt x="537850" y="324611"/>
                </a:moveTo>
                <a:lnTo>
                  <a:pt x="487679" y="376309"/>
                </a:lnTo>
                <a:lnTo>
                  <a:pt x="538593" y="376309"/>
                </a:lnTo>
                <a:lnTo>
                  <a:pt x="537850" y="324611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5989320" y="3724604"/>
            <a:ext cx="615708" cy="36581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031869" y="3744590"/>
            <a:ext cx="534670" cy="285115"/>
          </a:xfrm>
          <a:custGeom>
            <a:avLst/>
            <a:gdLst/>
            <a:ahLst/>
            <a:cxnLst/>
            <a:rect l="l" t="t" r="r" b="b"/>
            <a:pathLst>
              <a:path w="534670" h="285114">
                <a:moveTo>
                  <a:pt x="21457" y="13715"/>
                </a:moveTo>
                <a:lnTo>
                  <a:pt x="0" y="156088"/>
                </a:lnTo>
                <a:lnTo>
                  <a:pt x="381243" y="213488"/>
                </a:lnTo>
                <a:lnTo>
                  <a:pt x="370453" y="284735"/>
                </a:lnTo>
                <a:lnTo>
                  <a:pt x="534283" y="163839"/>
                </a:lnTo>
                <a:lnTo>
                  <a:pt x="465860" y="71125"/>
                </a:lnTo>
                <a:lnTo>
                  <a:pt x="402701" y="71125"/>
                </a:lnTo>
                <a:lnTo>
                  <a:pt x="21457" y="13715"/>
                </a:lnTo>
                <a:close/>
              </a:path>
              <a:path w="534670" h="285114">
                <a:moveTo>
                  <a:pt x="413369" y="0"/>
                </a:moveTo>
                <a:lnTo>
                  <a:pt x="402701" y="71125"/>
                </a:lnTo>
                <a:lnTo>
                  <a:pt x="465860" y="71125"/>
                </a:lnTo>
                <a:lnTo>
                  <a:pt x="413369" y="0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782823" y="4504944"/>
            <a:ext cx="615708" cy="61721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826007" y="4525267"/>
            <a:ext cx="534670" cy="535305"/>
          </a:xfrm>
          <a:custGeom>
            <a:avLst/>
            <a:gdLst/>
            <a:ahLst/>
            <a:cxnLst/>
            <a:rect l="l" t="t" r="r" b="b"/>
            <a:pathLst>
              <a:path w="534670" h="535304">
                <a:moveTo>
                  <a:pt x="0" y="331588"/>
                </a:moveTo>
                <a:lnTo>
                  <a:pt x="380" y="535304"/>
                </a:lnTo>
                <a:lnTo>
                  <a:pt x="203953" y="534923"/>
                </a:lnTo>
                <a:lnTo>
                  <a:pt x="153030" y="484119"/>
                </a:lnTo>
                <a:lnTo>
                  <a:pt x="254325" y="382523"/>
                </a:lnTo>
                <a:lnTo>
                  <a:pt x="51053" y="382523"/>
                </a:lnTo>
                <a:lnTo>
                  <a:pt x="0" y="331588"/>
                </a:lnTo>
                <a:close/>
              </a:path>
              <a:path w="534670" h="535304">
                <a:moveTo>
                  <a:pt x="432182" y="0"/>
                </a:moveTo>
                <a:lnTo>
                  <a:pt x="51053" y="382523"/>
                </a:lnTo>
                <a:lnTo>
                  <a:pt x="254325" y="382523"/>
                </a:lnTo>
                <a:lnTo>
                  <a:pt x="534290" y="101726"/>
                </a:lnTo>
                <a:lnTo>
                  <a:pt x="432182" y="0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2758439" y="3459467"/>
            <a:ext cx="589788" cy="36882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801111" y="3479291"/>
            <a:ext cx="509270" cy="288290"/>
          </a:xfrm>
          <a:custGeom>
            <a:avLst/>
            <a:gdLst/>
            <a:ahLst/>
            <a:cxnLst/>
            <a:rect l="l" t="t" r="r" b="b"/>
            <a:pathLst>
              <a:path w="509270" h="288289">
                <a:moveTo>
                  <a:pt x="144017" y="0"/>
                </a:moveTo>
                <a:lnTo>
                  <a:pt x="0" y="144017"/>
                </a:lnTo>
                <a:lnTo>
                  <a:pt x="144017" y="288035"/>
                </a:lnTo>
                <a:lnTo>
                  <a:pt x="144017" y="216011"/>
                </a:lnTo>
                <a:lnTo>
                  <a:pt x="509015" y="216011"/>
                </a:lnTo>
                <a:lnTo>
                  <a:pt x="509015" y="71993"/>
                </a:lnTo>
                <a:lnTo>
                  <a:pt x="144017" y="71993"/>
                </a:lnTo>
                <a:lnTo>
                  <a:pt x="144017" y="0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720339" y="2426171"/>
            <a:ext cx="691883" cy="55782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763523" y="2446538"/>
            <a:ext cx="611505" cy="476884"/>
          </a:xfrm>
          <a:custGeom>
            <a:avLst/>
            <a:gdLst/>
            <a:ahLst/>
            <a:cxnLst/>
            <a:rect l="l" t="t" r="r" b="b"/>
            <a:pathLst>
              <a:path w="611504" h="476885">
                <a:moveTo>
                  <a:pt x="343218" y="180593"/>
                </a:moveTo>
                <a:lnTo>
                  <a:pt x="80890" y="180593"/>
                </a:lnTo>
                <a:lnTo>
                  <a:pt x="532247" y="476859"/>
                </a:lnTo>
                <a:lnTo>
                  <a:pt x="611252" y="356615"/>
                </a:lnTo>
                <a:lnTo>
                  <a:pt x="343218" y="180593"/>
                </a:lnTo>
                <a:close/>
              </a:path>
              <a:path w="611504" h="476885">
                <a:moveTo>
                  <a:pt x="199381" y="0"/>
                </a:moveTo>
                <a:lnTo>
                  <a:pt x="0" y="41269"/>
                </a:lnTo>
                <a:lnTo>
                  <a:pt x="41397" y="240791"/>
                </a:lnTo>
                <a:lnTo>
                  <a:pt x="80890" y="180593"/>
                </a:lnTo>
                <a:lnTo>
                  <a:pt x="343218" y="180593"/>
                </a:lnTo>
                <a:lnTo>
                  <a:pt x="159888" y="60197"/>
                </a:lnTo>
                <a:lnTo>
                  <a:pt x="199381" y="0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040062"/>
      </p:ext>
    </p:extLst>
  </p:cSld>
  <p:clrMapOvr>
    <a:masterClrMapping/>
  </p:clrMapOvr>
  <p:transition spd="med"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5023" y="4465320"/>
            <a:ext cx="2802635" cy="20071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3063" y="4450079"/>
            <a:ext cx="2631947" cy="1940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32503" y="5378196"/>
            <a:ext cx="1882139" cy="285115"/>
          </a:xfrm>
          <a:custGeom>
            <a:avLst/>
            <a:gdLst/>
            <a:ahLst/>
            <a:cxnLst/>
            <a:rect l="l" t="t" r="r" b="b"/>
            <a:pathLst>
              <a:path w="1882139" h="285114">
                <a:moveTo>
                  <a:pt x="0" y="284987"/>
                </a:moveTo>
                <a:lnTo>
                  <a:pt x="1882139" y="284987"/>
                </a:lnTo>
                <a:lnTo>
                  <a:pt x="1882139" y="0"/>
                </a:lnTo>
                <a:lnTo>
                  <a:pt x="0" y="0"/>
                </a:lnTo>
                <a:lnTo>
                  <a:pt x="0" y="2849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43571" y="4322064"/>
            <a:ext cx="1699260" cy="287020"/>
          </a:xfrm>
          <a:custGeom>
            <a:avLst/>
            <a:gdLst/>
            <a:ahLst/>
            <a:cxnLst/>
            <a:rect l="l" t="t" r="r" b="b"/>
            <a:pathLst>
              <a:path w="1699259" h="287020">
                <a:moveTo>
                  <a:pt x="0" y="286511"/>
                </a:moveTo>
                <a:lnTo>
                  <a:pt x="1699259" y="286511"/>
                </a:lnTo>
                <a:lnTo>
                  <a:pt x="1699259" y="0"/>
                </a:lnTo>
                <a:lnTo>
                  <a:pt x="0" y="0"/>
                </a:lnTo>
                <a:lnTo>
                  <a:pt x="0" y="2865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27347" y="4767072"/>
            <a:ext cx="1868805" cy="287020"/>
          </a:xfrm>
          <a:custGeom>
            <a:avLst/>
            <a:gdLst/>
            <a:ahLst/>
            <a:cxnLst/>
            <a:rect l="l" t="t" r="r" b="b"/>
            <a:pathLst>
              <a:path w="1868804" h="287020">
                <a:moveTo>
                  <a:pt x="0" y="286511"/>
                </a:moveTo>
                <a:lnTo>
                  <a:pt x="1868423" y="286511"/>
                </a:lnTo>
                <a:lnTo>
                  <a:pt x="1868423" y="0"/>
                </a:lnTo>
                <a:lnTo>
                  <a:pt x="0" y="0"/>
                </a:lnTo>
                <a:lnTo>
                  <a:pt x="0" y="2865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1889" y="1196462"/>
            <a:ext cx="8624607" cy="4674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800" b="1" spc="-15" dirty="0">
                <a:solidFill>
                  <a:srgbClr val="96A700"/>
                </a:solidFill>
                <a:latin typeface="Calibri" panose="020F0502020204030204" pitchFamily="34" charset="0"/>
                <a:cs typeface="Calibri"/>
              </a:rPr>
              <a:t>Węgiel aktywny</a:t>
            </a:r>
            <a:endParaRPr sz="1800" dirty="0">
              <a:latin typeface="Calibri" panose="020F0502020204030204" pitchFamily="34" charset="0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SzPct val="80555"/>
              <a:buFont typeface="Arial"/>
              <a:buChar char="•"/>
              <a:tabLst>
                <a:tab pos="355600" algn="l"/>
              </a:tabLst>
            </a:pPr>
            <a:r>
              <a:rPr lang="pl-PL" sz="180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bezpostaciowy węgiel i gąbczaste kryształy grafitu</a:t>
            </a: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SzPct val="80555"/>
              <a:buFont typeface="Arial"/>
              <a:buChar char="•"/>
              <a:tabLst>
                <a:tab pos="355600" algn="l"/>
              </a:tabLst>
            </a:pPr>
            <a:r>
              <a:rPr lang="pl-PL" sz="1800" spc="-5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powierzchnia wewnętrzna w zakresie molekularnym od 400 do 1600 m² / g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05"/>
              </a:spcBef>
              <a:buSzPct val="80555"/>
              <a:buFont typeface="Arial"/>
              <a:buChar char="•"/>
              <a:tabLst>
                <a:tab pos="355600" algn="l"/>
              </a:tabLst>
            </a:pPr>
            <a:r>
              <a:rPr lang="pl-PL" sz="180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Działa jako absorbent dzięki sile Van der </a:t>
            </a:r>
            <a:r>
              <a:rPr lang="pl-PL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Waala</a:t>
            </a:r>
            <a:r>
              <a:rPr lang="pl-PL" sz="180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 na całej powierzchni</a:t>
            </a:r>
            <a:br>
              <a:rPr lang="pl-PL" sz="180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</a:br>
            <a:r>
              <a:rPr lang="pl-PL" sz="180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struktury porów</a:t>
            </a:r>
          </a:p>
          <a:p>
            <a:pPr marL="355600" indent="-342900">
              <a:lnSpc>
                <a:spcPct val="100000"/>
              </a:lnSpc>
              <a:spcBef>
                <a:spcPts val="405"/>
              </a:spcBef>
              <a:buSzPct val="80555"/>
              <a:buFont typeface="Arial"/>
              <a:buChar char="•"/>
              <a:tabLst>
                <a:tab pos="355600" algn="l"/>
              </a:tabLst>
            </a:pPr>
            <a:r>
              <a:rPr lang="pl-PL" sz="1800" spc="-1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w zależności od zastosowania, kompromis między objętością porów i powierzchnią</a:t>
            </a:r>
          </a:p>
          <a:p>
            <a:pPr marL="355600" indent="-342900">
              <a:lnSpc>
                <a:spcPct val="100000"/>
              </a:lnSpc>
              <a:spcBef>
                <a:spcPts val="405"/>
              </a:spcBef>
              <a:buSzPct val="80555"/>
              <a:buFont typeface="Arial"/>
              <a:buChar char="•"/>
              <a:tabLst>
                <a:tab pos="355600" algn="l"/>
              </a:tabLst>
            </a:pPr>
            <a:r>
              <a:rPr lang="pl-PL" sz="1800" spc="-45" dirty="0">
                <a:solidFill>
                  <a:srgbClr val="96A700"/>
                </a:solidFill>
                <a:latin typeface="Calibri" panose="020F0502020204030204" pitchFamily="34" charset="0"/>
                <a:cs typeface="Calibri"/>
              </a:rPr>
              <a:t>Węgle do korekty barwy</a:t>
            </a:r>
            <a:r>
              <a:rPr sz="1800" spc="-40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lang="pl-PL" sz="1800" spc="-5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w</a:t>
            </a:r>
            <a:r>
              <a:rPr sz="1800" spc="-45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lang="pl-PL" sz="1800" dirty="0">
                <a:solidFill>
                  <a:srgbClr val="96A700"/>
                </a:solidFill>
                <a:latin typeface="Calibri" panose="020F0502020204030204" pitchFamily="34" charset="0"/>
                <a:cs typeface="Calibri"/>
              </a:rPr>
              <a:t>części środkowej</a:t>
            </a:r>
            <a:r>
              <a:rPr sz="1800" spc="-5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,</a:t>
            </a:r>
            <a:r>
              <a:rPr sz="1800" spc="-25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lang="pl-PL" sz="1800" spc="-5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dzięki czemu do wnętrza wnikają pigmenty o dużej masie cząsteczkowej i intensywnej barwie</a:t>
            </a:r>
          </a:p>
          <a:p>
            <a:pPr marL="355600" indent="-342900">
              <a:lnSpc>
                <a:spcPct val="100000"/>
              </a:lnSpc>
              <a:spcBef>
                <a:spcPts val="405"/>
              </a:spcBef>
              <a:buSzPct val="80555"/>
              <a:buFont typeface="Arial"/>
              <a:buChar char="•"/>
              <a:tabLst>
                <a:tab pos="355600" algn="l"/>
              </a:tabLst>
            </a:pPr>
            <a:r>
              <a:rPr lang="pl-PL" sz="1800" spc="-45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Mętność i </a:t>
            </a:r>
            <a:r>
              <a:rPr lang="pl-PL" sz="1800" spc="-40" dirty="0">
                <a:solidFill>
                  <a:srgbClr val="96A700"/>
                </a:solidFill>
                <a:latin typeface="Calibri" panose="020F0502020204030204" pitchFamily="34" charset="0"/>
                <a:cs typeface="Calibri"/>
              </a:rPr>
              <a:t>utlenialne fenole</a:t>
            </a:r>
            <a:r>
              <a:rPr lang="pl-PL" sz="1800" spc="-45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 są mniejsze i wymagają </a:t>
            </a:r>
            <a:r>
              <a:rPr lang="pl-PL" sz="1800" dirty="0">
                <a:solidFill>
                  <a:srgbClr val="96A700"/>
                </a:solidFill>
                <a:latin typeface="Calibri" panose="020F0502020204030204" pitchFamily="34" charset="0"/>
                <a:cs typeface="Calibri"/>
              </a:rPr>
              <a:t>mikro porów</a:t>
            </a:r>
            <a:r>
              <a:rPr lang="pl-PL" sz="1800" spc="-45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, do których nie mogą dostać się substancje wysokocząsteczkowe</a:t>
            </a:r>
            <a:endParaRPr lang="de-DE" sz="1800" dirty="0">
              <a:solidFill>
                <a:schemeClr val="tx1"/>
              </a:solidFill>
              <a:latin typeface="Calibri" panose="020F0502020204030204" pitchFamily="34" charset="0"/>
              <a:cs typeface="Calibri"/>
            </a:endParaRPr>
          </a:p>
          <a:p>
            <a:pPr marL="3608070" indent="3315970">
              <a:lnSpc>
                <a:spcPct val="100000"/>
              </a:lnSpc>
              <a:spcBef>
                <a:spcPts val="1310"/>
              </a:spcBef>
            </a:pPr>
            <a:r>
              <a:rPr lang="pl-PL" sz="1400" dirty="0" err="1">
                <a:solidFill>
                  <a:schemeClr val="tx1"/>
                </a:solidFill>
                <a:latin typeface="Calibri"/>
                <a:cs typeface="Calibri"/>
              </a:rPr>
              <a:t>mikropory</a:t>
            </a:r>
            <a:r>
              <a:rPr lang="de-DE" sz="1400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de-DE" sz="1400" spc="-10" dirty="0">
                <a:solidFill>
                  <a:schemeClr val="tx1"/>
                </a:solidFill>
                <a:latin typeface="Calibri"/>
                <a:cs typeface="Calibri"/>
              </a:rPr>
              <a:t>(</a:t>
            </a:r>
            <a:r>
              <a:rPr lang="de-DE" sz="1400" dirty="0">
                <a:solidFill>
                  <a:schemeClr val="tx1"/>
                </a:solidFill>
                <a:latin typeface="Calibri"/>
                <a:cs typeface="Calibri"/>
              </a:rPr>
              <a:t>&lt;</a:t>
            </a:r>
            <a:r>
              <a:rPr lang="de-DE" sz="14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de-DE" sz="1400" dirty="0">
                <a:solidFill>
                  <a:schemeClr val="tx1"/>
                </a:solidFill>
                <a:latin typeface="Calibri"/>
                <a:cs typeface="Calibri"/>
              </a:rPr>
              <a:t>1</a:t>
            </a:r>
            <a:r>
              <a:rPr lang="de-DE" sz="14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de-DE" sz="1400" spc="-10" dirty="0">
                <a:solidFill>
                  <a:schemeClr val="tx1"/>
                </a:solidFill>
                <a:latin typeface="Calibri"/>
                <a:cs typeface="Calibri"/>
              </a:rPr>
              <a:t>nm</a:t>
            </a:r>
            <a:r>
              <a:rPr lang="de-DE" sz="1400" dirty="0">
                <a:solidFill>
                  <a:schemeClr val="tx1"/>
                </a:solidFill>
                <a:latin typeface="Calibri"/>
                <a:cs typeface="Calibri"/>
              </a:rPr>
              <a:t>)</a:t>
            </a:r>
          </a:p>
          <a:p>
            <a:pPr>
              <a:lnSpc>
                <a:spcPct val="100000"/>
              </a:lnSpc>
              <a:spcBef>
                <a:spcPts val="43"/>
              </a:spcBef>
            </a:pPr>
            <a:endParaRPr sz="155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712210" indent="-104775">
              <a:lnSpc>
                <a:spcPct val="100000"/>
              </a:lnSpc>
            </a:pPr>
            <a:r>
              <a:rPr lang="pl-PL" sz="1400" dirty="0" err="1">
                <a:solidFill>
                  <a:schemeClr val="tx1"/>
                </a:solidFill>
                <a:latin typeface="Calibri"/>
                <a:cs typeface="Calibri"/>
              </a:rPr>
              <a:t>mezopory</a:t>
            </a:r>
            <a:r>
              <a:rPr sz="1400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chemeClr val="tx1"/>
                </a:solidFill>
                <a:latin typeface="Calibri"/>
                <a:cs typeface="Calibri"/>
              </a:rPr>
              <a:t>(</a:t>
            </a:r>
            <a:r>
              <a:rPr sz="1400" spc="-5" dirty="0">
                <a:solidFill>
                  <a:schemeClr val="tx1"/>
                </a:solidFill>
                <a:latin typeface="Calibri"/>
                <a:cs typeface="Calibri"/>
              </a:rPr>
              <a:t>1</a:t>
            </a:r>
            <a:r>
              <a:rPr sz="1400" dirty="0">
                <a:solidFill>
                  <a:schemeClr val="tx1"/>
                </a:solidFill>
                <a:latin typeface="Calibri"/>
                <a:cs typeface="Calibri"/>
              </a:rPr>
              <a:t>-</a:t>
            </a:r>
            <a:r>
              <a:rPr sz="1400" spc="-5" dirty="0">
                <a:solidFill>
                  <a:schemeClr val="tx1"/>
                </a:solidFill>
                <a:latin typeface="Calibri"/>
                <a:cs typeface="Calibri"/>
              </a:rPr>
              <a:t>2</a:t>
            </a:r>
            <a:r>
              <a:rPr sz="1400" dirty="0">
                <a:solidFill>
                  <a:schemeClr val="tx1"/>
                </a:solidFill>
                <a:latin typeface="Calibri"/>
                <a:cs typeface="Calibri"/>
              </a:rPr>
              <a:t>5</a:t>
            </a:r>
            <a:r>
              <a:rPr sz="14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chemeClr val="tx1"/>
                </a:solidFill>
                <a:latin typeface="Calibri"/>
                <a:cs typeface="Calibri"/>
              </a:rPr>
              <a:t>nm</a:t>
            </a:r>
            <a:r>
              <a:rPr sz="1400" dirty="0">
                <a:solidFill>
                  <a:schemeClr val="tx1"/>
                </a:solidFill>
                <a:latin typeface="Calibri"/>
                <a:cs typeface="Calibri"/>
              </a:rPr>
              <a:t>)</a:t>
            </a:r>
          </a:p>
          <a:p>
            <a:pPr>
              <a:lnSpc>
                <a:spcPct val="100000"/>
              </a:lnSpc>
            </a:pPr>
            <a:endParaRPr sz="1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13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623570" algn="ctr">
              <a:lnSpc>
                <a:spcPct val="100000"/>
              </a:lnSpc>
            </a:pPr>
            <a:r>
              <a:rPr lang="pl-PL" sz="1400" dirty="0" err="1">
                <a:solidFill>
                  <a:schemeClr val="tx1"/>
                </a:solidFill>
                <a:latin typeface="Calibri"/>
                <a:cs typeface="Calibri"/>
              </a:rPr>
              <a:t>makropory</a:t>
            </a:r>
            <a:r>
              <a:rPr sz="1400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chemeClr val="tx1"/>
                </a:solidFill>
                <a:latin typeface="Calibri"/>
                <a:cs typeface="Calibri"/>
              </a:rPr>
              <a:t>(</a:t>
            </a:r>
            <a:r>
              <a:rPr sz="1400" dirty="0">
                <a:solidFill>
                  <a:schemeClr val="tx1"/>
                </a:solidFill>
                <a:latin typeface="Calibri"/>
                <a:cs typeface="Calibri"/>
              </a:rPr>
              <a:t>&gt;</a:t>
            </a:r>
            <a:r>
              <a:rPr sz="14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chemeClr val="tx1"/>
                </a:solidFill>
                <a:latin typeface="Calibri"/>
                <a:cs typeface="Calibri"/>
              </a:rPr>
              <a:t>2</a:t>
            </a:r>
            <a:r>
              <a:rPr sz="1400" dirty="0">
                <a:solidFill>
                  <a:schemeClr val="tx1"/>
                </a:solidFill>
                <a:latin typeface="Calibri"/>
                <a:cs typeface="Calibri"/>
              </a:rPr>
              <a:t>5</a:t>
            </a:r>
            <a:r>
              <a:rPr sz="14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chemeClr val="tx1"/>
                </a:solidFill>
                <a:latin typeface="Calibri"/>
                <a:cs typeface="Calibri"/>
              </a:rPr>
              <a:t>nm</a:t>
            </a:r>
            <a:r>
              <a:rPr sz="1400" dirty="0">
                <a:solidFill>
                  <a:schemeClr val="tx1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38393" y="112079"/>
            <a:ext cx="9005607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pc="-15" dirty="0"/>
              <a:t>WADY SPOWODOWANE: GRADEM, MROZEM, ZEPSUCIEM, WPŁYWEM ŚRODOWISKA</a:t>
            </a:r>
            <a:endParaRPr spc="-15" dirty="0"/>
          </a:p>
        </p:txBody>
      </p:sp>
    </p:spTree>
    <p:extLst>
      <p:ext uri="{BB962C8B-B14F-4D97-AF65-F5344CB8AC3E}">
        <p14:creationId xmlns:p14="http://schemas.microsoft.com/office/powerpoint/2010/main" val="2243199462"/>
      </p:ext>
    </p:extLst>
  </p:cSld>
  <p:clrMapOvr>
    <a:masterClrMapping/>
  </p:clrMapOvr>
  <p:transition spd="med"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1889" y="1223894"/>
            <a:ext cx="7635875" cy="2656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800" b="1" spc="-15" dirty="0">
                <a:solidFill>
                  <a:srgbClr val="96A700"/>
                </a:solidFill>
                <a:latin typeface="Calibri" panose="020F0502020204030204" pitchFamily="34" charset="0"/>
                <a:cs typeface="Calibri"/>
              </a:rPr>
              <a:t>Węgiel aktywny</a:t>
            </a:r>
            <a:endParaRPr sz="1800" dirty="0">
              <a:latin typeface="Calibri" panose="020F0502020204030204" pitchFamily="34" charset="0"/>
              <a:cs typeface="Calibri"/>
            </a:endParaRPr>
          </a:p>
          <a:p>
            <a:pPr marL="192405" indent="-179705">
              <a:lnSpc>
                <a:spcPct val="100000"/>
              </a:lnSpc>
              <a:spcBef>
                <a:spcPts val="600"/>
              </a:spcBef>
              <a:buSzPct val="77777"/>
              <a:buFont typeface="Arial"/>
              <a:buChar char="•"/>
              <a:tabLst>
                <a:tab pos="193040" algn="l"/>
              </a:tabLst>
            </a:pPr>
            <a:r>
              <a:rPr lang="pl-PL" sz="1800" spc="-1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Większe ilości osadów pokrywają powierzchnię</a:t>
            </a:r>
          </a:p>
          <a:p>
            <a:pPr marL="192405" indent="-179705">
              <a:lnSpc>
                <a:spcPct val="100000"/>
              </a:lnSpc>
              <a:spcBef>
                <a:spcPts val="600"/>
              </a:spcBef>
              <a:buSzPct val="77777"/>
              <a:buFont typeface="Arial"/>
              <a:buChar char="•"/>
              <a:tabLst>
                <a:tab pos="193040" algn="l"/>
              </a:tabLst>
            </a:pPr>
            <a:r>
              <a:rPr lang="pl-PL" sz="1800" spc="-30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Obniżona temperatura jest lepsza, ponieważ ruch cząstek nie jest tak duży</a:t>
            </a:r>
          </a:p>
          <a:p>
            <a:pPr marL="192405" indent="-179705">
              <a:lnSpc>
                <a:spcPct val="100000"/>
              </a:lnSpc>
              <a:spcBef>
                <a:spcPts val="600"/>
              </a:spcBef>
              <a:buSzPct val="77777"/>
              <a:buFont typeface="Arial"/>
              <a:buChar char="•"/>
              <a:tabLst>
                <a:tab pos="193040" algn="l"/>
              </a:tabLst>
            </a:pPr>
            <a:r>
              <a:rPr lang="pl-PL" sz="1800" spc="-5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Zasada: za 1% zgniłego surowca 1 g / </a:t>
            </a:r>
            <a:r>
              <a:rPr lang="pl-PL" sz="1800" spc="-50" dirty="0" err="1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hl</a:t>
            </a:r>
            <a:r>
              <a:rPr lang="pl-PL" sz="1800" spc="-5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 węgla</a:t>
            </a:r>
          </a:p>
          <a:p>
            <a:pPr marL="192405" indent="-179705">
              <a:lnSpc>
                <a:spcPct val="100000"/>
              </a:lnSpc>
              <a:spcBef>
                <a:spcPts val="600"/>
              </a:spcBef>
              <a:buSzPct val="77777"/>
              <a:buFont typeface="Arial"/>
              <a:buChar char="•"/>
              <a:tabLst>
                <a:tab pos="193040" algn="l"/>
              </a:tabLst>
            </a:pPr>
            <a:r>
              <a:rPr lang="pl-PL" sz="1800" spc="-40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W przypadku zabiegów kombinowanych, najpierw zawsze węgiel, po 15 minutach kolejne środki</a:t>
            </a:r>
          </a:p>
          <a:p>
            <a:pPr marL="192405" indent="-179705">
              <a:lnSpc>
                <a:spcPct val="100000"/>
              </a:lnSpc>
              <a:spcBef>
                <a:spcPts val="600"/>
              </a:spcBef>
              <a:buSzPct val="77777"/>
              <a:buFont typeface="Arial"/>
              <a:buChar char="•"/>
              <a:tabLst>
                <a:tab pos="193040" algn="l"/>
              </a:tabLst>
            </a:pPr>
            <a:r>
              <a:rPr lang="pl-PL" sz="1800" spc="-30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Efekt widoczny jest po dobie, następnie należy niezwłocznie go usunąć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cs typeface="Calibri"/>
            </a:endParaRPr>
          </a:p>
          <a:p>
            <a:pPr marL="192405">
              <a:lnSpc>
                <a:spcPct val="100000"/>
              </a:lnSpc>
            </a:pPr>
            <a:r>
              <a:rPr sz="180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-&gt;</a:t>
            </a:r>
            <a:r>
              <a:rPr sz="1800" spc="-45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lang="pl-PL" sz="1800" spc="-35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ustawienie równowagi uwalnia metale do moszczu / wina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496" y="112078"/>
            <a:ext cx="9073008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pc="-15" dirty="0"/>
              <a:t>WADY SPOWODOWANE: GRADEM, MROZEM, ZEPSUCIEM, WPŁYWEM ŚRODOWISKA</a:t>
            </a:r>
            <a:endParaRPr spc="-15" dirty="0"/>
          </a:p>
        </p:txBody>
      </p:sp>
      <p:sp>
        <p:nvSpPr>
          <p:cNvPr id="4" name="object 4"/>
          <p:cNvSpPr/>
          <p:nvPr/>
        </p:nvSpPr>
        <p:spPr>
          <a:xfrm>
            <a:off x="1251017" y="3968136"/>
            <a:ext cx="1862711" cy="17380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55976" y="4216153"/>
            <a:ext cx="2461260" cy="12420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03648" y="5634106"/>
            <a:ext cx="136247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800" spc="-20" dirty="0">
                <a:solidFill>
                  <a:schemeClr val="tx1"/>
                </a:solidFill>
                <a:latin typeface="Calibri"/>
                <a:cs typeface="Calibri"/>
              </a:rPr>
              <a:t>Forma pylista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99992" y="5669386"/>
            <a:ext cx="238925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800" spc="-15" dirty="0">
                <a:solidFill>
                  <a:schemeClr val="tx1"/>
                </a:solidFill>
                <a:latin typeface="Calibri"/>
                <a:cs typeface="Calibri"/>
              </a:rPr>
              <a:t>Forma granulowana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4028962"/>
      </p:ext>
    </p:extLst>
  </p:cSld>
  <p:clrMapOvr>
    <a:masterClrMapping/>
  </p:clrMapOvr>
  <p:transition spd="med"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1720" y="2708920"/>
            <a:ext cx="5256583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3200" spc="-20" dirty="0">
                <a:solidFill>
                  <a:srgbClr val="0070C0"/>
                </a:solidFill>
                <a:latin typeface="Arial"/>
                <a:cs typeface="Arial"/>
              </a:rPr>
              <a:t>ZARZĄDZANIE KWASAMI</a:t>
            </a:r>
            <a:endParaRPr sz="2200" dirty="0">
              <a:solidFill>
                <a:srgbClr val="0070C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319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45807" y="1024127"/>
            <a:ext cx="1914144" cy="22768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8200" y="604522"/>
            <a:ext cx="79248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pc="-15" dirty="0"/>
              <a:t>ZMĘTNIENIA BIAŁKOWE</a:t>
            </a:r>
            <a:endParaRPr spc="-15" dirty="0"/>
          </a:p>
        </p:txBody>
      </p:sp>
      <p:sp>
        <p:nvSpPr>
          <p:cNvPr id="10" name="object 10"/>
          <p:cNvSpPr txBox="1"/>
          <p:nvPr/>
        </p:nvSpPr>
        <p:spPr>
          <a:xfrm>
            <a:off x="3124834" y="5455599"/>
            <a:ext cx="144716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u="sng" spc="-5" dirty="0">
                <a:latin typeface="Calibri"/>
                <a:cs typeface="Calibri"/>
              </a:rPr>
              <a:t>i</a:t>
            </a:r>
            <a:r>
              <a:rPr sz="1000" u="sng" spc="-15" dirty="0">
                <a:latin typeface="Calibri"/>
                <a:cs typeface="Calibri"/>
              </a:rPr>
              <a:t>mm</a:t>
            </a:r>
            <a:r>
              <a:rPr sz="1000" u="sng" spc="-5" dirty="0">
                <a:latin typeface="Calibri"/>
                <a:cs typeface="Calibri"/>
              </a:rPr>
              <a:t>obil</a:t>
            </a:r>
            <a:r>
              <a:rPr sz="1000" u="sng" spc="-10" dirty="0">
                <a:latin typeface="Calibri"/>
                <a:cs typeface="Calibri"/>
              </a:rPr>
              <a:t>i</a:t>
            </a:r>
            <a:r>
              <a:rPr sz="1000" u="sng" spc="-5" dirty="0">
                <a:latin typeface="Calibri"/>
                <a:cs typeface="Calibri"/>
              </a:rPr>
              <a:t>zed</a:t>
            </a:r>
            <a:r>
              <a:rPr sz="1000" u="sng" spc="-10" dirty="0">
                <a:latin typeface="Calibri"/>
                <a:cs typeface="Calibri"/>
              </a:rPr>
              <a:t>_</a:t>
            </a:r>
            <a:r>
              <a:rPr sz="1000" u="sng" spc="-5" dirty="0">
                <a:latin typeface="Calibri"/>
                <a:cs typeface="Calibri"/>
              </a:rPr>
              <a:t>acid</a:t>
            </a:r>
            <a:r>
              <a:rPr sz="1000" u="sng" spc="-10" dirty="0">
                <a:latin typeface="Calibri"/>
                <a:cs typeface="Calibri"/>
              </a:rPr>
              <a:t>_</a:t>
            </a:r>
            <a:r>
              <a:rPr sz="1000" u="sng" spc="-5" dirty="0">
                <a:latin typeface="Calibri"/>
                <a:cs typeface="Calibri"/>
              </a:rPr>
              <a:t>protea</a:t>
            </a:r>
            <a:r>
              <a:rPr sz="1000" u="sng" spc="-10" dirty="0">
                <a:latin typeface="Calibri"/>
                <a:cs typeface="Calibri"/>
              </a:rPr>
              <a:t>s</a:t>
            </a:r>
            <a:r>
              <a:rPr sz="1000" u="sng" spc="-5" dirty="0">
                <a:latin typeface="Calibri"/>
                <a:cs typeface="Calibri"/>
              </a:rPr>
              <a:t>e</a:t>
            </a:r>
            <a:endParaRPr sz="1000" u="sng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55666" y="5271267"/>
            <a:ext cx="652079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chemeClr val="tx1"/>
                </a:solidFill>
                <a:latin typeface="Calibri"/>
                <a:cs typeface="Calibri"/>
              </a:rPr>
              <a:t>*</a:t>
            </a:r>
            <a:r>
              <a:rPr lang="pl-PL" sz="1000" spc="-10" dirty="0">
                <a:solidFill>
                  <a:schemeClr val="tx1"/>
                </a:solidFill>
                <a:latin typeface="Calibri"/>
                <a:cs typeface="Calibri"/>
              </a:rPr>
              <a:t>Źródło zdjęcia</a:t>
            </a:r>
            <a:r>
              <a:rPr sz="1000" spc="-5" dirty="0">
                <a:solidFill>
                  <a:schemeClr val="tx1"/>
                </a:solidFill>
                <a:latin typeface="Calibri"/>
                <a:cs typeface="Calibri"/>
              </a:rPr>
              <a:t>:</a:t>
            </a:r>
            <a:r>
              <a:rPr sz="10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chemeClr val="tx1"/>
                </a:solidFill>
                <a:latin typeface="Calibri"/>
                <a:cs typeface="Calibri"/>
              </a:rPr>
              <a:t>https:</a:t>
            </a:r>
            <a:r>
              <a:rPr sz="1000" spc="-10" dirty="0">
                <a:solidFill>
                  <a:schemeClr val="tx1"/>
                </a:solidFill>
                <a:latin typeface="Calibri"/>
                <a:cs typeface="Calibri"/>
              </a:rPr>
              <a:t>//</a:t>
            </a:r>
            <a:r>
              <a:rPr sz="1000" spc="-15" dirty="0">
                <a:solidFill>
                  <a:schemeClr val="tx1"/>
                </a:solidFill>
                <a:latin typeface="Calibri"/>
                <a:cs typeface="Calibri"/>
              </a:rPr>
              <a:t>www.res</a:t>
            </a:r>
            <a:r>
              <a:rPr sz="1000" spc="-10" dirty="0">
                <a:solidFill>
                  <a:schemeClr val="tx1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chemeClr val="tx1"/>
                </a:solidFill>
                <a:latin typeface="Calibri"/>
                <a:cs typeface="Calibri"/>
              </a:rPr>
              <a:t>archgat</a:t>
            </a:r>
            <a:r>
              <a:rPr sz="1000" spc="-10" dirty="0">
                <a:solidFill>
                  <a:schemeClr val="tx1"/>
                </a:solidFill>
                <a:latin typeface="Calibri"/>
                <a:cs typeface="Calibri"/>
              </a:rPr>
              <a:t>e.ne</a:t>
            </a:r>
            <a:r>
              <a:rPr sz="1000" spc="-5" dirty="0">
                <a:solidFill>
                  <a:schemeClr val="tx1"/>
                </a:solidFill>
                <a:latin typeface="Calibri"/>
                <a:cs typeface="Calibri"/>
              </a:rPr>
              <a:t>t/publi</a:t>
            </a:r>
            <a:r>
              <a:rPr sz="1000" spc="-10" dirty="0">
                <a:solidFill>
                  <a:schemeClr val="tx1"/>
                </a:solidFill>
                <a:latin typeface="Calibri"/>
                <a:cs typeface="Calibri"/>
              </a:rPr>
              <a:t>c</a:t>
            </a:r>
            <a:r>
              <a:rPr sz="1000" spc="-5" dirty="0">
                <a:solidFill>
                  <a:schemeClr val="tx1"/>
                </a:solidFill>
                <a:latin typeface="Calibri"/>
                <a:cs typeface="Calibri"/>
              </a:rPr>
              <a:t>ati</a:t>
            </a:r>
            <a:r>
              <a:rPr sz="1000" spc="-15" dirty="0">
                <a:solidFill>
                  <a:schemeClr val="tx1"/>
                </a:solidFill>
                <a:latin typeface="Calibri"/>
                <a:cs typeface="Calibri"/>
              </a:rPr>
              <a:t>o</a:t>
            </a:r>
            <a:r>
              <a:rPr sz="1000" spc="-5" dirty="0">
                <a:solidFill>
                  <a:schemeClr val="tx1"/>
                </a:solidFill>
                <a:latin typeface="Calibri"/>
                <a:cs typeface="Calibri"/>
              </a:rPr>
              <a:t>n</a:t>
            </a:r>
            <a:r>
              <a:rPr sz="1000" spc="-10" dirty="0">
                <a:solidFill>
                  <a:schemeClr val="tx1"/>
                </a:solidFill>
                <a:latin typeface="Calibri"/>
                <a:cs typeface="Calibri"/>
              </a:rPr>
              <a:t>/25</a:t>
            </a:r>
            <a:r>
              <a:rPr sz="1000" dirty="0">
                <a:solidFill>
                  <a:schemeClr val="tx1"/>
                </a:solidFill>
                <a:latin typeface="Calibri"/>
                <a:cs typeface="Calibri"/>
              </a:rPr>
              <a:t>4</a:t>
            </a:r>
            <a:r>
              <a:rPr sz="1000" spc="0" dirty="0">
                <a:solidFill>
                  <a:schemeClr val="tx1"/>
                </a:solidFill>
                <a:latin typeface="Calibri"/>
                <a:cs typeface="Calibri"/>
              </a:rPr>
              <a:t>6</a:t>
            </a:r>
            <a:r>
              <a:rPr sz="1000" spc="-5" dirty="0">
                <a:solidFill>
                  <a:schemeClr val="tx1"/>
                </a:solidFill>
                <a:latin typeface="Calibri"/>
                <a:cs typeface="Calibri"/>
              </a:rPr>
              <a:t>9</a:t>
            </a:r>
            <a:r>
              <a:rPr sz="1000" dirty="0">
                <a:solidFill>
                  <a:schemeClr val="tx1"/>
                </a:solidFill>
                <a:latin typeface="Calibri"/>
                <a:cs typeface="Calibri"/>
              </a:rPr>
              <a:t>2</a:t>
            </a:r>
            <a:r>
              <a:rPr sz="1000" spc="0" dirty="0">
                <a:solidFill>
                  <a:schemeClr val="tx1"/>
                </a:solidFill>
                <a:latin typeface="Calibri"/>
                <a:cs typeface="Calibri"/>
              </a:rPr>
              <a:t>69</a:t>
            </a:r>
            <a:r>
              <a:rPr sz="1000" spc="-5" dirty="0">
                <a:solidFill>
                  <a:schemeClr val="tx1"/>
                </a:solidFill>
                <a:latin typeface="Calibri"/>
                <a:cs typeface="Calibri"/>
              </a:rPr>
              <a:t>8</a:t>
            </a:r>
            <a:r>
              <a:rPr sz="1000" spc="-10" dirty="0">
                <a:solidFill>
                  <a:schemeClr val="tx1"/>
                </a:solidFill>
                <a:latin typeface="Calibri"/>
                <a:cs typeface="Calibri"/>
              </a:rPr>
              <a:t>_</a:t>
            </a:r>
            <a:r>
              <a:rPr sz="1000" dirty="0">
                <a:solidFill>
                  <a:schemeClr val="tx1"/>
                </a:solidFill>
                <a:latin typeface="Calibri"/>
                <a:cs typeface="Calibri"/>
              </a:rPr>
              <a:t>R</a:t>
            </a:r>
            <a:r>
              <a:rPr sz="1000" spc="-15" dirty="0">
                <a:solidFill>
                  <a:schemeClr val="tx1"/>
                </a:solidFill>
                <a:latin typeface="Calibri"/>
                <a:cs typeface="Calibri"/>
              </a:rPr>
              <a:t>em</a:t>
            </a:r>
            <a:r>
              <a:rPr sz="1000" dirty="0">
                <a:solidFill>
                  <a:schemeClr val="tx1"/>
                </a:solidFill>
                <a:latin typeface="Calibri"/>
                <a:cs typeface="Calibri"/>
              </a:rPr>
              <a:t>o</a:t>
            </a:r>
            <a:r>
              <a:rPr sz="1000" spc="-15" dirty="0">
                <a:solidFill>
                  <a:schemeClr val="tx1"/>
                </a:solidFill>
                <a:latin typeface="Calibri"/>
                <a:cs typeface="Calibri"/>
              </a:rPr>
              <a:t>v</a:t>
            </a:r>
            <a:r>
              <a:rPr sz="1000" spc="-5" dirty="0">
                <a:solidFill>
                  <a:schemeClr val="tx1"/>
                </a:solidFill>
                <a:latin typeface="Calibri"/>
                <a:cs typeface="Calibri"/>
              </a:rPr>
              <a:t>al_of</a:t>
            </a:r>
            <a:r>
              <a:rPr sz="1000" spc="-15" dirty="0">
                <a:solidFill>
                  <a:schemeClr val="tx1"/>
                </a:solidFill>
                <a:latin typeface="Calibri"/>
                <a:cs typeface="Calibri"/>
              </a:rPr>
              <a:t>_</a:t>
            </a:r>
            <a:r>
              <a:rPr sz="1000" spc="-10" dirty="0">
                <a:solidFill>
                  <a:schemeClr val="tx1"/>
                </a:solidFill>
                <a:latin typeface="Calibri"/>
                <a:cs typeface="Calibri"/>
              </a:rPr>
              <a:t>uns</a:t>
            </a:r>
            <a:r>
              <a:rPr sz="1000" spc="-5" dirty="0">
                <a:solidFill>
                  <a:schemeClr val="tx1"/>
                </a:solidFill>
                <a:latin typeface="Calibri"/>
                <a:cs typeface="Calibri"/>
              </a:rPr>
              <a:t>tabl</a:t>
            </a:r>
            <a:r>
              <a:rPr sz="1000" spc="-10" dirty="0">
                <a:solidFill>
                  <a:schemeClr val="tx1"/>
                </a:solidFill>
                <a:latin typeface="Calibri"/>
                <a:cs typeface="Calibri"/>
              </a:rPr>
              <a:t>e_</a:t>
            </a:r>
            <a:r>
              <a:rPr sz="1000" spc="-5" dirty="0">
                <a:solidFill>
                  <a:schemeClr val="tx1"/>
                </a:solidFill>
                <a:latin typeface="Calibri"/>
                <a:cs typeface="Calibri"/>
              </a:rPr>
              <a:t>pro</a:t>
            </a:r>
            <a:r>
              <a:rPr sz="1000" spc="0" dirty="0">
                <a:solidFill>
                  <a:schemeClr val="tx1"/>
                </a:solidFill>
                <a:latin typeface="Calibri"/>
                <a:cs typeface="Calibri"/>
              </a:rPr>
              <a:t>t</a:t>
            </a:r>
            <a:r>
              <a:rPr sz="1000" spc="-10" dirty="0">
                <a:solidFill>
                  <a:schemeClr val="tx1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chemeClr val="tx1"/>
                </a:solidFill>
                <a:latin typeface="Calibri"/>
                <a:cs typeface="Calibri"/>
              </a:rPr>
              <a:t>in</a:t>
            </a:r>
            <a:r>
              <a:rPr sz="1000" spc="-10" dirty="0">
                <a:solidFill>
                  <a:schemeClr val="tx1"/>
                </a:solidFill>
                <a:latin typeface="Calibri"/>
                <a:cs typeface="Calibri"/>
              </a:rPr>
              <a:t>s_f</a:t>
            </a:r>
            <a:r>
              <a:rPr sz="1000" spc="-5" dirty="0">
                <a:solidFill>
                  <a:schemeClr val="tx1"/>
                </a:solidFill>
                <a:latin typeface="Calibri"/>
                <a:cs typeface="Calibri"/>
              </a:rPr>
              <a:t>r</a:t>
            </a:r>
            <a:r>
              <a:rPr sz="1000" dirty="0">
                <a:solidFill>
                  <a:schemeClr val="tx1"/>
                </a:solidFill>
                <a:latin typeface="Calibri"/>
                <a:cs typeface="Calibri"/>
              </a:rPr>
              <a:t>o</a:t>
            </a:r>
            <a:r>
              <a:rPr sz="1000" spc="-5" dirty="0">
                <a:solidFill>
                  <a:schemeClr val="tx1"/>
                </a:solidFill>
                <a:latin typeface="Calibri"/>
                <a:cs typeface="Calibri"/>
              </a:rPr>
              <a:t>m</a:t>
            </a:r>
            <a:r>
              <a:rPr sz="1000" spc="-15" dirty="0">
                <a:solidFill>
                  <a:schemeClr val="tx1"/>
                </a:solidFill>
                <a:latin typeface="Calibri"/>
                <a:cs typeface="Calibri"/>
              </a:rPr>
              <a:t>_w</a:t>
            </a:r>
            <a:r>
              <a:rPr sz="1000" spc="-5" dirty="0">
                <a:solidFill>
                  <a:schemeClr val="tx1"/>
                </a:solidFill>
                <a:latin typeface="Calibri"/>
                <a:cs typeface="Calibri"/>
              </a:rPr>
              <a:t>hit</a:t>
            </a:r>
            <a:r>
              <a:rPr sz="1000" dirty="0">
                <a:solidFill>
                  <a:schemeClr val="tx1"/>
                </a:solidFill>
                <a:latin typeface="Calibri"/>
                <a:cs typeface="Calibri"/>
              </a:rPr>
              <a:t>e</a:t>
            </a:r>
            <a:r>
              <a:rPr sz="1000" spc="-15" dirty="0">
                <a:solidFill>
                  <a:schemeClr val="tx1"/>
                </a:solidFill>
                <a:latin typeface="Calibri"/>
                <a:cs typeface="Calibri"/>
              </a:rPr>
              <a:t>_w</a:t>
            </a:r>
            <a:r>
              <a:rPr sz="1000" spc="-5" dirty="0">
                <a:solidFill>
                  <a:schemeClr val="tx1"/>
                </a:solidFill>
                <a:latin typeface="Calibri"/>
                <a:cs typeface="Calibri"/>
              </a:rPr>
              <a:t>in</a:t>
            </a:r>
            <a:r>
              <a:rPr sz="1000" dirty="0">
                <a:solidFill>
                  <a:schemeClr val="tx1"/>
                </a:solidFill>
                <a:latin typeface="Calibri"/>
                <a:cs typeface="Calibri"/>
              </a:rPr>
              <a:t>e</a:t>
            </a:r>
            <a:r>
              <a:rPr sz="1000" spc="-10" dirty="0">
                <a:solidFill>
                  <a:schemeClr val="tx1"/>
                </a:solidFill>
                <a:latin typeface="Calibri"/>
                <a:cs typeface="Calibri"/>
              </a:rPr>
              <a:t>_</a:t>
            </a:r>
            <a:r>
              <a:rPr sz="1000" spc="-5" dirty="0">
                <a:solidFill>
                  <a:schemeClr val="tx1"/>
                </a:solidFill>
                <a:latin typeface="Calibri"/>
                <a:cs typeface="Calibri"/>
              </a:rPr>
              <a:t>by_</a:t>
            </a:r>
            <a:endParaRPr sz="1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7576" y="4506467"/>
            <a:ext cx="8141334" cy="276999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 marR="168910">
              <a:lnSpc>
                <a:spcPct val="100000"/>
              </a:lnSpc>
            </a:pPr>
            <a:r>
              <a:rPr lang="pl-PL" sz="1800" spc="-10" dirty="0">
                <a:latin typeface="Calibri"/>
                <a:cs typeface="Calibri"/>
              </a:rPr>
              <a:t>Na ogół wytrącanie białkowe wymagają obecności alkoholu, garbników lub ogrzania.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0451" y="1099688"/>
            <a:ext cx="6005195" cy="22467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800" b="1" spc="-45" dirty="0">
                <a:solidFill>
                  <a:srgbClr val="96A700"/>
                </a:solidFill>
                <a:latin typeface="Calibri"/>
                <a:cs typeface="Calibri"/>
              </a:rPr>
              <a:t>Czyste zmętnienie białkowe</a:t>
            </a:r>
            <a:endParaRPr sz="18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pl-PL" sz="1800" spc="-5" dirty="0">
                <a:solidFill>
                  <a:schemeClr val="tx1"/>
                </a:solidFill>
                <a:latin typeface="Calibri"/>
                <a:cs typeface="Calibri"/>
              </a:rPr>
              <a:t>Tylko w mocno przesilonym winie</a:t>
            </a:r>
            <a:endParaRPr lang="pl-PL"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lang="pl-PL" sz="2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pl-PL" sz="1800" b="1" spc="-10" dirty="0">
                <a:solidFill>
                  <a:srgbClr val="96A700"/>
                </a:solidFill>
                <a:latin typeface="Calibri"/>
                <a:cs typeface="Calibri"/>
              </a:rPr>
              <a:t>Zmętnienia białkowo- garbnikowe</a:t>
            </a:r>
            <a:endParaRPr lang="pl-PL" sz="18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pl-PL" sz="1800" spc="-5" dirty="0">
                <a:solidFill>
                  <a:schemeClr val="tx1"/>
                </a:solidFill>
                <a:latin typeface="Calibri"/>
                <a:cs typeface="Calibri"/>
              </a:rPr>
              <a:t>Najczęstsza forma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;</a:t>
            </a:r>
            <a:r>
              <a:rPr sz="1800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pl-PL" sz="1800" spc="-5" dirty="0">
                <a:solidFill>
                  <a:schemeClr val="tx1"/>
                </a:solidFill>
                <a:latin typeface="Calibri"/>
                <a:cs typeface="Calibri"/>
              </a:rPr>
              <a:t>wystarczy niewielka ilość pozostałości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pl-PL" sz="1800" spc="-35" dirty="0">
                <a:solidFill>
                  <a:schemeClr val="tx1"/>
                </a:solidFill>
                <a:latin typeface="Calibri"/>
                <a:cs typeface="Calibri"/>
              </a:rPr>
              <a:t>oddziaływania hydrofobowe, wiązania wodorowe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pl-PL" sz="1800" spc="-10" dirty="0">
                <a:solidFill>
                  <a:schemeClr val="tx1"/>
                </a:solidFill>
                <a:latin typeface="Calibri"/>
                <a:cs typeface="Calibri"/>
              </a:rPr>
              <a:t>Im wyższe </a:t>
            </a:r>
            <a:r>
              <a:rPr lang="pl-PL" sz="1800" spc="-10" dirty="0" err="1">
                <a:solidFill>
                  <a:schemeClr val="tx1"/>
                </a:solidFill>
                <a:latin typeface="Calibri"/>
                <a:cs typeface="Calibri"/>
              </a:rPr>
              <a:t>pH</a:t>
            </a:r>
            <a:r>
              <a:rPr lang="pl-PL" sz="1800" spc="-10" dirty="0">
                <a:solidFill>
                  <a:schemeClr val="tx1"/>
                </a:solidFill>
                <a:latin typeface="Calibri"/>
                <a:cs typeface="Calibri"/>
              </a:rPr>
              <a:t>, tym większy ładunek </a:t>
            </a:r>
            <a:r>
              <a:rPr lang="pl-PL" sz="1800" spc="-10" dirty="0" err="1">
                <a:solidFill>
                  <a:schemeClr val="tx1"/>
                </a:solidFill>
                <a:latin typeface="Calibri"/>
                <a:cs typeface="Calibri"/>
              </a:rPr>
              <a:t>flawonoli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e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33337" y="3327663"/>
            <a:ext cx="5873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Qu</a:t>
            </a:r>
            <a:r>
              <a:rPr sz="1400" spc="-10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lle*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0450" y="3429000"/>
            <a:ext cx="324946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800" b="1" spc="-10" dirty="0">
                <a:solidFill>
                  <a:srgbClr val="96A700"/>
                </a:solidFill>
                <a:latin typeface="Calibri"/>
                <a:cs typeface="Calibri"/>
              </a:rPr>
              <a:t>Zmętnienia białko- metale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0451" y="3689285"/>
            <a:ext cx="527177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pl-PL" sz="1800" spc="-5" dirty="0">
                <a:solidFill>
                  <a:schemeClr val="tx1"/>
                </a:solidFill>
                <a:latin typeface="Calibri"/>
                <a:cs typeface="Calibri"/>
              </a:rPr>
              <a:t>najrzadsza z form; cyna i aluminium; czasami też miedź i żelazo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7988103"/>
      </p:ext>
    </p:extLst>
  </p:cSld>
  <p:clrMapOvr>
    <a:masterClrMapping/>
  </p:clrMapOvr>
  <p:transition spd="med"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7544" y="112079"/>
            <a:ext cx="8496944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pc="-20" dirty="0"/>
              <a:t>PODWYŻSZENIE I OBNIŻENIE KWASOWOŚCI</a:t>
            </a:r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2950660" y="3387781"/>
            <a:ext cx="3139032" cy="369332"/>
          </a:xfrm>
          <a:prstGeom prst="rect">
            <a:avLst/>
          </a:prstGeom>
          <a:solidFill>
            <a:srgbClr val="D2DDEF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ct val="100000"/>
              </a:lnSpc>
            </a:pPr>
            <a:r>
              <a:rPr lang="pl-PL" sz="2400" spc="-5" dirty="0">
                <a:solidFill>
                  <a:schemeClr val="tx1"/>
                </a:solidFill>
                <a:latin typeface="Calibri"/>
                <a:cs typeface="Calibri"/>
              </a:rPr>
              <a:t>Zarządzanie kwasami</a:t>
            </a:r>
            <a:endParaRPr sz="24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25111" y="1371600"/>
            <a:ext cx="390131" cy="17114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78451" y="1397508"/>
            <a:ext cx="288035" cy="16200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78451" y="1397508"/>
            <a:ext cx="288290" cy="1620520"/>
          </a:xfrm>
          <a:custGeom>
            <a:avLst/>
            <a:gdLst/>
            <a:ahLst/>
            <a:cxnLst/>
            <a:rect l="l" t="t" r="r" b="b"/>
            <a:pathLst>
              <a:path w="288289" h="1620520">
                <a:moveTo>
                  <a:pt x="0" y="144017"/>
                </a:moveTo>
                <a:lnTo>
                  <a:pt x="144017" y="0"/>
                </a:lnTo>
                <a:lnTo>
                  <a:pt x="288035" y="144017"/>
                </a:lnTo>
                <a:lnTo>
                  <a:pt x="216042" y="144017"/>
                </a:lnTo>
                <a:lnTo>
                  <a:pt x="216042" y="1620011"/>
                </a:lnTo>
                <a:lnTo>
                  <a:pt x="72024" y="1620011"/>
                </a:lnTo>
                <a:lnTo>
                  <a:pt x="72024" y="144017"/>
                </a:lnTo>
                <a:lnTo>
                  <a:pt x="0" y="144017"/>
                </a:lnTo>
                <a:close/>
              </a:path>
            </a:pathLst>
          </a:custGeom>
          <a:ln w="9143">
            <a:solidFill>
              <a:srgbClr val="30569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25111" y="3954792"/>
            <a:ext cx="390131" cy="17114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4378451" y="3979164"/>
            <a:ext cx="288035" cy="16200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78451" y="3979164"/>
            <a:ext cx="288290" cy="1620520"/>
          </a:xfrm>
          <a:custGeom>
            <a:avLst/>
            <a:gdLst/>
            <a:ahLst/>
            <a:cxnLst/>
            <a:rect l="l" t="t" r="r" b="b"/>
            <a:pathLst>
              <a:path w="288289" h="1620520">
                <a:moveTo>
                  <a:pt x="288035" y="1475993"/>
                </a:moveTo>
                <a:lnTo>
                  <a:pt x="144017" y="1620011"/>
                </a:lnTo>
                <a:lnTo>
                  <a:pt x="0" y="1475993"/>
                </a:lnTo>
                <a:lnTo>
                  <a:pt x="72024" y="1475993"/>
                </a:lnTo>
                <a:lnTo>
                  <a:pt x="72024" y="0"/>
                </a:lnTo>
                <a:lnTo>
                  <a:pt x="216042" y="0"/>
                </a:lnTo>
                <a:lnTo>
                  <a:pt x="216042" y="1475993"/>
                </a:lnTo>
                <a:lnTo>
                  <a:pt x="288035" y="1475993"/>
                </a:lnTo>
                <a:close/>
              </a:path>
            </a:pathLst>
          </a:custGeom>
          <a:ln w="9143">
            <a:solidFill>
              <a:srgbClr val="30569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38728" y="1406266"/>
            <a:ext cx="3997768" cy="1606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232535">
              <a:lnSpc>
                <a:spcPct val="100000"/>
              </a:lnSpc>
            </a:pPr>
            <a:r>
              <a:rPr lang="pl-PL" sz="1800" spc="-90" dirty="0">
                <a:solidFill>
                  <a:schemeClr val="tx1"/>
                </a:solidFill>
                <a:latin typeface="Calibri"/>
                <a:cs typeface="Calibri"/>
              </a:rPr>
              <a:t>Kwas winowy </a:t>
            </a:r>
          </a:p>
          <a:p>
            <a:pPr marL="12700" marR="1232535">
              <a:lnSpc>
                <a:spcPct val="100000"/>
              </a:lnSpc>
            </a:pPr>
            <a:r>
              <a:rPr lang="pl-PL" sz="1800" spc="-90" dirty="0">
                <a:solidFill>
                  <a:schemeClr val="tx1"/>
                </a:solidFill>
                <a:latin typeface="Calibri"/>
                <a:cs typeface="Calibri"/>
              </a:rPr>
              <a:t>kwas jabłkowy </a:t>
            </a:r>
          </a:p>
          <a:p>
            <a:pPr marL="12700" marR="1232535">
              <a:lnSpc>
                <a:spcPct val="100000"/>
              </a:lnSpc>
            </a:pPr>
            <a:r>
              <a:rPr lang="pl-PL" sz="1800" spc="-90" dirty="0">
                <a:solidFill>
                  <a:schemeClr val="tx1"/>
                </a:solidFill>
                <a:latin typeface="Calibri"/>
                <a:cs typeface="Calibri"/>
              </a:rPr>
              <a:t>kwas mlekowy (kwas cytrynowy)</a:t>
            </a:r>
          </a:p>
          <a:p>
            <a:pPr marL="12700" marR="1232535">
              <a:lnSpc>
                <a:spcPct val="100000"/>
              </a:lnSpc>
            </a:pPr>
            <a:r>
              <a:rPr lang="pl-PL" sz="1800" spc="-90" dirty="0">
                <a:solidFill>
                  <a:schemeClr val="tx1"/>
                </a:solidFill>
                <a:latin typeface="Calibri"/>
                <a:cs typeface="Calibri"/>
              </a:rPr>
              <a:t>Obróbka </a:t>
            </a:r>
            <a:r>
              <a:rPr lang="pl-PL" sz="1800" spc="-90" dirty="0" err="1">
                <a:solidFill>
                  <a:schemeClr val="tx1"/>
                </a:solidFill>
                <a:latin typeface="Calibri"/>
                <a:cs typeface="Calibri"/>
              </a:rPr>
              <a:t>elektromembranowa</a:t>
            </a:r>
            <a:endParaRPr lang="pl-PL" sz="1800" spc="-9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700" marR="1232535">
              <a:lnSpc>
                <a:spcPct val="100000"/>
              </a:lnSpc>
            </a:pPr>
            <a:r>
              <a:rPr lang="pl-PL" sz="1800" spc="-90" dirty="0" err="1">
                <a:solidFill>
                  <a:schemeClr val="tx1"/>
                </a:solidFill>
                <a:latin typeface="Calibri"/>
                <a:cs typeface="Calibri"/>
              </a:rPr>
              <a:t>kationit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09464" y="4054980"/>
            <a:ext cx="3927032" cy="2492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728345">
              <a:lnSpc>
                <a:spcPct val="100000"/>
              </a:lnSpc>
            </a:pPr>
            <a:r>
              <a:rPr lang="pl-PL" sz="1800" dirty="0">
                <a:solidFill>
                  <a:schemeClr val="tx1"/>
                </a:solidFill>
                <a:latin typeface="Calibri"/>
                <a:cs typeface="Calibri"/>
              </a:rPr>
              <a:t>Czas </a:t>
            </a:r>
            <a:r>
              <a:rPr lang="pl-PL" sz="1800" dirty="0" err="1">
                <a:solidFill>
                  <a:schemeClr val="tx1"/>
                </a:solidFill>
                <a:latin typeface="Calibri"/>
                <a:cs typeface="Calibri"/>
              </a:rPr>
              <a:t>enzymacji</a:t>
            </a:r>
            <a:r>
              <a:rPr lang="pl-PL" sz="1800" dirty="0">
                <a:solidFill>
                  <a:schemeClr val="tx1"/>
                </a:solidFill>
                <a:latin typeface="Calibri"/>
                <a:cs typeface="Calibri"/>
              </a:rPr>
              <a:t>, fermentacja </a:t>
            </a:r>
            <a:r>
              <a:rPr lang="pl-PL" sz="1800" dirty="0" err="1">
                <a:solidFill>
                  <a:schemeClr val="tx1"/>
                </a:solidFill>
                <a:latin typeface="Calibri"/>
                <a:cs typeface="Calibri"/>
              </a:rPr>
              <a:t>malolaktyczna</a:t>
            </a:r>
            <a:r>
              <a:rPr lang="pl-PL" sz="1800" dirty="0">
                <a:solidFill>
                  <a:schemeClr val="tx1"/>
                </a:solidFill>
                <a:latin typeface="Calibri"/>
                <a:cs typeface="Calibri"/>
              </a:rPr>
              <a:t>, naturalny </a:t>
            </a:r>
            <a:r>
              <a:rPr lang="pl-PL" sz="1800" dirty="0" err="1">
                <a:solidFill>
                  <a:schemeClr val="tx1"/>
                </a:solidFill>
                <a:latin typeface="Calibri"/>
                <a:cs typeface="Calibri"/>
              </a:rPr>
              <a:t>wytrąt</a:t>
            </a:r>
            <a:r>
              <a:rPr lang="pl-PL" sz="1800" dirty="0">
                <a:solidFill>
                  <a:schemeClr val="tx1"/>
                </a:solidFill>
                <a:latin typeface="Calibri"/>
                <a:cs typeface="Calibri"/>
              </a:rPr>
              <a:t> kamienia winnego, obróbka </a:t>
            </a:r>
            <a:r>
              <a:rPr lang="pl-PL" sz="1800" dirty="0" err="1">
                <a:solidFill>
                  <a:schemeClr val="tx1"/>
                </a:solidFill>
                <a:latin typeface="Calibri"/>
                <a:cs typeface="Calibri"/>
              </a:rPr>
              <a:t>elektromembranowa</a:t>
            </a:r>
            <a:r>
              <a:rPr lang="pl-PL" sz="1800" dirty="0">
                <a:solidFill>
                  <a:schemeClr val="tx1"/>
                </a:solidFill>
                <a:latin typeface="Calibri"/>
                <a:cs typeface="Calibri"/>
              </a:rPr>
              <a:t>, odkwaszanie dokładne, normalne odkwaszenie, odkwaszenie metodą soli podwójnej, rozszerzone odkwaszenie metodą soli podwójnej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70687" y="1362455"/>
            <a:ext cx="3883152" cy="17160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50391" y="1388363"/>
            <a:ext cx="2520696" cy="17266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13359" y="1382268"/>
            <a:ext cx="3802379" cy="1635760"/>
          </a:xfrm>
          <a:custGeom>
            <a:avLst/>
            <a:gdLst/>
            <a:ahLst/>
            <a:cxnLst/>
            <a:rect l="l" t="t" r="r" b="b"/>
            <a:pathLst>
              <a:path w="3802379" h="1635760">
                <a:moveTo>
                  <a:pt x="1901189" y="0"/>
                </a:moveTo>
                <a:lnTo>
                  <a:pt x="1745262" y="2709"/>
                </a:lnTo>
                <a:lnTo>
                  <a:pt x="1592806" y="10699"/>
                </a:lnTo>
                <a:lnTo>
                  <a:pt x="1444311" y="23758"/>
                </a:lnTo>
                <a:lnTo>
                  <a:pt x="1300266" y="41677"/>
                </a:lnTo>
                <a:lnTo>
                  <a:pt x="1161160" y="64244"/>
                </a:lnTo>
                <a:lnTo>
                  <a:pt x="1027483" y="91250"/>
                </a:lnTo>
                <a:lnTo>
                  <a:pt x="899723" y="122484"/>
                </a:lnTo>
                <a:lnTo>
                  <a:pt x="778371" y="157737"/>
                </a:lnTo>
                <a:lnTo>
                  <a:pt x="663915" y="196797"/>
                </a:lnTo>
                <a:lnTo>
                  <a:pt x="556845" y="239454"/>
                </a:lnTo>
                <a:lnTo>
                  <a:pt x="457649" y="285499"/>
                </a:lnTo>
                <a:lnTo>
                  <a:pt x="366819" y="334720"/>
                </a:lnTo>
                <a:lnTo>
                  <a:pt x="284841" y="386908"/>
                </a:lnTo>
                <a:lnTo>
                  <a:pt x="212207" y="441853"/>
                </a:lnTo>
                <a:lnTo>
                  <a:pt x="149404" y="499343"/>
                </a:lnTo>
                <a:lnTo>
                  <a:pt x="96923" y="559169"/>
                </a:lnTo>
                <a:lnTo>
                  <a:pt x="55253" y="621121"/>
                </a:lnTo>
                <a:lnTo>
                  <a:pt x="24883" y="684988"/>
                </a:lnTo>
                <a:lnTo>
                  <a:pt x="6302" y="750559"/>
                </a:lnTo>
                <a:lnTo>
                  <a:pt x="0" y="817625"/>
                </a:lnTo>
                <a:lnTo>
                  <a:pt x="6302" y="884692"/>
                </a:lnTo>
                <a:lnTo>
                  <a:pt x="24883" y="950263"/>
                </a:lnTo>
                <a:lnTo>
                  <a:pt x="55253" y="1014130"/>
                </a:lnTo>
                <a:lnTo>
                  <a:pt x="96923" y="1076081"/>
                </a:lnTo>
                <a:lnTo>
                  <a:pt x="149404" y="1135908"/>
                </a:lnTo>
                <a:lnTo>
                  <a:pt x="212207" y="1193398"/>
                </a:lnTo>
                <a:lnTo>
                  <a:pt x="284841" y="1248342"/>
                </a:lnTo>
                <a:lnTo>
                  <a:pt x="366819" y="1300531"/>
                </a:lnTo>
                <a:lnTo>
                  <a:pt x="457649" y="1349752"/>
                </a:lnTo>
                <a:lnTo>
                  <a:pt x="556845" y="1395797"/>
                </a:lnTo>
                <a:lnTo>
                  <a:pt x="663915" y="1438454"/>
                </a:lnTo>
                <a:lnTo>
                  <a:pt x="778371" y="1477514"/>
                </a:lnTo>
                <a:lnTo>
                  <a:pt x="899723" y="1512767"/>
                </a:lnTo>
                <a:lnTo>
                  <a:pt x="1027483" y="1544001"/>
                </a:lnTo>
                <a:lnTo>
                  <a:pt x="1161160" y="1571007"/>
                </a:lnTo>
                <a:lnTo>
                  <a:pt x="1300266" y="1593574"/>
                </a:lnTo>
                <a:lnTo>
                  <a:pt x="1444311" y="1611493"/>
                </a:lnTo>
                <a:lnTo>
                  <a:pt x="1592806" y="1624552"/>
                </a:lnTo>
                <a:lnTo>
                  <a:pt x="1745262" y="1632541"/>
                </a:lnTo>
                <a:lnTo>
                  <a:pt x="1901189" y="1635251"/>
                </a:lnTo>
                <a:lnTo>
                  <a:pt x="2057122" y="1632541"/>
                </a:lnTo>
                <a:lnTo>
                  <a:pt x="2209582" y="1624552"/>
                </a:lnTo>
                <a:lnTo>
                  <a:pt x="2358080" y="1611493"/>
                </a:lnTo>
                <a:lnTo>
                  <a:pt x="2502127" y="1593574"/>
                </a:lnTo>
                <a:lnTo>
                  <a:pt x="2641234" y="1571007"/>
                </a:lnTo>
                <a:lnTo>
                  <a:pt x="2774912" y="1544001"/>
                </a:lnTo>
                <a:lnTo>
                  <a:pt x="2902672" y="1512767"/>
                </a:lnTo>
                <a:lnTo>
                  <a:pt x="3024024" y="1477514"/>
                </a:lnTo>
                <a:lnTo>
                  <a:pt x="3138479" y="1438454"/>
                </a:lnTo>
                <a:lnTo>
                  <a:pt x="3245548" y="1395797"/>
                </a:lnTo>
                <a:lnTo>
                  <a:pt x="3344742" y="1349752"/>
                </a:lnTo>
                <a:lnTo>
                  <a:pt x="3435571" y="1300531"/>
                </a:lnTo>
                <a:lnTo>
                  <a:pt x="3517546" y="1248342"/>
                </a:lnTo>
                <a:lnTo>
                  <a:pt x="3590179" y="1193398"/>
                </a:lnTo>
                <a:lnTo>
                  <a:pt x="3652980" y="1135908"/>
                </a:lnTo>
                <a:lnTo>
                  <a:pt x="3705459" y="1076081"/>
                </a:lnTo>
                <a:lnTo>
                  <a:pt x="3747128" y="1014130"/>
                </a:lnTo>
                <a:lnTo>
                  <a:pt x="3777497" y="950263"/>
                </a:lnTo>
                <a:lnTo>
                  <a:pt x="3796077" y="884692"/>
                </a:lnTo>
                <a:lnTo>
                  <a:pt x="3802379" y="817625"/>
                </a:lnTo>
                <a:lnTo>
                  <a:pt x="3796077" y="750559"/>
                </a:lnTo>
                <a:lnTo>
                  <a:pt x="3777497" y="684988"/>
                </a:lnTo>
                <a:lnTo>
                  <a:pt x="3747128" y="621121"/>
                </a:lnTo>
                <a:lnTo>
                  <a:pt x="3705459" y="559169"/>
                </a:lnTo>
                <a:lnTo>
                  <a:pt x="3652980" y="499343"/>
                </a:lnTo>
                <a:lnTo>
                  <a:pt x="3590179" y="441853"/>
                </a:lnTo>
                <a:lnTo>
                  <a:pt x="3517546" y="386908"/>
                </a:lnTo>
                <a:lnTo>
                  <a:pt x="3435571" y="334720"/>
                </a:lnTo>
                <a:lnTo>
                  <a:pt x="3344742" y="285499"/>
                </a:lnTo>
                <a:lnTo>
                  <a:pt x="3245548" y="239454"/>
                </a:lnTo>
                <a:lnTo>
                  <a:pt x="3138479" y="196797"/>
                </a:lnTo>
                <a:lnTo>
                  <a:pt x="3024024" y="157737"/>
                </a:lnTo>
                <a:lnTo>
                  <a:pt x="2902672" y="122484"/>
                </a:lnTo>
                <a:lnTo>
                  <a:pt x="2774912" y="91250"/>
                </a:lnTo>
                <a:lnTo>
                  <a:pt x="2641234" y="64244"/>
                </a:lnTo>
                <a:lnTo>
                  <a:pt x="2502127" y="41677"/>
                </a:lnTo>
                <a:lnTo>
                  <a:pt x="2358080" y="23758"/>
                </a:lnTo>
                <a:lnTo>
                  <a:pt x="2209582" y="10699"/>
                </a:lnTo>
                <a:lnTo>
                  <a:pt x="2057122" y="2709"/>
                </a:lnTo>
                <a:lnTo>
                  <a:pt x="1901189" y="0"/>
                </a:lnTo>
                <a:close/>
              </a:path>
            </a:pathLst>
          </a:custGeom>
          <a:solidFill>
            <a:srgbClr val="D1E5AF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03201" y="1494684"/>
            <a:ext cx="2219325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445" algn="ctr">
              <a:lnSpc>
                <a:spcPct val="100000"/>
              </a:lnSpc>
            </a:pPr>
            <a:r>
              <a:rPr lang="pl-PL" spc="-10" dirty="0">
                <a:solidFill>
                  <a:schemeClr val="tx1"/>
                </a:solidFill>
                <a:latin typeface="Calibri"/>
                <a:cs typeface="Calibri"/>
              </a:rPr>
              <a:t>Smak, Stabilność mikrobiologiczna, Skuteczność procesów utleniania, </a:t>
            </a:r>
            <a:r>
              <a:rPr lang="pl-PL" spc="-15" dirty="0">
                <a:solidFill>
                  <a:schemeClr val="tx1"/>
                </a:solidFill>
                <a:latin typeface="Calibri"/>
                <a:cs typeface="Calibri"/>
              </a:rPr>
              <a:t>SO</a:t>
            </a:r>
            <a:r>
              <a:rPr lang="pl-PL" sz="1575" spc="7" baseline="-21164" dirty="0">
                <a:solidFill>
                  <a:schemeClr val="tx1"/>
                </a:solidFill>
                <a:latin typeface="Calibri"/>
                <a:cs typeface="Calibri"/>
              </a:rPr>
              <a:t>2</a:t>
            </a:r>
            <a:r>
              <a:rPr lang="pl-PL" spc="-10" dirty="0">
                <a:solidFill>
                  <a:schemeClr val="tx1"/>
                </a:solidFill>
                <a:latin typeface="Calibri"/>
                <a:cs typeface="Calibri"/>
              </a:rPr>
              <a:t>, Stabilność białkowa, Stabilność wina</a:t>
            </a:r>
            <a:endParaRPr sz="16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2085129"/>
      </p:ext>
    </p:extLst>
  </p:cSld>
  <p:clrMapOvr>
    <a:masterClrMapping/>
  </p:clrMapOvr>
  <p:transition spd="med"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8200" y="604521"/>
            <a:ext cx="79248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pc="-20" dirty="0"/>
              <a:t>ZAKWASZANIE</a:t>
            </a:r>
            <a:endParaRPr spc="-20" dirty="0"/>
          </a:p>
        </p:txBody>
      </p:sp>
      <p:sp>
        <p:nvSpPr>
          <p:cNvPr id="4" name="object 4"/>
          <p:cNvSpPr txBox="1"/>
          <p:nvPr/>
        </p:nvSpPr>
        <p:spPr>
          <a:xfrm>
            <a:off x="378975" y="1506095"/>
            <a:ext cx="4841097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pl-PL" sz="1800" b="1" spc="-5" dirty="0">
                <a:solidFill>
                  <a:schemeClr val="tx1"/>
                </a:solidFill>
                <a:latin typeface="Calibri"/>
                <a:cs typeface="Calibri"/>
              </a:rPr>
              <a:t>Prawnie maksymalne ilości dokwaszania moszczu i wina w latach ze specjalnym zezwoleniem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5422" y="5109517"/>
            <a:ext cx="7016115" cy="8863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pl-PL" sz="1800" spc="-30" dirty="0">
                <a:solidFill>
                  <a:schemeClr val="tx1"/>
                </a:solidFill>
                <a:latin typeface="Calibri"/>
                <a:cs typeface="Calibri"/>
              </a:rPr>
              <a:t>Opóźniony </a:t>
            </a:r>
            <a:r>
              <a:rPr lang="pl-PL" sz="1800" spc="-30" dirty="0" err="1">
                <a:solidFill>
                  <a:schemeClr val="tx1"/>
                </a:solidFill>
                <a:latin typeface="Calibri"/>
                <a:cs typeface="Calibri"/>
              </a:rPr>
              <a:t>wytrąt</a:t>
            </a:r>
            <a:r>
              <a:rPr lang="pl-PL" sz="1800" spc="-30" dirty="0">
                <a:solidFill>
                  <a:schemeClr val="tx1"/>
                </a:solidFill>
                <a:latin typeface="Calibri"/>
                <a:cs typeface="Calibri"/>
              </a:rPr>
              <a:t> kamienia winnego, nie zakwaszać bezpośrednio przed butelkowaniem</a:t>
            </a: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pl-PL" sz="1800" spc="-30" dirty="0">
                <a:solidFill>
                  <a:schemeClr val="tx1"/>
                </a:solidFill>
                <a:latin typeface="Calibri"/>
                <a:cs typeface="Calibri"/>
              </a:rPr>
              <a:t>Dodatek kwasu cytrynowego tylko do </a:t>
            </a:r>
            <a:r>
              <a:rPr lang="pl-PL" sz="1800" spc="-30" dirty="0" err="1">
                <a:solidFill>
                  <a:schemeClr val="tx1"/>
                </a:solidFill>
                <a:latin typeface="Calibri"/>
                <a:cs typeface="Calibri"/>
              </a:rPr>
              <a:t>kompleksowania</a:t>
            </a:r>
            <a:r>
              <a:rPr lang="pl-PL" sz="1800" spc="-30" dirty="0">
                <a:solidFill>
                  <a:schemeClr val="tx1"/>
                </a:solidFill>
                <a:latin typeface="Calibri"/>
                <a:cs typeface="Calibri"/>
              </a:rPr>
              <a:t> metali ciężkich</a:t>
            </a:r>
            <a:endParaRPr lang="de-DE" sz="1800" spc="-3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179944"/>
              </p:ext>
            </p:extLst>
          </p:nvPr>
        </p:nvGraphicFramePr>
        <p:xfrm>
          <a:off x="395422" y="2204864"/>
          <a:ext cx="3151627" cy="16356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0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4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6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119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188595">
                        <a:lnSpc>
                          <a:spcPct val="100000"/>
                        </a:lnSpc>
                      </a:pPr>
                      <a:r>
                        <a:rPr lang="pl-PL" sz="1600" dirty="0">
                          <a:latin typeface="Calibri"/>
                          <a:cs typeface="Calibri"/>
                        </a:rPr>
                        <a:t>Miazga,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pl-PL" sz="1600" dirty="0">
                          <a:latin typeface="Calibri"/>
                          <a:cs typeface="Calibri"/>
                        </a:rPr>
                        <a:t>moszcz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pl-PL" sz="1600" spc="-65" dirty="0">
                          <a:latin typeface="Calibri"/>
                          <a:cs typeface="Calibri"/>
                        </a:rPr>
                        <a:t>Wino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165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lang="pl-PL" sz="1600" spc="-65" dirty="0">
                          <a:latin typeface="Calibri"/>
                          <a:cs typeface="Calibri"/>
                        </a:rPr>
                        <a:t>Kw. winowy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,5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6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/l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,5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6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/l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165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lang="pl-PL" sz="1600" dirty="0">
                          <a:latin typeface="Calibri"/>
                          <a:cs typeface="Calibri"/>
                        </a:rPr>
                        <a:t>Kw. jabłkowy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6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6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165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lang="pl-PL" sz="1600" dirty="0">
                          <a:latin typeface="Calibri"/>
                          <a:cs typeface="Calibri"/>
                        </a:rPr>
                        <a:t>Kw. mlekowy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6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/l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6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/l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271211"/>
              </p:ext>
            </p:extLst>
          </p:nvPr>
        </p:nvGraphicFramePr>
        <p:xfrm>
          <a:off x="6056517" y="1129548"/>
          <a:ext cx="2758042" cy="34951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9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8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519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lang="pl-PL" sz="1400" b="1" dirty="0">
                          <a:latin typeface="Calibri"/>
                          <a:cs typeface="Calibri"/>
                        </a:rPr>
                        <a:t>Kwas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18669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2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lang="pl-PL" sz="1400" b="1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pl-PL" sz="1400" b="1" dirty="0">
                          <a:latin typeface="Calibri"/>
                          <a:cs typeface="Calibri"/>
                        </a:rPr>
                        <a:t>Odpowiada całkowitej kwasowości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99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lang="pl-PL" sz="1400" spc="-50" dirty="0">
                          <a:latin typeface="Calibri"/>
                          <a:cs typeface="Calibri"/>
                        </a:rPr>
                        <a:t>Winowy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00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lang="pl-PL" sz="1400" spc="-5" dirty="0">
                          <a:latin typeface="Calibri"/>
                          <a:cs typeface="Calibri"/>
                        </a:rPr>
                        <a:t>l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971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lang="pl-PL" sz="1400" spc="-5" dirty="0">
                          <a:latin typeface="Calibri"/>
                          <a:cs typeface="Calibri"/>
                        </a:rPr>
                        <a:t>Cytrynowy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lang="pl-PL" sz="1400" spc="-5" dirty="0">
                          <a:latin typeface="Calibri"/>
                          <a:cs typeface="Calibri"/>
                        </a:rPr>
                        <a:t>l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799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lang="pl-PL" sz="1400" spc="-5" dirty="0">
                          <a:latin typeface="Calibri"/>
                          <a:cs typeface="Calibri"/>
                        </a:rPr>
                        <a:t>Octowy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85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lang="pl-PL" sz="1400" spc="-5" dirty="0">
                          <a:latin typeface="Calibri"/>
                          <a:cs typeface="Calibri"/>
                        </a:rPr>
                        <a:t>l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016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lang="pl-PL" sz="1400" spc="-5" dirty="0">
                          <a:latin typeface="Calibri"/>
                          <a:cs typeface="Calibri"/>
                        </a:rPr>
                        <a:t>Fumarowy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77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lang="pl-PL" sz="1400" spc="-5" dirty="0">
                          <a:latin typeface="Calibri"/>
                          <a:cs typeface="Calibri"/>
                        </a:rPr>
                        <a:t>l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799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lang="pl-PL" sz="1400" dirty="0">
                          <a:latin typeface="Calibri"/>
                          <a:cs typeface="Calibri"/>
                        </a:rPr>
                        <a:t>Mlekowy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20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lang="pl-PL" sz="1400" spc="-5" dirty="0">
                          <a:latin typeface="Calibri"/>
                          <a:cs typeface="Calibri"/>
                        </a:rPr>
                        <a:t>l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643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lang="pl-PL" sz="1400" dirty="0">
                          <a:latin typeface="Calibri"/>
                          <a:cs typeface="Calibri"/>
                        </a:rPr>
                        <a:t>Jabłkowy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90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lang="pl-PL" sz="1400" spc="-5" dirty="0">
                          <a:latin typeface="Calibri"/>
                          <a:cs typeface="Calibri"/>
                        </a:rPr>
                        <a:t>l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1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lang="pl-PL" sz="1400" dirty="0">
                          <a:latin typeface="Calibri"/>
                          <a:cs typeface="Calibri"/>
                        </a:rPr>
                        <a:t>Bursztynowy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79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lang="pl-PL" sz="1400" spc="-5" dirty="0">
                          <a:latin typeface="Calibri"/>
                          <a:cs typeface="Calibri"/>
                        </a:rPr>
                        <a:t>l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lang="pl-PL" sz="1400" spc="-5" dirty="0">
                          <a:latin typeface="Calibri"/>
                          <a:cs typeface="Calibri"/>
                        </a:rPr>
                        <a:t>Fosforowy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65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lang="pl-PL" sz="1400" spc="-5" dirty="0">
                          <a:latin typeface="Calibri"/>
                          <a:cs typeface="Calibri"/>
                        </a:rPr>
                        <a:t>l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801870"/>
      </p:ext>
    </p:extLst>
  </p:cSld>
  <p:clrMapOvr>
    <a:masterClrMapping/>
  </p:clrMapOvr>
  <p:transition spd="med">
    <p:wipe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839788" y="1552575"/>
            <a:ext cx="7923212" cy="37087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600" spc="-5" dirty="0">
                <a:latin typeface="Calibri" panose="020F0502020204030204" pitchFamily="34" charset="0"/>
              </a:rPr>
              <a:t>Węglan wapnia</a:t>
            </a:r>
            <a:r>
              <a:rPr sz="1600" spc="-25" dirty="0">
                <a:latin typeface="Calibri" panose="020F0502020204030204" pitchFamily="34" charset="0"/>
                <a:cs typeface="Times New Roman"/>
              </a:rPr>
              <a:t> </a:t>
            </a:r>
            <a:r>
              <a:rPr sz="1600" spc="-5" dirty="0">
                <a:latin typeface="Calibri" panose="020F0502020204030204" pitchFamily="34" charset="0"/>
              </a:rPr>
              <a:t>(Ca</a:t>
            </a:r>
            <a:r>
              <a:rPr sz="1600" spc="-15" dirty="0">
                <a:latin typeface="Calibri" panose="020F0502020204030204" pitchFamily="34" charset="0"/>
              </a:rPr>
              <a:t>C</a:t>
            </a:r>
            <a:r>
              <a:rPr sz="1600" dirty="0">
                <a:latin typeface="Calibri" panose="020F0502020204030204" pitchFamily="34" charset="0"/>
              </a:rPr>
              <a:t>O</a:t>
            </a:r>
            <a:r>
              <a:rPr sz="1100" spc="-15" baseline="-20833" dirty="0">
                <a:latin typeface="Calibri" panose="020F0502020204030204" pitchFamily="34" charset="0"/>
              </a:rPr>
              <a:t>3</a:t>
            </a:r>
            <a:r>
              <a:rPr sz="1100" dirty="0">
                <a:latin typeface="Calibri" panose="020F0502020204030204" pitchFamily="34" charset="0"/>
              </a:rPr>
              <a:t>)</a:t>
            </a:r>
            <a:endParaRPr sz="1100" dirty="0">
              <a:latin typeface="Calibri" panose="020F0502020204030204" pitchFamily="34" charset="0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625"/>
              </a:spcBef>
              <a:buSzPct val="80555"/>
              <a:tabLst>
                <a:tab pos="193040" algn="l"/>
              </a:tabLst>
            </a:pPr>
            <a:r>
              <a:rPr lang="pl-PL" sz="1600" spc="-5" dirty="0">
                <a:solidFill>
                  <a:srgbClr val="000000"/>
                </a:solidFill>
                <a:latin typeface="Calibri" panose="020F0502020204030204" pitchFamily="34" charset="0"/>
              </a:rPr>
              <a:t>Węglan wapnia + kwas winowy = winian wapnia (nierozpuszczalny) + CO2</a:t>
            </a:r>
          </a:p>
          <a:p>
            <a:pPr marL="298450" indent="-285750">
              <a:lnSpc>
                <a:spcPct val="100000"/>
              </a:lnSpc>
              <a:spcBef>
                <a:spcPts val="625"/>
              </a:spcBef>
              <a:buSzPct val="80555"/>
              <a:tabLst>
                <a:tab pos="193040" algn="l"/>
              </a:tabLst>
            </a:pPr>
            <a:r>
              <a:rPr lang="pl-PL" sz="1600" spc="-5" dirty="0">
                <a:solidFill>
                  <a:srgbClr val="000000"/>
                </a:solidFill>
                <a:latin typeface="Calibri" panose="020F0502020204030204" pitchFamily="34" charset="0"/>
              </a:rPr>
              <a:t>Węglan wapnia + kwas jabłkowy </a:t>
            </a:r>
            <a:r>
              <a:rPr lang="pl-PL" sz="1600" spc="-5" dirty="0" err="1">
                <a:solidFill>
                  <a:srgbClr val="000000"/>
                </a:solidFill>
                <a:latin typeface="Calibri" panose="020F0502020204030204" pitchFamily="34" charset="0"/>
              </a:rPr>
              <a:t>jabłczan</a:t>
            </a:r>
            <a:r>
              <a:rPr lang="pl-PL" sz="1600" spc="-5" dirty="0">
                <a:solidFill>
                  <a:srgbClr val="000000"/>
                </a:solidFill>
                <a:latin typeface="Calibri" panose="020F0502020204030204" pitchFamily="34" charset="0"/>
              </a:rPr>
              <a:t> wapnia (bardzo dobrze rozpuszczalny)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sz="1600" dirty="0">
                <a:solidFill>
                  <a:srgbClr val="000000"/>
                </a:solidFill>
                <a:latin typeface="Calibri" panose="020F0502020204030204" pitchFamily="34" charset="0"/>
                <a:cs typeface="Wingdings"/>
              </a:rPr>
              <a:t>	</a:t>
            </a:r>
            <a:r>
              <a:rPr lang="pl-PL" sz="1600" dirty="0">
                <a:solidFill>
                  <a:srgbClr val="000000"/>
                </a:solidFill>
                <a:latin typeface="Calibri" panose="020F0502020204030204" pitchFamily="34" charset="0"/>
                <a:cs typeface="Wingdings"/>
              </a:rPr>
              <a:t> Kryształy wytrącają się czasem powoli (6-8 tygodni przed butelkowaniem)</a:t>
            </a:r>
            <a:endParaRPr sz="1200" dirty="0">
              <a:latin typeface="Calibri" panose="020F0502020204030204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55"/>
              </a:spcBef>
            </a:pPr>
            <a:r>
              <a:rPr lang="pl-PL" sz="1600" spc="-35" dirty="0">
                <a:latin typeface="Calibri" panose="020F0502020204030204" pitchFamily="34" charset="0"/>
              </a:rPr>
              <a:t>Wodorowęglan potasu / wodorowęglan potasu (KHCO3)</a:t>
            </a:r>
          </a:p>
          <a:p>
            <a:pPr>
              <a:lnSpc>
                <a:spcPct val="100000"/>
              </a:lnSpc>
              <a:spcBef>
                <a:spcPts val="1155"/>
              </a:spcBef>
            </a:pPr>
            <a:r>
              <a:rPr lang="pl-PL" sz="1600" spc="-35" dirty="0">
                <a:latin typeface="Calibri" panose="020F0502020204030204" pitchFamily="34" charset="0"/>
              </a:rPr>
              <a:t>Wodorowęglan potasu + kwas winowy winian potasowy (kamień winny) + CO2</a:t>
            </a:r>
          </a:p>
          <a:p>
            <a:pPr marL="298450" indent="-285750">
              <a:lnSpc>
                <a:spcPct val="100000"/>
              </a:lnSpc>
              <a:spcBef>
                <a:spcPts val="575"/>
              </a:spcBef>
              <a:buSzPct val="80555"/>
              <a:tabLst>
                <a:tab pos="193040" algn="l"/>
              </a:tabLst>
            </a:pPr>
            <a:r>
              <a:rPr lang="pl-PL" sz="1600" spc="-5" dirty="0">
                <a:solidFill>
                  <a:srgbClr val="000000"/>
                </a:solidFill>
                <a:latin typeface="Calibri" panose="020F0502020204030204" pitchFamily="34" charset="0"/>
              </a:rPr>
              <a:t>Redukcja kwasu waha się między 0,5 - 1 g / l kwasu na 0,67 g / l KHCO3 i zależy od tego, ile </a:t>
            </a:r>
            <a:br>
              <a:rPr lang="pl-PL" sz="1600" spc="-5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sz="1600" spc="-5" dirty="0">
                <a:solidFill>
                  <a:srgbClr val="000000"/>
                </a:solidFill>
                <a:latin typeface="Calibri" panose="020F0502020204030204" pitchFamily="34" charset="0"/>
              </a:rPr>
              <a:t>K + faktycznie wytrąca się</a:t>
            </a:r>
          </a:p>
          <a:p>
            <a:pPr marL="298450" indent="-285750">
              <a:lnSpc>
                <a:spcPct val="100000"/>
              </a:lnSpc>
              <a:spcBef>
                <a:spcPts val="575"/>
              </a:spcBef>
              <a:buSzPct val="80555"/>
              <a:tabLst>
                <a:tab pos="193040" algn="l"/>
              </a:tabLst>
            </a:pPr>
            <a:r>
              <a:rPr lang="pl-PL" sz="1600" spc="-5" dirty="0">
                <a:solidFill>
                  <a:srgbClr val="000000"/>
                </a:solidFill>
                <a:latin typeface="Calibri" panose="020F0502020204030204" pitchFamily="34" charset="0"/>
              </a:rPr>
              <a:t>Kryształy wypadają natychmiast</a:t>
            </a:r>
            <a:endParaRPr sz="1600" dirty="0">
              <a:latin typeface="Calibri" panose="020F0502020204030204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50"/>
              </a:spcBef>
            </a:pPr>
            <a:r>
              <a:rPr lang="pl-PL" sz="1600" spc="-35" dirty="0">
                <a:latin typeface="Calibri" panose="020F0502020204030204" pitchFamily="34" charset="0"/>
              </a:rPr>
              <a:t>Winian potasu </a:t>
            </a:r>
            <a:r>
              <a:rPr lang="pl-PL" sz="1600" spc="-10" dirty="0">
                <a:latin typeface="Calibri" panose="020F0502020204030204" pitchFamily="34" charset="0"/>
              </a:rPr>
              <a:t>(K</a:t>
            </a:r>
            <a:r>
              <a:rPr lang="pl-PL" sz="1600" spc="-15" baseline="-20833" dirty="0">
                <a:latin typeface="Calibri" panose="020F0502020204030204" pitchFamily="34" charset="0"/>
              </a:rPr>
              <a:t>2</a:t>
            </a:r>
            <a:r>
              <a:rPr lang="pl-PL" sz="1600" spc="-5" dirty="0">
                <a:latin typeface="Calibri" panose="020F0502020204030204" pitchFamily="34" charset="0"/>
              </a:rPr>
              <a:t>T)</a:t>
            </a:r>
            <a:endParaRPr lang="pl-PL" sz="1600" dirty="0">
              <a:latin typeface="Calibri" panose="020F0502020204030204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50"/>
              </a:spcBef>
            </a:pPr>
            <a:r>
              <a:rPr lang="pl-PL" sz="1600" spc="-35" dirty="0">
                <a:latin typeface="Calibri" panose="020F0502020204030204" pitchFamily="34" charset="0"/>
              </a:rPr>
              <a:t>nie znajduje zastosowania (zbyt droga metoda)</a:t>
            </a:r>
            <a:endParaRPr sz="1600" spc="-1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8200" y="327522"/>
            <a:ext cx="792480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pc="-20" dirty="0"/>
              <a:t>CHEMICZNA REDUKCJA KWASOWOŚCI</a:t>
            </a:r>
            <a:endParaRPr spc="-15" dirty="0"/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lang="pl-PL" sz="1800" spc="-10" dirty="0">
                <a:solidFill>
                  <a:srgbClr val="000000"/>
                </a:solidFill>
                <a:latin typeface="Calibri" panose="020F0502020204030204" pitchFamily="34" charset="0"/>
                <a:cs typeface="Times New Roman"/>
              </a:rPr>
              <a:t>USUWANIE PROSTE</a:t>
            </a:r>
            <a:endParaRPr sz="1800" dirty="0">
              <a:latin typeface="Calibri" panose="020F050202020403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195589"/>
      </p:ext>
    </p:extLst>
  </p:cSld>
  <p:clrMapOvr>
    <a:masterClrMapping/>
  </p:clrMapOvr>
  <p:transition spd="med">
    <p:wipe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2074" y="1128009"/>
            <a:ext cx="7216775" cy="19482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7490" indent="-224790">
              <a:lnSpc>
                <a:spcPct val="100000"/>
              </a:lnSpc>
              <a:buFont typeface="Calibri"/>
              <a:buAutoNum type="arabicPeriod"/>
              <a:tabLst>
                <a:tab pos="238125" algn="l"/>
              </a:tabLst>
            </a:pPr>
            <a:r>
              <a:rPr lang="pl-PL" sz="1800" spc="-10" dirty="0">
                <a:solidFill>
                  <a:schemeClr val="tx1"/>
                </a:solidFill>
                <a:latin typeface="Calibri"/>
                <a:cs typeface="Calibri"/>
              </a:rPr>
              <a:t>Wprowadzenie obliczonej ilości wapna do moszczu lub wina</a:t>
            </a:r>
          </a:p>
          <a:p>
            <a:pPr marL="237490" indent="-224790">
              <a:lnSpc>
                <a:spcPct val="100000"/>
              </a:lnSpc>
              <a:buFont typeface="Calibri"/>
              <a:buAutoNum type="arabicPeriod"/>
              <a:tabLst>
                <a:tab pos="238125" algn="l"/>
              </a:tabLst>
            </a:pPr>
            <a:r>
              <a:rPr lang="pl-PL" sz="1800" b="1" u="sng" spc="-5" dirty="0">
                <a:solidFill>
                  <a:schemeClr val="tx1"/>
                </a:solidFill>
                <a:latin typeface="Calibri"/>
                <a:cs typeface="Calibri"/>
              </a:rPr>
              <a:t>Mieszając</a:t>
            </a:r>
            <a:r>
              <a:rPr lang="pl-PL" sz="1800" spc="-5" dirty="0">
                <a:solidFill>
                  <a:schemeClr val="tx1"/>
                </a:solidFill>
                <a:latin typeface="Calibri"/>
                <a:cs typeface="Calibri"/>
              </a:rPr>
              <a:t> powoli dodawaj całą ilość wina, lub</a:t>
            </a:r>
            <a:br>
              <a:rPr lang="pl-PL" sz="1800" spc="-5" dirty="0">
                <a:solidFill>
                  <a:schemeClr val="tx1"/>
                </a:solidFill>
                <a:latin typeface="Calibri"/>
                <a:cs typeface="Calibri"/>
              </a:rPr>
            </a:br>
            <a:r>
              <a:rPr lang="pl-PL" sz="1800" spc="-5" dirty="0">
                <a:solidFill>
                  <a:schemeClr val="tx1"/>
                </a:solidFill>
                <a:latin typeface="Calibri"/>
                <a:cs typeface="Calibri"/>
              </a:rPr>
              <a:t>Mieszając, dodaj ilość dodanego wapna do całkowitej ilości wina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37490" indent="-224790">
              <a:lnSpc>
                <a:spcPct val="100000"/>
              </a:lnSpc>
              <a:spcBef>
                <a:spcPts val="600"/>
              </a:spcBef>
              <a:buFont typeface="Calibri"/>
              <a:buAutoNum type="arabicPeriod" startAt="3"/>
              <a:tabLst>
                <a:tab pos="238125" algn="l"/>
              </a:tabLst>
            </a:pPr>
            <a:r>
              <a:rPr lang="pl-PL" sz="1800" spc="-5" dirty="0">
                <a:solidFill>
                  <a:schemeClr val="tx1"/>
                </a:solidFill>
                <a:latin typeface="Calibri"/>
                <a:cs typeface="Calibri"/>
              </a:rPr>
              <a:t>Burzliwe wydzielanie</a:t>
            </a:r>
            <a:r>
              <a:rPr sz="18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chemeClr val="tx1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O</a:t>
            </a:r>
            <a:r>
              <a:rPr sz="1800" spc="-15" baseline="-20833" dirty="0">
                <a:solidFill>
                  <a:schemeClr val="tx1"/>
                </a:solidFill>
                <a:latin typeface="Calibri"/>
                <a:cs typeface="Calibri"/>
              </a:rPr>
              <a:t>2</a:t>
            </a:r>
            <a:r>
              <a:rPr sz="1800" spc="179" baseline="-20833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pl-PL" sz="1800" spc="-5" dirty="0">
                <a:solidFill>
                  <a:schemeClr val="tx1"/>
                </a:solidFill>
                <a:latin typeface="Calibri"/>
                <a:cs typeface="Calibri"/>
              </a:rPr>
              <a:t>i intensywne pienienie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37490" indent="-224790">
              <a:lnSpc>
                <a:spcPct val="100000"/>
              </a:lnSpc>
              <a:spcBef>
                <a:spcPts val="600"/>
              </a:spcBef>
              <a:buFont typeface="Calibri"/>
              <a:buAutoNum type="arabicPeriod" startAt="3"/>
              <a:tabLst>
                <a:tab pos="238125" algn="l"/>
              </a:tabLst>
            </a:pPr>
            <a:r>
              <a:rPr lang="pl-PL" sz="1800" spc="-15" dirty="0">
                <a:solidFill>
                  <a:schemeClr val="tx1"/>
                </a:solidFill>
                <a:latin typeface="Calibri"/>
                <a:cs typeface="Calibri"/>
              </a:rPr>
              <a:t>Odkwaszanie jest zakończone, gdy całkowicie ustaje wydzielanie</a:t>
            </a:r>
            <a:r>
              <a:rPr lang="pl-PL" sz="18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pl-PL" sz="1800" spc="-15" dirty="0">
                <a:solidFill>
                  <a:schemeClr val="tx1"/>
                </a:solidFill>
                <a:latin typeface="Calibri"/>
                <a:cs typeface="Calibri"/>
              </a:rPr>
              <a:t>C</a:t>
            </a:r>
            <a:r>
              <a:rPr lang="pl-PL" sz="1800" spc="5" dirty="0">
                <a:solidFill>
                  <a:schemeClr val="tx1"/>
                </a:solidFill>
                <a:latin typeface="Calibri"/>
                <a:cs typeface="Calibri"/>
              </a:rPr>
              <a:t>O</a:t>
            </a:r>
            <a:r>
              <a:rPr lang="pl-PL" sz="1800" spc="-15" baseline="-20833" dirty="0">
                <a:solidFill>
                  <a:schemeClr val="tx1"/>
                </a:solidFill>
                <a:latin typeface="Calibri"/>
                <a:cs typeface="Calibri"/>
              </a:rPr>
              <a:t>2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37490" indent="-224790">
              <a:lnSpc>
                <a:spcPct val="100000"/>
              </a:lnSpc>
              <a:spcBef>
                <a:spcPts val="600"/>
              </a:spcBef>
              <a:buFont typeface="Calibri"/>
              <a:buAutoNum type="arabicPeriod" startAt="3"/>
              <a:tabLst>
                <a:tab pos="238125" algn="l"/>
              </a:tabLst>
            </a:pPr>
            <a:r>
              <a:rPr lang="pl-PL" sz="1800" dirty="0">
                <a:solidFill>
                  <a:schemeClr val="tx1"/>
                </a:solidFill>
                <a:latin typeface="Calibri"/>
                <a:cs typeface="Calibri"/>
              </a:rPr>
              <a:t>Wytrącone kryształy szybko osiadają na dnie zbiornika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8200" y="112078"/>
            <a:ext cx="792480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pc="-25" dirty="0"/>
              <a:t>PRZEPROWADZENIE ODKWASZANIA PROSTEGO</a:t>
            </a:r>
            <a:endParaRPr spc="-20" dirty="0"/>
          </a:p>
        </p:txBody>
      </p:sp>
      <p:sp>
        <p:nvSpPr>
          <p:cNvPr id="4" name="object 4"/>
          <p:cNvSpPr/>
          <p:nvPr/>
        </p:nvSpPr>
        <p:spPr>
          <a:xfrm>
            <a:off x="1903475" y="4288181"/>
            <a:ext cx="1301750" cy="1496695"/>
          </a:xfrm>
          <a:custGeom>
            <a:avLst/>
            <a:gdLst/>
            <a:ahLst/>
            <a:cxnLst/>
            <a:rect l="l" t="t" r="r" b="b"/>
            <a:pathLst>
              <a:path w="1301750" h="1496695">
                <a:moveTo>
                  <a:pt x="0" y="1496567"/>
                </a:moveTo>
                <a:lnTo>
                  <a:pt x="1301495" y="1496567"/>
                </a:lnTo>
                <a:lnTo>
                  <a:pt x="1301495" y="0"/>
                </a:lnTo>
                <a:lnTo>
                  <a:pt x="0" y="0"/>
                </a:lnTo>
                <a:lnTo>
                  <a:pt x="0" y="1496567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03475" y="3859937"/>
            <a:ext cx="0" cy="428625"/>
          </a:xfrm>
          <a:custGeom>
            <a:avLst/>
            <a:gdLst/>
            <a:ahLst/>
            <a:cxnLst/>
            <a:rect l="l" t="t" r="r" b="b"/>
            <a:pathLst>
              <a:path h="428625">
                <a:moveTo>
                  <a:pt x="0" y="428243"/>
                </a:moveTo>
                <a:lnTo>
                  <a:pt x="0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04972" y="3859937"/>
            <a:ext cx="0" cy="428625"/>
          </a:xfrm>
          <a:custGeom>
            <a:avLst/>
            <a:gdLst/>
            <a:ahLst/>
            <a:cxnLst/>
            <a:rect l="l" t="t" r="r" b="b"/>
            <a:pathLst>
              <a:path h="428625">
                <a:moveTo>
                  <a:pt x="0" y="428243"/>
                </a:moveTo>
                <a:lnTo>
                  <a:pt x="0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03475" y="3646578"/>
            <a:ext cx="1301750" cy="375285"/>
          </a:xfrm>
          <a:custGeom>
            <a:avLst/>
            <a:gdLst/>
            <a:ahLst/>
            <a:cxnLst/>
            <a:rect l="l" t="t" r="r" b="b"/>
            <a:pathLst>
              <a:path w="1301750" h="375285">
                <a:moveTo>
                  <a:pt x="0" y="187451"/>
                </a:moveTo>
                <a:lnTo>
                  <a:pt x="18911" y="142410"/>
                </a:lnTo>
                <a:lnTo>
                  <a:pt x="51136" y="114494"/>
                </a:lnTo>
                <a:lnTo>
                  <a:pt x="97493" y="88717"/>
                </a:lnTo>
                <a:lnTo>
                  <a:pt x="156641" y="65467"/>
                </a:lnTo>
                <a:lnTo>
                  <a:pt x="227241" y="45128"/>
                </a:lnTo>
                <a:lnTo>
                  <a:pt x="266417" y="36172"/>
                </a:lnTo>
                <a:lnTo>
                  <a:pt x="307954" y="28088"/>
                </a:lnTo>
                <a:lnTo>
                  <a:pt x="351684" y="20926"/>
                </a:lnTo>
                <a:lnTo>
                  <a:pt x="397440" y="14733"/>
                </a:lnTo>
                <a:lnTo>
                  <a:pt x="445055" y="9558"/>
                </a:lnTo>
                <a:lnTo>
                  <a:pt x="494360" y="5448"/>
                </a:lnTo>
                <a:lnTo>
                  <a:pt x="545189" y="2453"/>
                </a:lnTo>
                <a:lnTo>
                  <a:pt x="597374" y="621"/>
                </a:lnTo>
                <a:lnTo>
                  <a:pt x="650747" y="0"/>
                </a:lnTo>
                <a:lnTo>
                  <a:pt x="704121" y="621"/>
                </a:lnTo>
                <a:lnTo>
                  <a:pt x="756306" y="2453"/>
                </a:lnTo>
                <a:lnTo>
                  <a:pt x="807135" y="5448"/>
                </a:lnTo>
                <a:lnTo>
                  <a:pt x="856440" y="9558"/>
                </a:lnTo>
                <a:lnTo>
                  <a:pt x="904055" y="14733"/>
                </a:lnTo>
                <a:lnTo>
                  <a:pt x="949811" y="20926"/>
                </a:lnTo>
                <a:lnTo>
                  <a:pt x="993541" y="28088"/>
                </a:lnTo>
                <a:lnTo>
                  <a:pt x="1035078" y="36172"/>
                </a:lnTo>
                <a:lnTo>
                  <a:pt x="1074254" y="45128"/>
                </a:lnTo>
                <a:lnTo>
                  <a:pt x="1144854" y="65467"/>
                </a:lnTo>
                <a:lnTo>
                  <a:pt x="1204002" y="88717"/>
                </a:lnTo>
                <a:lnTo>
                  <a:pt x="1250359" y="114494"/>
                </a:lnTo>
                <a:lnTo>
                  <a:pt x="1282584" y="142410"/>
                </a:lnTo>
                <a:lnTo>
                  <a:pt x="1301495" y="187451"/>
                </a:lnTo>
                <a:lnTo>
                  <a:pt x="1299338" y="202822"/>
                </a:lnTo>
                <a:lnTo>
                  <a:pt x="1268321" y="246691"/>
                </a:lnTo>
                <a:lnTo>
                  <a:pt x="1228863" y="273585"/>
                </a:lnTo>
                <a:lnTo>
                  <a:pt x="1175943" y="298147"/>
                </a:lnTo>
                <a:lnTo>
                  <a:pt x="1110902" y="319990"/>
                </a:lnTo>
                <a:lnTo>
                  <a:pt x="1035078" y="338729"/>
                </a:lnTo>
                <a:lnTo>
                  <a:pt x="993541" y="346813"/>
                </a:lnTo>
                <a:lnTo>
                  <a:pt x="949811" y="353976"/>
                </a:lnTo>
                <a:lnTo>
                  <a:pt x="904055" y="360169"/>
                </a:lnTo>
                <a:lnTo>
                  <a:pt x="856440" y="365345"/>
                </a:lnTo>
                <a:lnTo>
                  <a:pt x="807135" y="369454"/>
                </a:lnTo>
                <a:lnTo>
                  <a:pt x="756306" y="372449"/>
                </a:lnTo>
                <a:lnTo>
                  <a:pt x="704121" y="374282"/>
                </a:lnTo>
                <a:lnTo>
                  <a:pt x="650747" y="374903"/>
                </a:lnTo>
                <a:lnTo>
                  <a:pt x="597374" y="374282"/>
                </a:lnTo>
                <a:lnTo>
                  <a:pt x="545189" y="372449"/>
                </a:lnTo>
                <a:lnTo>
                  <a:pt x="494360" y="369454"/>
                </a:lnTo>
                <a:lnTo>
                  <a:pt x="445055" y="365345"/>
                </a:lnTo>
                <a:lnTo>
                  <a:pt x="397440" y="360169"/>
                </a:lnTo>
                <a:lnTo>
                  <a:pt x="351684" y="353976"/>
                </a:lnTo>
                <a:lnTo>
                  <a:pt x="307954" y="346813"/>
                </a:lnTo>
                <a:lnTo>
                  <a:pt x="266417" y="338729"/>
                </a:lnTo>
                <a:lnTo>
                  <a:pt x="227241" y="329772"/>
                </a:lnTo>
                <a:lnTo>
                  <a:pt x="156641" y="309433"/>
                </a:lnTo>
                <a:lnTo>
                  <a:pt x="97493" y="286182"/>
                </a:lnTo>
                <a:lnTo>
                  <a:pt x="51136" y="260405"/>
                </a:lnTo>
                <a:lnTo>
                  <a:pt x="18911" y="232490"/>
                </a:lnTo>
                <a:lnTo>
                  <a:pt x="0" y="187451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03475" y="4288181"/>
            <a:ext cx="452755" cy="375285"/>
          </a:xfrm>
          <a:custGeom>
            <a:avLst/>
            <a:gdLst/>
            <a:ahLst/>
            <a:cxnLst/>
            <a:rect l="l" t="t" r="r" b="b"/>
            <a:pathLst>
              <a:path w="452755" h="375285">
                <a:moveTo>
                  <a:pt x="0" y="374903"/>
                </a:moveTo>
                <a:lnTo>
                  <a:pt x="452627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1903475" y="4288181"/>
            <a:ext cx="678180" cy="588645"/>
          </a:xfrm>
          <a:custGeom>
            <a:avLst/>
            <a:gdLst/>
            <a:ahLst/>
            <a:cxnLst/>
            <a:rect l="l" t="t" r="r" b="b"/>
            <a:pathLst>
              <a:path w="678180" h="588645">
                <a:moveTo>
                  <a:pt x="0" y="588263"/>
                </a:moveTo>
                <a:lnTo>
                  <a:pt x="678179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903475" y="4288181"/>
            <a:ext cx="962025" cy="802005"/>
          </a:xfrm>
          <a:custGeom>
            <a:avLst/>
            <a:gdLst/>
            <a:ahLst/>
            <a:cxnLst/>
            <a:rect l="l" t="t" r="r" b="b"/>
            <a:pathLst>
              <a:path w="962025" h="802004">
                <a:moveTo>
                  <a:pt x="0" y="801623"/>
                </a:moveTo>
                <a:lnTo>
                  <a:pt x="961643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03475" y="4288181"/>
            <a:ext cx="1130935" cy="1016635"/>
          </a:xfrm>
          <a:custGeom>
            <a:avLst/>
            <a:gdLst/>
            <a:ahLst/>
            <a:cxnLst/>
            <a:rect l="l" t="t" r="r" b="b"/>
            <a:pathLst>
              <a:path w="1130935" h="1016635">
                <a:moveTo>
                  <a:pt x="0" y="1016507"/>
                </a:moveTo>
                <a:lnTo>
                  <a:pt x="1130807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03475" y="4341522"/>
            <a:ext cx="1301750" cy="1176655"/>
          </a:xfrm>
          <a:custGeom>
            <a:avLst/>
            <a:gdLst/>
            <a:ahLst/>
            <a:cxnLst/>
            <a:rect l="l" t="t" r="r" b="b"/>
            <a:pathLst>
              <a:path w="1301750" h="1176654">
                <a:moveTo>
                  <a:pt x="0" y="1176527"/>
                </a:moveTo>
                <a:lnTo>
                  <a:pt x="1301495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903475" y="4554881"/>
            <a:ext cx="1301750" cy="1176655"/>
          </a:xfrm>
          <a:custGeom>
            <a:avLst/>
            <a:gdLst/>
            <a:ahLst/>
            <a:cxnLst/>
            <a:rect l="l" t="t" r="r" b="b"/>
            <a:pathLst>
              <a:path w="1301750" h="1176654">
                <a:moveTo>
                  <a:pt x="0" y="1176527"/>
                </a:moveTo>
                <a:lnTo>
                  <a:pt x="1301495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072639" y="4769766"/>
            <a:ext cx="1132840" cy="1015365"/>
          </a:xfrm>
          <a:custGeom>
            <a:avLst/>
            <a:gdLst/>
            <a:ahLst/>
            <a:cxnLst/>
            <a:rect l="l" t="t" r="r" b="b"/>
            <a:pathLst>
              <a:path w="1132839" h="1015364">
                <a:moveTo>
                  <a:pt x="0" y="1014983"/>
                </a:moveTo>
                <a:lnTo>
                  <a:pt x="1132331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299716" y="4983125"/>
            <a:ext cx="905510" cy="802005"/>
          </a:xfrm>
          <a:custGeom>
            <a:avLst/>
            <a:gdLst/>
            <a:ahLst/>
            <a:cxnLst/>
            <a:rect l="l" t="t" r="r" b="b"/>
            <a:pathLst>
              <a:path w="905510" h="802004">
                <a:moveTo>
                  <a:pt x="0" y="801623"/>
                </a:moveTo>
                <a:lnTo>
                  <a:pt x="905255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525267" y="5198010"/>
            <a:ext cx="680085" cy="586740"/>
          </a:xfrm>
          <a:custGeom>
            <a:avLst/>
            <a:gdLst/>
            <a:ahLst/>
            <a:cxnLst/>
            <a:rect l="l" t="t" r="r" b="b"/>
            <a:pathLst>
              <a:path w="680085" h="586739">
                <a:moveTo>
                  <a:pt x="0" y="586739"/>
                </a:moveTo>
                <a:lnTo>
                  <a:pt x="679703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752344" y="5411369"/>
            <a:ext cx="452755" cy="373380"/>
          </a:xfrm>
          <a:custGeom>
            <a:avLst/>
            <a:gdLst/>
            <a:ahLst/>
            <a:cxnLst/>
            <a:rect l="l" t="t" r="r" b="b"/>
            <a:pathLst>
              <a:path w="452755" h="373379">
                <a:moveTo>
                  <a:pt x="0" y="373379"/>
                </a:moveTo>
                <a:lnTo>
                  <a:pt x="452627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806097" y="3349145"/>
            <a:ext cx="201295" cy="283210"/>
          </a:xfrm>
          <a:custGeom>
            <a:avLst/>
            <a:gdLst/>
            <a:ahLst/>
            <a:cxnLst/>
            <a:rect l="l" t="t" r="r" b="b"/>
            <a:pathLst>
              <a:path w="201294" h="283210">
                <a:moveTo>
                  <a:pt x="17493" y="4184"/>
                </a:moveTo>
                <a:lnTo>
                  <a:pt x="23924" y="1321"/>
                </a:lnTo>
                <a:lnTo>
                  <a:pt x="31042" y="0"/>
                </a:lnTo>
                <a:lnTo>
                  <a:pt x="38772" y="163"/>
                </a:lnTo>
                <a:lnTo>
                  <a:pt x="74300" y="14565"/>
                </a:lnTo>
                <a:lnTo>
                  <a:pt x="113585" y="48292"/>
                </a:lnTo>
                <a:lnTo>
                  <a:pt x="142613" y="84132"/>
                </a:lnTo>
                <a:lnTo>
                  <a:pt x="169175" y="129033"/>
                </a:lnTo>
                <a:lnTo>
                  <a:pt x="188181" y="173234"/>
                </a:lnTo>
                <a:lnTo>
                  <a:pt x="198630" y="212527"/>
                </a:lnTo>
                <a:lnTo>
                  <a:pt x="200787" y="235045"/>
                </a:lnTo>
                <a:lnTo>
                  <a:pt x="200410" y="244986"/>
                </a:lnTo>
                <a:lnTo>
                  <a:pt x="177298" y="281580"/>
                </a:lnTo>
                <a:lnTo>
                  <a:pt x="170116" y="282962"/>
                </a:lnTo>
                <a:lnTo>
                  <a:pt x="162338" y="282860"/>
                </a:lnTo>
                <a:lnTo>
                  <a:pt x="126744" y="268725"/>
                </a:lnTo>
                <a:lnTo>
                  <a:pt x="87516" y="235294"/>
                </a:lnTo>
                <a:lnTo>
                  <a:pt x="58547" y="199696"/>
                </a:lnTo>
                <a:lnTo>
                  <a:pt x="31952" y="154735"/>
                </a:lnTo>
                <a:lnTo>
                  <a:pt x="12848" y="110414"/>
                </a:lnTo>
                <a:lnTo>
                  <a:pt x="2266" y="71073"/>
                </a:lnTo>
                <a:lnTo>
                  <a:pt x="0" y="48540"/>
                </a:lnTo>
                <a:lnTo>
                  <a:pt x="315" y="38590"/>
                </a:lnTo>
                <a:lnTo>
                  <a:pt x="17493" y="418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823591" y="3126117"/>
            <a:ext cx="553720" cy="502284"/>
          </a:xfrm>
          <a:custGeom>
            <a:avLst/>
            <a:gdLst/>
            <a:ahLst/>
            <a:cxnLst/>
            <a:rect l="l" t="t" r="r" b="b"/>
            <a:pathLst>
              <a:path w="553720" h="502285">
                <a:moveTo>
                  <a:pt x="0" y="227212"/>
                </a:moveTo>
                <a:lnTo>
                  <a:pt x="369829" y="4190"/>
                </a:lnTo>
                <a:lnTo>
                  <a:pt x="376257" y="1325"/>
                </a:lnTo>
                <a:lnTo>
                  <a:pt x="383374" y="0"/>
                </a:lnTo>
                <a:lnTo>
                  <a:pt x="391103" y="157"/>
                </a:lnTo>
                <a:lnTo>
                  <a:pt x="426643" y="14517"/>
                </a:lnTo>
                <a:lnTo>
                  <a:pt x="465965" y="48198"/>
                </a:lnTo>
                <a:lnTo>
                  <a:pt x="495041" y="84014"/>
                </a:lnTo>
                <a:lnTo>
                  <a:pt x="521589" y="128958"/>
                </a:lnTo>
                <a:lnTo>
                  <a:pt x="540558" y="173207"/>
                </a:lnTo>
                <a:lnTo>
                  <a:pt x="550981" y="212520"/>
                </a:lnTo>
                <a:lnTo>
                  <a:pt x="553125" y="235034"/>
                </a:lnTo>
                <a:lnTo>
                  <a:pt x="552743" y="244969"/>
                </a:lnTo>
                <a:lnTo>
                  <a:pt x="536114" y="278556"/>
                </a:lnTo>
                <a:lnTo>
                  <a:pt x="165734" y="5020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54578" y="4397440"/>
            <a:ext cx="1315727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3340">
              <a:lnSpc>
                <a:spcPts val="1630"/>
              </a:lnSpc>
            </a:pPr>
            <a:r>
              <a:rPr lang="pl-PL" sz="1400" b="1" spc="-10" dirty="0">
                <a:solidFill>
                  <a:schemeClr val="tx1"/>
                </a:solidFill>
                <a:latin typeface="Arial"/>
                <a:cs typeface="Arial"/>
              </a:rPr>
              <a:t>Wapno do moszczu/wina</a:t>
            </a:r>
            <a:endParaRPr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885313" y="5164481"/>
            <a:ext cx="469265" cy="333375"/>
          </a:xfrm>
          <a:custGeom>
            <a:avLst/>
            <a:gdLst/>
            <a:ahLst/>
            <a:cxnLst/>
            <a:rect l="l" t="t" r="r" b="b"/>
            <a:pathLst>
              <a:path w="469264" h="333375">
                <a:moveTo>
                  <a:pt x="468767" y="0"/>
                </a:moveTo>
                <a:lnTo>
                  <a:pt x="0" y="332993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241029" y="4968648"/>
            <a:ext cx="323215" cy="297180"/>
          </a:xfrm>
          <a:custGeom>
            <a:avLst/>
            <a:gdLst/>
            <a:ahLst/>
            <a:cxnLst/>
            <a:rect l="l" t="t" r="r" b="b"/>
            <a:pathLst>
              <a:path w="323214" h="297179">
                <a:moveTo>
                  <a:pt x="0" y="167508"/>
                </a:moveTo>
                <a:lnTo>
                  <a:pt x="227837" y="0"/>
                </a:lnTo>
                <a:lnTo>
                  <a:pt x="322844" y="129290"/>
                </a:lnTo>
                <a:lnTo>
                  <a:pt x="95006" y="296798"/>
                </a:lnTo>
                <a:lnTo>
                  <a:pt x="0" y="167508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808783" y="5357656"/>
            <a:ext cx="113030" cy="107314"/>
          </a:xfrm>
          <a:custGeom>
            <a:avLst/>
            <a:gdLst/>
            <a:ahLst/>
            <a:cxnLst/>
            <a:rect l="l" t="t" r="r" b="b"/>
            <a:pathLst>
              <a:path w="113030" h="107314">
                <a:moveTo>
                  <a:pt x="1222" y="41008"/>
                </a:moveTo>
                <a:lnTo>
                  <a:pt x="32781" y="4313"/>
                </a:lnTo>
                <a:lnTo>
                  <a:pt x="58173" y="0"/>
                </a:lnTo>
                <a:lnTo>
                  <a:pt x="73463" y="4446"/>
                </a:lnTo>
                <a:lnTo>
                  <a:pt x="104676" y="28385"/>
                </a:lnTo>
                <a:lnTo>
                  <a:pt x="112537" y="50060"/>
                </a:lnTo>
                <a:lnTo>
                  <a:pt x="112364" y="61676"/>
                </a:lnTo>
                <a:lnTo>
                  <a:pt x="92187" y="95063"/>
                </a:lnTo>
                <a:lnTo>
                  <a:pt x="57625" y="107124"/>
                </a:lnTo>
                <a:lnTo>
                  <a:pt x="44716" y="105673"/>
                </a:lnTo>
                <a:lnTo>
                  <a:pt x="11909" y="85411"/>
                </a:lnTo>
                <a:lnTo>
                  <a:pt x="0" y="50694"/>
                </a:lnTo>
                <a:lnTo>
                  <a:pt x="1222" y="41008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922269" y="5465495"/>
            <a:ext cx="113030" cy="106680"/>
          </a:xfrm>
          <a:custGeom>
            <a:avLst/>
            <a:gdLst/>
            <a:ahLst/>
            <a:cxnLst/>
            <a:rect l="l" t="t" r="r" b="b"/>
            <a:pathLst>
              <a:path w="113030" h="106679">
                <a:moveTo>
                  <a:pt x="0" y="53316"/>
                </a:moveTo>
                <a:lnTo>
                  <a:pt x="15971" y="16128"/>
                </a:lnTo>
                <a:lnTo>
                  <a:pt x="54687" y="0"/>
                </a:lnTo>
                <a:lnTo>
                  <a:pt x="69875" y="1770"/>
                </a:lnTo>
                <a:lnTo>
                  <a:pt x="103966" y="24798"/>
                </a:lnTo>
                <a:lnTo>
                  <a:pt x="112689" y="50333"/>
                </a:lnTo>
                <a:lnTo>
                  <a:pt x="110880" y="65120"/>
                </a:lnTo>
                <a:lnTo>
                  <a:pt x="87034" y="97946"/>
                </a:lnTo>
                <a:lnTo>
                  <a:pt x="60517" y="106514"/>
                </a:lnTo>
                <a:lnTo>
                  <a:pt x="44691" y="104871"/>
                </a:lnTo>
                <a:lnTo>
                  <a:pt x="9655" y="82862"/>
                </a:lnTo>
                <a:lnTo>
                  <a:pt x="0" y="53316"/>
                </a:lnTo>
                <a:close/>
              </a:path>
            </a:pathLst>
          </a:custGeom>
          <a:ln w="25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865881" y="3487319"/>
            <a:ext cx="0" cy="535305"/>
          </a:xfrm>
          <a:custGeom>
            <a:avLst/>
            <a:gdLst/>
            <a:ahLst/>
            <a:cxnLst/>
            <a:rect l="l" t="t" r="r" b="b"/>
            <a:pathLst>
              <a:path h="535304">
                <a:moveTo>
                  <a:pt x="0" y="0"/>
                </a:moveTo>
                <a:lnTo>
                  <a:pt x="0" y="534923"/>
                </a:lnTo>
              </a:path>
            </a:pathLst>
          </a:custGeom>
          <a:ln w="41147">
            <a:solidFill>
              <a:srgbClr val="007F00"/>
            </a:solidFill>
            <a:prstDash val="lgDash"/>
          </a:ln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809494" y="3380640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0"/>
                </a:moveTo>
                <a:lnTo>
                  <a:pt x="0" y="533399"/>
                </a:lnTo>
              </a:path>
            </a:pathLst>
          </a:custGeom>
          <a:ln w="41147">
            <a:solidFill>
              <a:srgbClr val="007F00"/>
            </a:solidFill>
            <a:prstDash val="lgDash"/>
          </a:ln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922269" y="3487319"/>
            <a:ext cx="0" cy="535305"/>
          </a:xfrm>
          <a:custGeom>
            <a:avLst/>
            <a:gdLst/>
            <a:ahLst/>
            <a:cxnLst/>
            <a:rect l="l" t="t" r="r" b="b"/>
            <a:pathLst>
              <a:path h="535304">
                <a:moveTo>
                  <a:pt x="0" y="0"/>
                </a:moveTo>
                <a:lnTo>
                  <a:pt x="0" y="534923"/>
                </a:lnTo>
              </a:path>
            </a:pathLst>
          </a:custGeom>
          <a:ln w="41147">
            <a:solidFill>
              <a:srgbClr val="007F00"/>
            </a:solidFill>
            <a:prstDash val="lgDash"/>
          </a:ln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369051" y="5431181"/>
            <a:ext cx="1313815" cy="0"/>
          </a:xfrm>
          <a:custGeom>
            <a:avLst/>
            <a:gdLst/>
            <a:ahLst/>
            <a:cxnLst/>
            <a:rect l="l" t="t" r="r" b="b"/>
            <a:pathLst>
              <a:path w="1313815">
                <a:moveTo>
                  <a:pt x="0" y="0"/>
                </a:moveTo>
                <a:lnTo>
                  <a:pt x="1313687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369051" y="5431181"/>
            <a:ext cx="513715" cy="340360"/>
          </a:xfrm>
          <a:custGeom>
            <a:avLst/>
            <a:gdLst/>
            <a:ahLst/>
            <a:cxnLst/>
            <a:rect l="l" t="t" r="r" b="b"/>
            <a:pathLst>
              <a:path w="513714" h="340360">
                <a:moveTo>
                  <a:pt x="0" y="339851"/>
                </a:moveTo>
                <a:lnTo>
                  <a:pt x="513587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369051" y="5431181"/>
            <a:ext cx="287020" cy="193675"/>
          </a:xfrm>
          <a:custGeom>
            <a:avLst/>
            <a:gdLst/>
            <a:ahLst/>
            <a:cxnLst/>
            <a:rect l="l" t="t" r="r" b="b"/>
            <a:pathLst>
              <a:path w="287020" h="193675">
                <a:moveTo>
                  <a:pt x="0" y="193547"/>
                </a:moveTo>
                <a:lnTo>
                  <a:pt x="286511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655563" y="5431181"/>
            <a:ext cx="455930" cy="340360"/>
          </a:xfrm>
          <a:custGeom>
            <a:avLst/>
            <a:gdLst/>
            <a:ahLst/>
            <a:cxnLst/>
            <a:rect l="l" t="t" r="r" b="b"/>
            <a:pathLst>
              <a:path w="455929" h="340360">
                <a:moveTo>
                  <a:pt x="0" y="339851"/>
                </a:moveTo>
                <a:lnTo>
                  <a:pt x="455675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882639" y="5431181"/>
            <a:ext cx="457200" cy="340360"/>
          </a:xfrm>
          <a:custGeom>
            <a:avLst/>
            <a:gdLst/>
            <a:ahLst/>
            <a:cxnLst/>
            <a:rect l="l" t="t" r="r" b="b"/>
            <a:pathLst>
              <a:path w="457200" h="340360">
                <a:moveTo>
                  <a:pt x="0" y="339851"/>
                </a:moveTo>
                <a:lnTo>
                  <a:pt x="457199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169151" y="5431181"/>
            <a:ext cx="455930" cy="340360"/>
          </a:xfrm>
          <a:custGeom>
            <a:avLst/>
            <a:gdLst/>
            <a:ahLst/>
            <a:cxnLst/>
            <a:rect l="l" t="t" r="r" b="b"/>
            <a:pathLst>
              <a:path w="455929" h="340360">
                <a:moveTo>
                  <a:pt x="0" y="339851"/>
                </a:moveTo>
                <a:lnTo>
                  <a:pt x="455675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454139" y="5577486"/>
            <a:ext cx="228600" cy="193675"/>
          </a:xfrm>
          <a:custGeom>
            <a:avLst/>
            <a:gdLst/>
            <a:ahLst/>
            <a:cxnLst/>
            <a:rect l="l" t="t" r="r" b="b"/>
            <a:pathLst>
              <a:path w="228600" h="193675">
                <a:moveTo>
                  <a:pt x="0" y="193547"/>
                </a:moveTo>
                <a:lnTo>
                  <a:pt x="228599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472427" y="5349648"/>
            <a:ext cx="476884" cy="309245"/>
          </a:xfrm>
          <a:custGeom>
            <a:avLst/>
            <a:gdLst/>
            <a:ahLst/>
            <a:cxnLst/>
            <a:rect l="l" t="t" r="r" b="b"/>
            <a:pathLst>
              <a:path w="476884" h="309245">
                <a:moveTo>
                  <a:pt x="476646" y="0"/>
                </a:moveTo>
                <a:lnTo>
                  <a:pt x="0" y="308823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837943" y="5166899"/>
            <a:ext cx="316230" cy="286385"/>
          </a:xfrm>
          <a:custGeom>
            <a:avLst/>
            <a:gdLst/>
            <a:ahLst/>
            <a:cxnLst/>
            <a:rect l="l" t="t" r="r" b="b"/>
            <a:pathLst>
              <a:path w="316229" h="286385">
                <a:moveTo>
                  <a:pt x="0" y="169032"/>
                </a:moveTo>
                <a:lnTo>
                  <a:pt x="230002" y="0"/>
                </a:lnTo>
                <a:lnTo>
                  <a:pt x="316108" y="117216"/>
                </a:lnTo>
                <a:lnTo>
                  <a:pt x="86227" y="286249"/>
                </a:lnTo>
                <a:lnTo>
                  <a:pt x="0" y="169032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397337" y="5528108"/>
            <a:ext cx="113664" cy="97790"/>
          </a:xfrm>
          <a:custGeom>
            <a:avLst/>
            <a:gdLst/>
            <a:ahLst/>
            <a:cxnLst/>
            <a:rect l="l" t="t" r="r" b="b"/>
            <a:pathLst>
              <a:path w="113665" h="97789">
                <a:moveTo>
                  <a:pt x="932" y="36112"/>
                </a:moveTo>
                <a:lnTo>
                  <a:pt x="33722" y="2626"/>
                </a:lnTo>
                <a:lnTo>
                  <a:pt x="46662" y="0"/>
                </a:lnTo>
                <a:lnTo>
                  <a:pt x="60516" y="196"/>
                </a:lnTo>
                <a:lnTo>
                  <a:pt x="98757" y="19651"/>
                </a:lnTo>
                <a:lnTo>
                  <a:pt x="113279" y="50686"/>
                </a:lnTo>
                <a:lnTo>
                  <a:pt x="109020" y="65003"/>
                </a:lnTo>
                <a:lnTo>
                  <a:pt x="72005" y="96367"/>
                </a:lnTo>
                <a:lnTo>
                  <a:pt x="59610" y="97620"/>
                </a:lnTo>
                <a:lnTo>
                  <a:pt x="46700" y="96192"/>
                </a:lnTo>
                <a:lnTo>
                  <a:pt x="11943" y="75953"/>
                </a:lnTo>
                <a:lnTo>
                  <a:pt x="0" y="42664"/>
                </a:lnTo>
                <a:lnTo>
                  <a:pt x="932" y="36112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511290" y="5626999"/>
            <a:ext cx="113664" cy="95885"/>
          </a:xfrm>
          <a:custGeom>
            <a:avLst/>
            <a:gdLst/>
            <a:ahLst/>
            <a:cxnLst/>
            <a:rect l="l" t="t" r="r" b="b"/>
            <a:pathLst>
              <a:path w="113665" h="95885">
                <a:moveTo>
                  <a:pt x="0" y="47260"/>
                </a:moveTo>
                <a:lnTo>
                  <a:pt x="17166" y="12401"/>
                </a:lnTo>
                <a:lnTo>
                  <a:pt x="42980" y="0"/>
                </a:lnTo>
                <a:lnTo>
                  <a:pt x="61675" y="768"/>
                </a:lnTo>
                <a:lnTo>
                  <a:pt x="101319" y="17501"/>
                </a:lnTo>
                <a:lnTo>
                  <a:pt x="113081" y="37303"/>
                </a:lnTo>
                <a:lnTo>
                  <a:pt x="111829" y="53191"/>
                </a:lnTo>
                <a:lnTo>
                  <a:pt x="89896" y="86636"/>
                </a:lnTo>
                <a:lnTo>
                  <a:pt x="64586" y="95615"/>
                </a:lnTo>
                <a:lnTo>
                  <a:pt x="47299" y="94241"/>
                </a:lnTo>
                <a:lnTo>
                  <a:pt x="10100" y="74456"/>
                </a:lnTo>
                <a:lnTo>
                  <a:pt x="0" y="47260"/>
                </a:lnTo>
                <a:close/>
              </a:path>
            </a:pathLst>
          </a:custGeom>
          <a:ln w="25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369051" y="4024530"/>
            <a:ext cx="0" cy="1746885"/>
          </a:xfrm>
          <a:custGeom>
            <a:avLst/>
            <a:gdLst/>
            <a:ahLst/>
            <a:cxnLst/>
            <a:rect l="l" t="t" r="r" b="b"/>
            <a:pathLst>
              <a:path h="1746885">
                <a:moveTo>
                  <a:pt x="0" y="1746503"/>
                </a:moveTo>
                <a:lnTo>
                  <a:pt x="0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672071" y="4024530"/>
            <a:ext cx="10795" cy="1746885"/>
          </a:xfrm>
          <a:custGeom>
            <a:avLst/>
            <a:gdLst/>
            <a:ahLst/>
            <a:cxnLst/>
            <a:rect l="l" t="t" r="r" b="b"/>
            <a:pathLst>
              <a:path w="10795" h="1746885">
                <a:moveTo>
                  <a:pt x="0" y="1746503"/>
                </a:moveTo>
                <a:lnTo>
                  <a:pt x="10667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369051" y="3830981"/>
            <a:ext cx="1313815" cy="338455"/>
          </a:xfrm>
          <a:custGeom>
            <a:avLst/>
            <a:gdLst/>
            <a:ahLst/>
            <a:cxnLst/>
            <a:rect l="l" t="t" r="r" b="b"/>
            <a:pathLst>
              <a:path w="1313815" h="338454">
                <a:moveTo>
                  <a:pt x="0" y="169163"/>
                </a:moveTo>
                <a:lnTo>
                  <a:pt x="19092" y="128495"/>
                </a:lnTo>
                <a:lnTo>
                  <a:pt x="51625" y="103296"/>
                </a:lnTo>
                <a:lnTo>
                  <a:pt x="98422" y="80033"/>
                </a:lnTo>
                <a:lnTo>
                  <a:pt x="158131" y="59053"/>
                </a:lnTo>
                <a:lnTo>
                  <a:pt x="229398" y="40704"/>
                </a:lnTo>
                <a:lnTo>
                  <a:pt x="268943" y="32624"/>
                </a:lnTo>
                <a:lnTo>
                  <a:pt x="310870" y="25332"/>
                </a:lnTo>
                <a:lnTo>
                  <a:pt x="355009" y="18872"/>
                </a:lnTo>
                <a:lnTo>
                  <a:pt x="401192" y="13286"/>
                </a:lnTo>
                <a:lnTo>
                  <a:pt x="449250" y="8619"/>
                </a:lnTo>
                <a:lnTo>
                  <a:pt x="499013" y="4913"/>
                </a:lnTo>
                <a:lnTo>
                  <a:pt x="550313" y="2212"/>
                </a:lnTo>
                <a:lnTo>
                  <a:pt x="602979" y="560"/>
                </a:lnTo>
                <a:lnTo>
                  <a:pt x="656843" y="0"/>
                </a:lnTo>
                <a:lnTo>
                  <a:pt x="710708" y="560"/>
                </a:lnTo>
                <a:lnTo>
                  <a:pt x="763374" y="2212"/>
                </a:lnTo>
                <a:lnTo>
                  <a:pt x="814673" y="4913"/>
                </a:lnTo>
                <a:lnTo>
                  <a:pt x="864437" y="8619"/>
                </a:lnTo>
                <a:lnTo>
                  <a:pt x="912494" y="13286"/>
                </a:lnTo>
                <a:lnTo>
                  <a:pt x="958678" y="18872"/>
                </a:lnTo>
                <a:lnTo>
                  <a:pt x="1002817" y="25332"/>
                </a:lnTo>
                <a:lnTo>
                  <a:pt x="1044744" y="32624"/>
                </a:lnTo>
                <a:lnTo>
                  <a:pt x="1084289" y="40704"/>
                </a:lnTo>
                <a:lnTo>
                  <a:pt x="1155556" y="59053"/>
                </a:lnTo>
                <a:lnTo>
                  <a:pt x="1215265" y="80033"/>
                </a:lnTo>
                <a:lnTo>
                  <a:pt x="1262062" y="103296"/>
                </a:lnTo>
                <a:lnTo>
                  <a:pt x="1294595" y="128495"/>
                </a:lnTo>
                <a:lnTo>
                  <a:pt x="1313687" y="169163"/>
                </a:lnTo>
                <a:lnTo>
                  <a:pt x="1311510" y="183044"/>
                </a:lnTo>
                <a:lnTo>
                  <a:pt x="1280196" y="222651"/>
                </a:lnTo>
                <a:lnTo>
                  <a:pt x="1240362" y="246926"/>
                </a:lnTo>
                <a:lnTo>
                  <a:pt x="1186939" y="269091"/>
                </a:lnTo>
                <a:lnTo>
                  <a:pt x="1121282" y="288799"/>
                </a:lnTo>
                <a:lnTo>
                  <a:pt x="1044744" y="305703"/>
                </a:lnTo>
                <a:lnTo>
                  <a:pt x="1002817" y="312995"/>
                </a:lnTo>
                <a:lnTo>
                  <a:pt x="958678" y="319455"/>
                </a:lnTo>
                <a:lnTo>
                  <a:pt x="912494" y="325041"/>
                </a:lnTo>
                <a:lnTo>
                  <a:pt x="864437" y="329708"/>
                </a:lnTo>
                <a:lnTo>
                  <a:pt x="814673" y="333414"/>
                </a:lnTo>
                <a:lnTo>
                  <a:pt x="763374" y="336115"/>
                </a:lnTo>
                <a:lnTo>
                  <a:pt x="710708" y="337767"/>
                </a:lnTo>
                <a:lnTo>
                  <a:pt x="656843" y="338327"/>
                </a:lnTo>
                <a:lnTo>
                  <a:pt x="602979" y="337767"/>
                </a:lnTo>
                <a:lnTo>
                  <a:pt x="550313" y="336115"/>
                </a:lnTo>
                <a:lnTo>
                  <a:pt x="499013" y="333414"/>
                </a:lnTo>
                <a:lnTo>
                  <a:pt x="449250" y="329708"/>
                </a:lnTo>
                <a:lnTo>
                  <a:pt x="401192" y="325041"/>
                </a:lnTo>
                <a:lnTo>
                  <a:pt x="355009" y="319455"/>
                </a:lnTo>
                <a:lnTo>
                  <a:pt x="310870" y="312995"/>
                </a:lnTo>
                <a:lnTo>
                  <a:pt x="268943" y="305703"/>
                </a:lnTo>
                <a:lnTo>
                  <a:pt x="229398" y="297623"/>
                </a:lnTo>
                <a:lnTo>
                  <a:pt x="158131" y="279274"/>
                </a:lnTo>
                <a:lnTo>
                  <a:pt x="98422" y="258294"/>
                </a:lnTo>
                <a:lnTo>
                  <a:pt x="51625" y="235031"/>
                </a:lnTo>
                <a:lnTo>
                  <a:pt x="19092" y="209832"/>
                </a:lnTo>
                <a:lnTo>
                  <a:pt x="0" y="169163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655563" y="3635910"/>
            <a:ext cx="0" cy="243840"/>
          </a:xfrm>
          <a:custGeom>
            <a:avLst/>
            <a:gdLst/>
            <a:ahLst/>
            <a:cxnLst/>
            <a:rect l="l" t="t" r="r" b="b"/>
            <a:pathLst>
              <a:path h="243839">
                <a:moveTo>
                  <a:pt x="0" y="243839"/>
                </a:moveTo>
                <a:lnTo>
                  <a:pt x="0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882639" y="3442362"/>
            <a:ext cx="0" cy="437515"/>
          </a:xfrm>
          <a:custGeom>
            <a:avLst/>
            <a:gdLst/>
            <a:ahLst/>
            <a:cxnLst/>
            <a:rect l="l" t="t" r="r" b="b"/>
            <a:pathLst>
              <a:path h="437514">
                <a:moveTo>
                  <a:pt x="0" y="437387"/>
                </a:moveTo>
                <a:lnTo>
                  <a:pt x="0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027676" y="3635910"/>
            <a:ext cx="628015" cy="0"/>
          </a:xfrm>
          <a:custGeom>
            <a:avLst/>
            <a:gdLst/>
            <a:ahLst/>
            <a:cxnLst/>
            <a:rect l="l" t="t" r="r" b="b"/>
            <a:pathLst>
              <a:path w="628014">
                <a:moveTo>
                  <a:pt x="627887" y="0"/>
                </a:moveTo>
                <a:lnTo>
                  <a:pt x="0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027676" y="3442362"/>
            <a:ext cx="855344" cy="0"/>
          </a:xfrm>
          <a:custGeom>
            <a:avLst/>
            <a:gdLst/>
            <a:ahLst/>
            <a:cxnLst/>
            <a:rect l="l" t="t" r="r" b="b"/>
            <a:pathLst>
              <a:path w="855345">
                <a:moveTo>
                  <a:pt x="854963" y="0"/>
                </a:moveTo>
                <a:lnTo>
                  <a:pt x="0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731763" y="3684678"/>
            <a:ext cx="76200" cy="291465"/>
          </a:xfrm>
          <a:custGeom>
            <a:avLst/>
            <a:gdLst/>
            <a:ahLst/>
            <a:cxnLst/>
            <a:rect l="l" t="t" r="r" b="b"/>
            <a:pathLst>
              <a:path w="76200" h="291464">
                <a:moveTo>
                  <a:pt x="31747" y="214883"/>
                </a:moveTo>
                <a:lnTo>
                  <a:pt x="0" y="214883"/>
                </a:lnTo>
                <a:lnTo>
                  <a:pt x="38099" y="291083"/>
                </a:lnTo>
                <a:lnTo>
                  <a:pt x="69847" y="227588"/>
                </a:lnTo>
                <a:lnTo>
                  <a:pt x="31747" y="227588"/>
                </a:lnTo>
                <a:lnTo>
                  <a:pt x="31747" y="214883"/>
                </a:lnTo>
                <a:close/>
              </a:path>
              <a:path w="76200" h="291464">
                <a:moveTo>
                  <a:pt x="44439" y="0"/>
                </a:moveTo>
                <a:lnTo>
                  <a:pt x="31747" y="0"/>
                </a:lnTo>
                <a:lnTo>
                  <a:pt x="31747" y="227588"/>
                </a:lnTo>
                <a:lnTo>
                  <a:pt x="44439" y="227588"/>
                </a:lnTo>
                <a:lnTo>
                  <a:pt x="44439" y="0"/>
                </a:lnTo>
                <a:close/>
              </a:path>
              <a:path w="76200" h="291464">
                <a:moveTo>
                  <a:pt x="76199" y="214883"/>
                </a:moveTo>
                <a:lnTo>
                  <a:pt x="44439" y="214883"/>
                </a:lnTo>
                <a:lnTo>
                  <a:pt x="44439" y="227588"/>
                </a:lnTo>
                <a:lnTo>
                  <a:pt x="69847" y="227588"/>
                </a:lnTo>
                <a:lnTo>
                  <a:pt x="76199" y="2148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913376" y="3501798"/>
            <a:ext cx="399415" cy="76200"/>
          </a:xfrm>
          <a:custGeom>
            <a:avLst/>
            <a:gdLst/>
            <a:ahLst/>
            <a:cxnLst/>
            <a:rect l="l" t="t" r="r" b="b"/>
            <a:pathLst>
              <a:path w="399414" h="76200">
                <a:moveTo>
                  <a:pt x="323087" y="0"/>
                </a:moveTo>
                <a:lnTo>
                  <a:pt x="323087" y="76199"/>
                </a:lnTo>
                <a:lnTo>
                  <a:pt x="386583" y="44452"/>
                </a:lnTo>
                <a:lnTo>
                  <a:pt x="335792" y="44452"/>
                </a:lnTo>
                <a:lnTo>
                  <a:pt x="335792" y="31760"/>
                </a:lnTo>
                <a:lnTo>
                  <a:pt x="386608" y="31760"/>
                </a:lnTo>
                <a:lnTo>
                  <a:pt x="323087" y="0"/>
                </a:lnTo>
                <a:close/>
              </a:path>
              <a:path w="399414" h="76200">
                <a:moveTo>
                  <a:pt x="323087" y="31760"/>
                </a:moveTo>
                <a:lnTo>
                  <a:pt x="0" y="31760"/>
                </a:lnTo>
                <a:lnTo>
                  <a:pt x="0" y="44452"/>
                </a:lnTo>
                <a:lnTo>
                  <a:pt x="323087" y="44452"/>
                </a:lnTo>
                <a:lnTo>
                  <a:pt x="323087" y="31760"/>
                </a:lnTo>
                <a:close/>
              </a:path>
              <a:path w="399414" h="76200">
                <a:moveTo>
                  <a:pt x="386608" y="31760"/>
                </a:moveTo>
                <a:lnTo>
                  <a:pt x="335792" y="31760"/>
                </a:lnTo>
                <a:lnTo>
                  <a:pt x="335792" y="44452"/>
                </a:lnTo>
                <a:lnTo>
                  <a:pt x="386583" y="44452"/>
                </a:lnTo>
                <a:lnTo>
                  <a:pt x="399287" y="38099"/>
                </a:lnTo>
                <a:lnTo>
                  <a:pt x="386608" y="317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978227" y="4385045"/>
            <a:ext cx="1261244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040" marR="5080" indent="-53975">
              <a:lnSpc>
                <a:spcPts val="1510"/>
              </a:lnSpc>
            </a:pPr>
            <a:r>
              <a:rPr lang="pl-PL" sz="1400" b="1" spc="15" dirty="0">
                <a:solidFill>
                  <a:schemeClr val="tx1"/>
                </a:solidFill>
                <a:latin typeface="Arial"/>
                <a:cs typeface="Arial"/>
              </a:rPr>
              <a:t>Moszcz/wino do wapna</a:t>
            </a:r>
            <a:endParaRPr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873001" y="5993628"/>
            <a:ext cx="28321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7535" marR="5080" indent="-585470" algn="ctr">
              <a:lnSpc>
                <a:spcPct val="100000"/>
              </a:lnSpc>
            </a:pPr>
            <a:r>
              <a:rPr lang="pl-PL" sz="1400" b="1" dirty="0">
                <a:solidFill>
                  <a:schemeClr val="tx1"/>
                </a:solidFill>
                <a:latin typeface="Arial"/>
                <a:cs typeface="Arial"/>
              </a:rPr>
              <a:t>szybka krystalizacja z powodu wysokiego stężenia jonów</a:t>
            </a:r>
            <a:endParaRPr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334771" y="5979360"/>
            <a:ext cx="2607945" cy="4739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1400" b="1" dirty="0">
                <a:solidFill>
                  <a:schemeClr val="tx1"/>
                </a:solidFill>
                <a:latin typeface="Arial"/>
                <a:cs typeface="Arial"/>
              </a:rPr>
              <a:t>powolna krystalizacja</a:t>
            </a:r>
          </a:p>
          <a:p>
            <a:pPr algn="ctr">
              <a:lnSpc>
                <a:spcPct val="100000"/>
              </a:lnSpc>
            </a:pPr>
            <a:r>
              <a:rPr lang="pl-PL" sz="1400" b="1" dirty="0">
                <a:solidFill>
                  <a:schemeClr val="tx1"/>
                </a:solidFill>
                <a:latin typeface="Arial"/>
                <a:cs typeface="Arial"/>
              </a:rPr>
              <a:t>niskie stężenie jonów</a:t>
            </a:r>
            <a:endParaRPr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5589269" y="5689499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>
                <a:moveTo>
                  <a:pt x="761999" y="0"/>
                </a:moveTo>
                <a:lnTo>
                  <a:pt x="0" y="0"/>
                </a:lnTo>
              </a:path>
            </a:pathLst>
          </a:custGeom>
          <a:ln w="50291">
            <a:solidFill>
              <a:srgbClr val="007F00"/>
            </a:solidFill>
            <a:prstDash val="lgDash"/>
          </a:ln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5456682" y="5578248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914399" y="0"/>
                </a:moveTo>
                <a:lnTo>
                  <a:pt x="0" y="0"/>
                </a:lnTo>
              </a:path>
            </a:pathLst>
          </a:custGeom>
          <a:ln w="50291">
            <a:solidFill>
              <a:srgbClr val="007F00"/>
            </a:solidFill>
            <a:prstDash val="lgDash"/>
          </a:ln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5367527" y="5784749"/>
            <a:ext cx="1300480" cy="0"/>
          </a:xfrm>
          <a:custGeom>
            <a:avLst/>
            <a:gdLst/>
            <a:ahLst/>
            <a:cxnLst/>
            <a:rect l="l" t="t" r="r" b="b"/>
            <a:pathLst>
              <a:path w="1300479">
                <a:moveTo>
                  <a:pt x="0" y="0"/>
                </a:moveTo>
                <a:lnTo>
                  <a:pt x="1299971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754195"/>
      </p:ext>
    </p:extLst>
  </p:cSld>
  <p:clrMapOvr>
    <a:masterClrMapping/>
  </p:clrMapOvr>
  <p:transition spd="med">
    <p:wipe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2722" y="1392931"/>
            <a:ext cx="5297805" cy="3738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55270">
              <a:lnSpc>
                <a:spcPct val="100000"/>
              </a:lnSpc>
              <a:buFont typeface="Calibri"/>
              <a:buAutoNum type="arabicPeriod"/>
              <a:tabLst>
                <a:tab pos="238125" algn="l"/>
              </a:tabLst>
            </a:pPr>
            <a:r>
              <a:rPr lang="pl-PL" sz="1800" spc="-35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 Wapno wymieszaj z winem i odstaw w beczce lub tanku</a:t>
            </a:r>
            <a:r>
              <a:rPr sz="1800" spc="-1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.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440"/>
              </a:spcBef>
              <a:buFont typeface="Calibri"/>
              <a:buAutoNum type="arabicPeriod"/>
              <a:tabLst>
                <a:tab pos="238125" algn="l"/>
              </a:tabLst>
            </a:pPr>
            <a:r>
              <a:rPr lang="pl-PL" sz="180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 Ciągle mieszając dodaj porcję przeznaczoną do odkwaszenia do </a:t>
            </a:r>
            <a:r>
              <a:rPr lang="pl-PL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pastowatego</a:t>
            </a:r>
            <a:r>
              <a:rPr lang="pl-PL" sz="180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 roztworu. Niezwiązany CO2 jest wydalany, dzięki czemu gwarantowane są stabilne warunki </a:t>
            </a:r>
            <a:r>
              <a:rPr lang="pl-PL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pH</a:t>
            </a:r>
            <a:r>
              <a:rPr lang="pl-PL" sz="180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 (&gt; 4,5).</a:t>
            </a:r>
            <a:br>
              <a:rPr lang="pl-PL" sz="180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</a:br>
            <a:endParaRPr lang="pl-PL" sz="1800" dirty="0">
              <a:solidFill>
                <a:schemeClr val="tx1"/>
              </a:solidFill>
              <a:latin typeface="Calibri" panose="020F0502020204030204" pitchFamily="34" charset="0"/>
              <a:cs typeface="Calibri"/>
            </a:endParaRPr>
          </a:p>
          <a:p>
            <a:pPr marL="12700" marR="182245">
              <a:lnSpc>
                <a:spcPct val="100000"/>
              </a:lnSpc>
              <a:buFont typeface="Calibri"/>
              <a:buAutoNum type="arabicPeriod" startAt="3"/>
              <a:tabLst>
                <a:tab pos="238125" algn="l"/>
              </a:tabLst>
            </a:pPr>
            <a:r>
              <a:rPr lang="pl-PL" sz="1800" spc="-30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 Po zakończeniu wytwarzania </a:t>
            </a:r>
            <a:r>
              <a:rPr lang="pl-PL" sz="1800" spc="-15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C</a:t>
            </a:r>
            <a:r>
              <a:rPr lang="pl-PL" sz="1800" spc="5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O</a:t>
            </a:r>
            <a:r>
              <a:rPr lang="pl-PL" sz="1800" spc="-15" baseline="-25462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2</a:t>
            </a:r>
            <a:r>
              <a:rPr lang="pl-PL" sz="1800" spc="-30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 należy przeprowadzić całkowitą separację kryształów (najlepiej poprzez filtrację).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cs typeface="Times New Roman"/>
            </a:endParaRPr>
          </a:p>
          <a:p>
            <a:pPr marL="12700" marR="134620">
              <a:lnSpc>
                <a:spcPct val="100000"/>
              </a:lnSpc>
              <a:spcBef>
                <a:spcPts val="1350"/>
              </a:spcBef>
              <a:buFont typeface="Calibri"/>
              <a:buAutoNum type="arabicPeriod" startAt="3"/>
              <a:tabLst>
                <a:tab pos="238760" algn="l"/>
              </a:tabLst>
            </a:pPr>
            <a:r>
              <a:rPr lang="pl-PL" sz="180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 Bezpośrednio po odkwaszeniu, część całkowicie odkwaszoną łączy się z resztą nie odkwaszonego wina.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4744" y="141122"/>
            <a:ext cx="792480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pc="-25" dirty="0"/>
              <a:t>PPRZEPROWADZENIE ODKWASZANIA METODĄ SOLI PODWÓJNEJ</a:t>
            </a:r>
            <a:endParaRPr spc="-20" dirty="0"/>
          </a:p>
        </p:txBody>
      </p:sp>
      <p:sp>
        <p:nvSpPr>
          <p:cNvPr id="4" name="object 4"/>
          <p:cNvSpPr/>
          <p:nvPr/>
        </p:nvSpPr>
        <p:spPr>
          <a:xfrm>
            <a:off x="6370320" y="1135380"/>
            <a:ext cx="2191512" cy="114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41947" y="2359151"/>
            <a:ext cx="2162555" cy="12298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13576" y="3654552"/>
            <a:ext cx="2142744" cy="11628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13576" y="4879847"/>
            <a:ext cx="2162555" cy="11902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2921838"/>
      </p:ext>
    </p:extLst>
  </p:cSld>
  <p:clrMapOvr>
    <a:masterClrMapping/>
  </p:clrMapOvr>
  <p:transition spd="med">
    <p:wipe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4E81B-ED2F-414E-AADE-2E5149F61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E225C19-228A-493B-B37C-F38B7ADAC2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5494740"/>
              </p:ext>
            </p:extLst>
          </p:nvPr>
        </p:nvGraphicFramePr>
        <p:xfrm>
          <a:off x="53752" y="188640"/>
          <a:ext cx="9036496" cy="624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199">
                  <a:extLst>
                    <a:ext uri="{9D8B030D-6E8A-4147-A177-3AD203B41FA5}">
                      <a16:colId xmlns:a16="http://schemas.microsoft.com/office/drawing/2014/main" val="3624522635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2550561232"/>
                    </a:ext>
                  </a:extLst>
                </a:gridCol>
                <a:gridCol w="2555777">
                  <a:extLst>
                    <a:ext uri="{9D8B030D-6E8A-4147-A177-3AD203B41FA5}">
                      <a16:colId xmlns:a16="http://schemas.microsoft.com/office/drawing/2014/main" val="23193213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lang="pl-PL" sz="1200" dirty="0">
                          <a:latin typeface="Calibri"/>
                          <a:cs typeface="Calibri"/>
                        </a:rPr>
                        <a:t>Proces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090" marR="269240">
                        <a:lnSpc>
                          <a:spcPct val="100000"/>
                        </a:lnSpc>
                      </a:pPr>
                      <a:r>
                        <a:rPr lang="pl-PL" sz="1200" dirty="0">
                          <a:latin typeface="Calibri"/>
                          <a:cs typeface="Calibri"/>
                        </a:rPr>
                        <a:t>Zastosowanie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SIHA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464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lang="pl-PL" sz="1200" b="1" dirty="0">
                          <a:latin typeface="Calibri"/>
                          <a:cs typeface="Calibri"/>
                        </a:rPr>
                        <a:t>Klarowanie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090" marR="269240">
                        <a:lnSpc>
                          <a:spcPct val="100000"/>
                        </a:lnSpc>
                      </a:pPr>
                      <a:r>
                        <a:rPr lang="pl-PL" sz="1200" spc="-5" dirty="0">
                          <a:latin typeface="Calibri"/>
                          <a:cs typeface="Calibri"/>
                        </a:rPr>
                        <a:t>Sedymentacja, klarowanie żelatyną, kazeiną, albuminą, białkami roślinnymi, karukiem, dwutlenkiem krzemu, bentonitem, </a:t>
                      </a:r>
                      <a:r>
                        <a:rPr lang="pl-PL" sz="1200" spc="-5" dirty="0" err="1">
                          <a:latin typeface="Calibri"/>
                          <a:cs typeface="Calibri"/>
                        </a:rPr>
                        <a:t>alginianem</a:t>
                      </a:r>
                      <a:r>
                        <a:rPr lang="pl-PL" sz="1200" spc="-5" dirty="0">
                          <a:latin typeface="Calibri"/>
                          <a:cs typeface="Calibri"/>
                        </a:rPr>
                        <a:t>, filtracją, wirowaniem, enzymami </a:t>
                      </a:r>
                      <a:r>
                        <a:rPr lang="pl-PL" sz="1200" spc="-5" dirty="0" err="1">
                          <a:latin typeface="Calibri"/>
                          <a:cs typeface="Calibri"/>
                        </a:rPr>
                        <a:t>pektolitycznymi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SIHA Gelatine, SIHA Erbsenprotein, SIHA Bentonit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082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lang="pl-PL" sz="1200" b="1" dirty="0">
                          <a:latin typeface="Calibri"/>
                          <a:cs typeface="Calibri"/>
                        </a:rPr>
                        <a:t>Stabilizacja biologiczna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pl-PL" sz="1200" spc="-20" dirty="0">
                          <a:latin typeface="Calibri"/>
                          <a:cs typeface="Calibri"/>
                        </a:rPr>
                        <a:t>Pasteryzacja, filtracja, dwutlenek siarki, kwas </a:t>
                      </a:r>
                      <a:r>
                        <a:rPr lang="pl-PL" sz="1200" spc="-20" dirty="0" err="1">
                          <a:latin typeface="Calibri"/>
                          <a:cs typeface="Calibri"/>
                        </a:rPr>
                        <a:t>sorbinowy</a:t>
                      </a:r>
                      <a:r>
                        <a:rPr lang="pl-PL" sz="1200" spc="-20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pl-PL" sz="1200" spc="-20" dirty="0" err="1">
                          <a:latin typeface="Calibri"/>
                          <a:cs typeface="Calibri"/>
                        </a:rPr>
                        <a:t>diwęglan</a:t>
                      </a:r>
                      <a:r>
                        <a:rPr lang="pl-PL" sz="1200" spc="-20" dirty="0">
                          <a:latin typeface="Calibri"/>
                          <a:cs typeface="Calibri"/>
                        </a:rPr>
                        <a:t> dimetylu, lizozym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SIHA Kaliumpyrosulft, BECO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559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lang="pl-PL" sz="1200" b="1" dirty="0" err="1">
                          <a:latin typeface="Calibri"/>
                          <a:cs typeface="Calibri"/>
                        </a:rPr>
                        <a:t>Antyoksydacja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Sc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id,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rbin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sä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e,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Inert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SIHA Ascorbinsäure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866931"/>
                  </a:ext>
                </a:extLst>
              </a:tr>
              <a:tr h="340712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lang="pl-PL" sz="1200" b="1" dirty="0">
                          <a:latin typeface="Calibri"/>
                          <a:cs typeface="Calibri"/>
                        </a:rPr>
                        <a:t>Zmętnienie białkowe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pl-PL" sz="1200" spc="-5" dirty="0">
                          <a:latin typeface="Calibri"/>
                          <a:cs typeface="Calibri"/>
                        </a:rPr>
                        <a:t>Bentonit, tanina, pasteryzacja, stabilizacja na zimno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SIHA Bentonit, SIHA Tannin FC, SIHA Tannin QE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22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lang="pl-PL" sz="1200" b="1" spc="-35" dirty="0">
                          <a:latin typeface="Calibri"/>
                          <a:cs typeface="Calibri"/>
                        </a:rPr>
                        <a:t>Pigmenty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pl-PL" sz="1200" spc="-25" dirty="0">
                          <a:latin typeface="Calibri"/>
                          <a:cs typeface="Calibri"/>
                        </a:rPr>
                        <a:t>Stabilizacja na zimno, klarowanie, bentonit, guma arabska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SIHA Gummi arabicum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217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lang="pl-PL" sz="1200" b="1" dirty="0">
                          <a:latin typeface="Calibri"/>
                          <a:cs typeface="Calibri"/>
                        </a:rPr>
                        <a:t>Niedobór garbników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pl-PL" sz="1200" dirty="0">
                          <a:latin typeface="Calibri"/>
                          <a:cs typeface="Calibri"/>
                        </a:rPr>
                        <a:t>Żelatyna, kazeina, albumina, PVPP, białka roślinne, karuk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SIHA Gesil, SIHA Pheno 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114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lang="pl-PL" sz="1200" b="1" dirty="0">
                          <a:latin typeface="Calibri"/>
                          <a:cs typeface="Calibri"/>
                        </a:rPr>
                        <a:t>Zmętnienie żelazowe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090" marR="273685">
                        <a:lnSpc>
                          <a:spcPct val="100000"/>
                        </a:lnSpc>
                      </a:pPr>
                      <a:r>
                        <a:rPr lang="pl-PL" sz="1200" spc="-5" dirty="0">
                          <a:latin typeface="Calibri"/>
                          <a:cs typeface="Calibri"/>
                        </a:rPr>
                        <a:t>Kwas cytrynowy, guma arabska, kwas askorbinowy, </a:t>
                      </a:r>
                      <a:r>
                        <a:rPr lang="pl-PL" sz="1200" spc="-5" dirty="0" err="1">
                          <a:latin typeface="Calibri"/>
                          <a:cs typeface="Calibri"/>
                        </a:rPr>
                        <a:t>heksacyjanożelazian</a:t>
                      </a:r>
                      <a:r>
                        <a:rPr lang="pl-PL" sz="1200" spc="-5" dirty="0">
                          <a:latin typeface="Calibri"/>
                          <a:cs typeface="Calibri"/>
                        </a:rPr>
                        <a:t> potasu, </a:t>
                      </a:r>
                      <a:r>
                        <a:rPr lang="pl-PL" sz="1200" spc="-5" dirty="0" err="1">
                          <a:latin typeface="Calibri"/>
                          <a:cs typeface="Calibri"/>
                        </a:rPr>
                        <a:t>fitynian</a:t>
                      </a:r>
                      <a:r>
                        <a:rPr lang="pl-PL" sz="1200" spc="-5" dirty="0">
                          <a:latin typeface="Calibri"/>
                          <a:cs typeface="Calibri"/>
                        </a:rPr>
                        <a:t> wapnia, PVI / PVP, </a:t>
                      </a:r>
                      <a:r>
                        <a:rPr lang="pl-PL" sz="1200" spc="-5" dirty="0" err="1">
                          <a:latin typeface="Calibri"/>
                          <a:cs typeface="Calibri"/>
                        </a:rPr>
                        <a:t>chitozan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SIHA Zitronensäure, SIHA Gummi arabicum, Divergan HM, </a:t>
                      </a:r>
                    </a:p>
                    <a:p>
                      <a:r>
                        <a:rPr lang="de-DE" sz="1200" dirty="0"/>
                        <a:t>SIHA Ascorbinsäure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102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lang="pl-PL" sz="1200" b="1" spc="-10" dirty="0">
                          <a:latin typeface="Calibri"/>
                          <a:cs typeface="Calibri"/>
                        </a:rPr>
                        <a:t>Zmętnienie miedziowe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pl-PL" sz="1200" spc="-25" dirty="0" err="1">
                          <a:latin typeface="Calibri"/>
                          <a:cs typeface="Calibri"/>
                        </a:rPr>
                        <a:t>Heksacyjanożelazian</a:t>
                      </a:r>
                      <a:r>
                        <a:rPr lang="pl-PL" sz="1200" spc="-25" dirty="0">
                          <a:latin typeface="Calibri"/>
                          <a:cs typeface="Calibri"/>
                        </a:rPr>
                        <a:t> potasu, guma arabska, PVI / PVP, </a:t>
                      </a:r>
                      <a:r>
                        <a:rPr lang="pl-PL" sz="1200" spc="-25" dirty="0" err="1">
                          <a:latin typeface="Calibri"/>
                          <a:cs typeface="Calibri"/>
                        </a:rPr>
                        <a:t>chitozan</a:t>
                      </a:r>
                      <a:r>
                        <a:rPr lang="pl-PL" sz="1200" spc="-25" dirty="0">
                          <a:latin typeface="Calibri"/>
                          <a:cs typeface="Calibri"/>
                        </a:rPr>
                        <a:t>, (bentonit)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SIHA Gummi arabicum, </a:t>
                      </a:r>
                    </a:p>
                    <a:p>
                      <a:r>
                        <a:rPr lang="de-DE" sz="1200" dirty="0"/>
                        <a:t>Divergan HM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785555"/>
                  </a:ext>
                </a:extLst>
              </a:tr>
              <a:tr h="36188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lang="pl-PL" sz="1200" b="1" spc="-40" dirty="0">
                          <a:latin typeface="Calibri"/>
                          <a:cs typeface="Calibri"/>
                        </a:rPr>
                        <a:t>Wady barwy i zapachu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pl-PL" sz="1200" dirty="0">
                          <a:latin typeface="Calibri"/>
                          <a:cs typeface="Calibri"/>
                        </a:rPr>
                        <a:t>Węgiel aktywny, kazeina, świeże drożdże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SIHA Aktivkohle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831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lang="pl-PL" sz="1200" b="1" spc="-5" dirty="0" err="1">
                          <a:latin typeface="Calibri"/>
                          <a:cs typeface="Calibri"/>
                        </a:rPr>
                        <a:t>Błedy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pl-PL" sz="1200" spc="-25" dirty="0">
                          <a:latin typeface="Calibri"/>
                          <a:cs typeface="Calibri"/>
                        </a:rPr>
                        <a:t>Siarczan miedzi, cytrynian miedzi, chlorek srebra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259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lang="pl-PL" sz="1200" b="1" dirty="0">
                          <a:latin typeface="Calibri"/>
                          <a:cs typeface="Calibri"/>
                        </a:rPr>
                        <a:t>Dokwaszanie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pl-PL" sz="1200" spc="-50" dirty="0">
                          <a:latin typeface="Calibri"/>
                          <a:cs typeface="Calibri"/>
                        </a:rPr>
                        <a:t>Kwas winowy, kwas jabłkowy, kwas mlekowy, obróbka </a:t>
                      </a:r>
                      <a:r>
                        <a:rPr lang="pl-PL" sz="1200" spc="-50" dirty="0" err="1">
                          <a:latin typeface="Calibri"/>
                          <a:cs typeface="Calibri"/>
                        </a:rPr>
                        <a:t>elektromembranowa</a:t>
                      </a:r>
                      <a:r>
                        <a:rPr lang="pl-PL" sz="1200" spc="-50" dirty="0">
                          <a:latin typeface="Calibri"/>
                          <a:cs typeface="Calibri"/>
                        </a:rPr>
                        <a:t>, wymieniacz kationowy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SIHA Weinäure, SIHA Äpfelsäure, SIHA Milchsäure 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303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lang="pl-PL" sz="1200" b="1" dirty="0">
                          <a:latin typeface="Calibri"/>
                          <a:cs typeface="Calibri"/>
                        </a:rPr>
                        <a:t>Odkwaszanie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090" marR="429895">
                        <a:lnSpc>
                          <a:spcPct val="100000"/>
                        </a:lnSpc>
                      </a:pPr>
                      <a:r>
                        <a:rPr lang="de-DE" sz="1200" spc="-5" dirty="0">
                          <a:latin typeface="Calibri"/>
                          <a:cs typeface="Calibri"/>
                        </a:rPr>
                        <a:t>Bakterie </a:t>
                      </a:r>
                      <a:r>
                        <a:rPr lang="de-DE" sz="1200" spc="-5" dirty="0" err="1">
                          <a:latin typeface="Calibri"/>
                          <a:cs typeface="Calibri"/>
                        </a:rPr>
                        <a:t>kwasu</a:t>
                      </a:r>
                      <a:r>
                        <a:rPr lang="de-DE"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de-DE" sz="1200" spc="-5" dirty="0" err="1">
                          <a:latin typeface="Calibri"/>
                          <a:cs typeface="Calibri"/>
                        </a:rPr>
                        <a:t>mlekowego</a:t>
                      </a:r>
                      <a:r>
                        <a:rPr lang="de-DE" sz="1200" spc="-5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de-DE" sz="1200" spc="-5" dirty="0" err="1">
                          <a:latin typeface="Calibri"/>
                          <a:cs typeface="Calibri"/>
                        </a:rPr>
                        <a:t>węglan</a:t>
                      </a:r>
                      <a:r>
                        <a:rPr lang="de-DE"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de-DE" sz="1200" spc="-5" dirty="0" err="1">
                          <a:latin typeface="Calibri"/>
                          <a:cs typeface="Calibri"/>
                        </a:rPr>
                        <a:t>wapnia</a:t>
                      </a:r>
                      <a:r>
                        <a:rPr lang="de-DE" sz="1200" spc="-5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de-DE" sz="1200" spc="-5" dirty="0" err="1">
                          <a:latin typeface="Calibri"/>
                          <a:cs typeface="Calibri"/>
                        </a:rPr>
                        <a:t>wodorowęglan</a:t>
                      </a:r>
                      <a:r>
                        <a:rPr lang="de-DE"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de-DE" sz="1200" spc="-5" dirty="0" err="1">
                          <a:latin typeface="Calibri"/>
                          <a:cs typeface="Calibri"/>
                        </a:rPr>
                        <a:t>potasu</a:t>
                      </a:r>
                      <a:r>
                        <a:rPr lang="de-DE" sz="1200" spc="-5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de-DE" sz="1200" spc="-5" dirty="0" err="1">
                          <a:latin typeface="Calibri"/>
                          <a:cs typeface="Calibri"/>
                        </a:rPr>
                        <a:t>winian</a:t>
                      </a:r>
                      <a:r>
                        <a:rPr lang="de-DE"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de-DE" sz="1200" spc="-5" dirty="0" err="1">
                          <a:latin typeface="Calibri"/>
                          <a:cs typeface="Calibri"/>
                        </a:rPr>
                        <a:t>potasu</a:t>
                      </a:r>
                      <a:r>
                        <a:rPr lang="de-DE" sz="1200" spc="-5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de-DE" sz="1200" spc="-5" dirty="0" err="1">
                          <a:latin typeface="Calibri"/>
                          <a:cs typeface="Calibri"/>
                        </a:rPr>
                        <a:t>podwójna</a:t>
                      </a:r>
                      <a:r>
                        <a:rPr lang="de-DE"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de-DE" sz="1200" spc="-5" dirty="0" err="1">
                          <a:latin typeface="Calibri"/>
                          <a:cs typeface="Calibri"/>
                        </a:rPr>
                        <a:t>sól</a:t>
                      </a:r>
                      <a:r>
                        <a:rPr lang="de-DE" sz="1200" spc="-5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de-DE" sz="1200" spc="-5" dirty="0" err="1">
                          <a:latin typeface="Calibri"/>
                          <a:cs typeface="Calibri"/>
                        </a:rPr>
                        <a:t>podwójna</a:t>
                      </a:r>
                      <a:r>
                        <a:rPr lang="de-DE"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de-DE" sz="1200" spc="-5" dirty="0" err="1">
                          <a:latin typeface="Calibri"/>
                          <a:cs typeface="Calibri"/>
                        </a:rPr>
                        <a:t>sól</a:t>
                      </a:r>
                      <a:r>
                        <a:rPr lang="de-DE" sz="1200" spc="-5" dirty="0">
                          <a:latin typeface="Calibri"/>
                          <a:cs typeface="Calibri"/>
                        </a:rPr>
                        <a:t> z </a:t>
                      </a:r>
                      <a:r>
                        <a:rPr lang="de-DE" sz="1200" spc="-5" dirty="0" err="1">
                          <a:latin typeface="Calibri"/>
                          <a:cs typeface="Calibri"/>
                        </a:rPr>
                        <a:t>kwasem</a:t>
                      </a:r>
                      <a:r>
                        <a:rPr lang="de-DE"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de-DE" sz="1200" spc="-5" dirty="0" err="1">
                          <a:latin typeface="Calibri"/>
                          <a:cs typeface="Calibri"/>
                        </a:rPr>
                        <a:t>winowym</a:t>
                      </a:r>
                      <a:r>
                        <a:rPr lang="de-DE" sz="1200" spc="-5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de-DE" sz="1200" spc="-5" dirty="0" err="1">
                          <a:latin typeface="Calibri"/>
                          <a:cs typeface="Calibri"/>
                        </a:rPr>
                        <a:t>obróbka</a:t>
                      </a:r>
                      <a:r>
                        <a:rPr lang="de-DE"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de-DE" sz="1200" spc="-5" dirty="0" err="1">
                          <a:latin typeface="Calibri"/>
                          <a:cs typeface="Calibri"/>
                        </a:rPr>
                        <a:t>elektromembranowan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SIHA Weinkalk, SIHADEX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7823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lang="pl-PL" sz="1200" b="1" spc="-50" dirty="0">
                          <a:latin typeface="Calibri"/>
                          <a:cs typeface="Calibri"/>
                        </a:rPr>
                        <a:t>Stabilizacja kamienia winnego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090" marR="271780">
                        <a:lnSpc>
                          <a:spcPct val="100000"/>
                        </a:lnSpc>
                      </a:pPr>
                      <a:r>
                        <a:rPr lang="pl-PL" sz="1200" dirty="0">
                          <a:latin typeface="Calibri"/>
                          <a:cs typeface="Calibri"/>
                        </a:rPr>
                        <a:t>Kwas </a:t>
                      </a:r>
                      <a:r>
                        <a:rPr lang="pl-PL" sz="1200" dirty="0" err="1">
                          <a:latin typeface="Calibri"/>
                          <a:cs typeface="Calibri"/>
                        </a:rPr>
                        <a:t>metawinowy</a:t>
                      </a:r>
                      <a:r>
                        <a:rPr lang="pl-PL" sz="1200" dirty="0">
                          <a:latin typeface="Calibri"/>
                          <a:cs typeface="Calibri"/>
                        </a:rPr>
                        <a:t>, guma arabska, </a:t>
                      </a:r>
                      <a:r>
                        <a:rPr lang="pl-PL" sz="1200" dirty="0" err="1">
                          <a:latin typeface="Calibri"/>
                          <a:cs typeface="Calibri"/>
                        </a:rPr>
                        <a:t>mannoproteiny</a:t>
                      </a:r>
                      <a:r>
                        <a:rPr lang="pl-PL" sz="1200" dirty="0">
                          <a:latin typeface="Calibri"/>
                          <a:cs typeface="Calibri"/>
                        </a:rPr>
                        <a:t>, stabilizacja na zimno, winian potasu, </a:t>
                      </a:r>
                      <a:r>
                        <a:rPr lang="pl-PL" sz="1200" dirty="0" err="1">
                          <a:latin typeface="Calibri"/>
                          <a:cs typeface="Calibri"/>
                        </a:rPr>
                        <a:t>wodorowinian</a:t>
                      </a:r>
                      <a:r>
                        <a:rPr lang="pl-PL" sz="1200" dirty="0">
                          <a:latin typeface="Calibri"/>
                          <a:cs typeface="Calibri"/>
                        </a:rPr>
                        <a:t> potasu, winian wapnia, kwas DL-winowy, elektrodializa, </a:t>
                      </a:r>
                      <a:r>
                        <a:rPr lang="pl-PL" sz="1200">
                          <a:latin typeface="Calibri"/>
                          <a:cs typeface="Calibri"/>
                        </a:rPr>
                        <a:t>karboksymetyloceluloza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SIHA Metaweinsäure, </a:t>
                      </a:r>
                    </a:p>
                    <a:p>
                      <a:r>
                        <a:rPr lang="de-DE" sz="1200" dirty="0"/>
                        <a:t>SIHA Cellustab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860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3577691"/>
      </p:ext>
    </p:extLst>
  </p:cSld>
  <p:clrMapOvr>
    <a:masterClrMapping/>
  </p:clrMapOvr>
  <p:transition spd="med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3312" y="1486673"/>
            <a:ext cx="8205470" cy="44386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800" b="1" spc="-10" dirty="0">
                <a:solidFill>
                  <a:srgbClr val="96A700"/>
                </a:solidFill>
                <a:latin typeface="Calibri" panose="020F0502020204030204" pitchFamily="34" charset="0"/>
                <a:cs typeface="Calibri"/>
              </a:rPr>
              <a:t>Denaturacja cieplna białek w winie</a:t>
            </a:r>
            <a:endParaRPr sz="1800" dirty="0">
              <a:latin typeface="Calibri" panose="020F0502020204030204" pitchFamily="34" charset="0"/>
              <a:cs typeface="Calibri"/>
            </a:endParaRPr>
          </a:p>
          <a:p>
            <a:pPr marL="237490" indent="-224790">
              <a:lnSpc>
                <a:spcPct val="100000"/>
              </a:lnSpc>
              <a:spcBef>
                <a:spcPts val="600"/>
              </a:spcBef>
              <a:buFont typeface="Calibri"/>
              <a:buAutoNum type="arabicPeriod"/>
              <a:tabLst>
                <a:tab pos="238125" algn="l"/>
              </a:tabLst>
            </a:pPr>
            <a:r>
              <a:rPr lang="pl-PL" sz="1800" spc="-5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Przefiltrowana próbka wina około</a:t>
            </a:r>
            <a:r>
              <a:rPr sz="1800" spc="-45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100</a:t>
            </a:r>
            <a:r>
              <a:rPr sz="1800" spc="-45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m</a:t>
            </a:r>
            <a:r>
              <a:rPr sz="180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l</a:t>
            </a:r>
            <a:r>
              <a:rPr sz="1800" spc="-40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 </a:t>
            </a:r>
            <a:br>
              <a:rPr lang="pl-PL" sz="1800" spc="-40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</a:br>
            <a:r>
              <a:rPr sz="1800" spc="-5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(</a:t>
            </a:r>
            <a:r>
              <a:rPr lang="pl-PL" sz="1800" spc="-5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zmętnienie</a:t>
            </a:r>
            <a:r>
              <a:rPr sz="1800" spc="-30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sz="180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&lt;</a:t>
            </a:r>
            <a:r>
              <a:rPr sz="1800" spc="-30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1</a:t>
            </a:r>
            <a:r>
              <a:rPr sz="1800" spc="-45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NTU)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cs typeface="Calibri"/>
            </a:endParaRPr>
          </a:p>
          <a:p>
            <a:pPr marL="237490" indent="-224790">
              <a:lnSpc>
                <a:spcPct val="100000"/>
              </a:lnSpc>
              <a:spcBef>
                <a:spcPts val="600"/>
              </a:spcBef>
              <a:buFont typeface="Calibri"/>
              <a:buAutoNum type="arabicPeriod"/>
              <a:tabLst>
                <a:tab pos="238125" algn="l"/>
              </a:tabLst>
            </a:pPr>
            <a:r>
              <a:rPr lang="pl-PL" sz="1800" spc="-11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Pomiar zmętnienia</a:t>
            </a:r>
            <a:r>
              <a:rPr sz="1800" spc="-45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sz="1800" spc="-15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(NTU)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cs typeface="Calibri"/>
            </a:endParaRPr>
          </a:p>
          <a:p>
            <a:pPr marL="237490" indent="-224790">
              <a:lnSpc>
                <a:spcPct val="100000"/>
              </a:lnSpc>
              <a:spcBef>
                <a:spcPts val="625"/>
              </a:spcBef>
              <a:buFont typeface="Calibri"/>
              <a:buAutoNum type="arabicPeriod"/>
              <a:tabLst>
                <a:tab pos="238125" algn="l"/>
              </a:tabLst>
            </a:pPr>
            <a:r>
              <a:rPr lang="pl-PL" sz="1800" spc="-5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Podgrzanie do </a:t>
            </a:r>
            <a:r>
              <a:rPr sz="180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8</a:t>
            </a:r>
            <a:r>
              <a:rPr sz="1800" spc="5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0</a:t>
            </a:r>
            <a:r>
              <a:rPr sz="1800" spc="-5" dirty="0">
                <a:solidFill>
                  <a:schemeClr val="tx1"/>
                </a:solidFill>
                <a:latin typeface="Calibri" panose="020F0502020204030204" pitchFamily="34" charset="0"/>
                <a:cs typeface="Arial"/>
              </a:rPr>
              <a:t>°</a:t>
            </a:r>
            <a:r>
              <a:rPr sz="180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C</a:t>
            </a:r>
            <a:r>
              <a:rPr sz="1800" spc="-35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lang="pl-PL" sz="1800" spc="-5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na</a:t>
            </a:r>
            <a:r>
              <a:rPr sz="1800" spc="-35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sz="180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4h</a:t>
            </a:r>
            <a:r>
              <a:rPr sz="1800" spc="-45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lang="pl-PL" sz="1800" spc="-5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lub</a:t>
            </a:r>
            <a:r>
              <a:rPr sz="1800" spc="-30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sz="180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60</a:t>
            </a:r>
            <a:r>
              <a:rPr sz="1800" spc="-5" dirty="0">
                <a:solidFill>
                  <a:schemeClr val="tx1"/>
                </a:solidFill>
                <a:latin typeface="Calibri" panose="020F0502020204030204" pitchFamily="34" charset="0"/>
                <a:cs typeface="Arial"/>
              </a:rPr>
              <a:t>°</a:t>
            </a:r>
            <a:r>
              <a:rPr sz="180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C</a:t>
            </a:r>
            <a:r>
              <a:rPr sz="1800" spc="-35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lang="pl-PL" sz="1800" spc="-5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na</a:t>
            </a:r>
            <a:r>
              <a:rPr sz="1800" spc="-35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sz="180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14h</a:t>
            </a:r>
          </a:p>
          <a:p>
            <a:pPr marL="237490" indent="-224790">
              <a:lnSpc>
                <a:spcPct val="100000"/>
              </a:lnSpc>
              <a:spcBef>
                <a:spcPts val="600"/>
              </a:spcBef>
              <a:buFont typeface="Calibri"/>
              <a:buAutoNum type="arabicPeriod"/>
              <a:tabLst>
                <a:tab pos="238125" algn="l"/>
              </a:tabLst>
            </a:pPr>
            <a:r>
              <a:rPr lang="pl-PL" sz="1800" spc="-15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Wychłodzenie przez noc</a:t>
            </a:r>
            <a:r>
              <a:rPr sz="1800" spc="-35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sz="1800" spc="-5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(</a:t>
            </a:r>
            <a:r>
              <a:rPr sz="1800" spc="-1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1</a:t>
            </a:r>
            <a:r>
              <a:rPr sz="180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2h</a:t>
            </a:r>
            <a:r>
              <a:rPr sz="1800" spc="-30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sz="180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4</a:t>
            </a:r>
            <a:r>
              <a:rPr sz="1800" dirty="0">
                <a:solidFill>
                  <a:schemeClr val="tx1"/>
                </a:solidFill>
                <a:latin typeface="Calibri" panose="020F0502020204030204" pitchFamily="34" charset="0"/>
                <a:cs typeface="Arial"/>
              </a:rPr>
              <a:t>°</a:t>
            </a:r>
            <a:r>
              <a:rPr sz="180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C)</a:t>
            </a:r>
          </a:p>
          <a:p>
            <a:pPr marL="237490" indent="-224790">
              <a:lnSpc>
                <a:spcPct val="100000"/>
              </a:lnSpc>
              <a:spcBef>
                <a:spcPts val="575"/>
              </a:spcBef>
              <a:buFont typeface="Calibri"/>
              <a:buAutoNum type="arabicPeriod"/>
              <a:tabLst>
                <a:tab pos="238125" algn="l"/>
              </a:tabLst>
            </a:pPr>
            <a:r>
              <a:rPr lang="pl-PL" sz="1800" spc="-11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Pomiar zmętnienia </a:t>
            </a:r>
            <a:r>
              <a:rPr sz="1800" spc="-15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(NTU)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pl-PL" sz="1800" spc="-9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Jeśli</a:t>
            </a:r>
            <a:r>
              <a:rPr sz="1800" spc="-30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sz="1800" b="1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∆</a:t>
            </a:r>
            <a:r>
              <a:rPr sz="1800" b="1" spc="-1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sz="1800" b="1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NTU</a:t>
            </a:r>
            <a:r>
              <a:rPr sz="1800" b="1" spc="1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sz="1800" b="1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&lt; </a:t>
            </a:r>
            <a:r>
              <a:rPr sz="1800" b="1" spc="5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2</a:t>
            </a:r>
            <a:r>
              <a:rPr sz="1800" spc="-5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,</a:t>
            </a:r>
            <a:r>
              <a:rPr sz="1800" spc="-40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lang="pl-PL" sz="1800" spc="-5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oznacza, że wino jest stabilne białkowo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cs typeface="Calibri"/>
            </a:endParaRPr>
          </a:p>
          <a:p>
            <a:pPr>
              <a:lnSpc>
                <a:spcPct val="100000"/>
              </a:lnSpc>
            </a:pPr>
            <a:endParaRPr lang="pl-PL" sz="1800" dirty="0">
              <a:solidFill>
                <a:schemeClr val="tx1"/>
              </a:solidFill>
              <a:latin typeface="Calibri" panose="020F0502020204030204" pitchFamily="34" charset="0"/>
              <a:cs typeface="Times New Roman"/>
            </a:endParaRPr>
          </a:p>
          <a:p>
            <a:pPr marL="192405" indent="-179705">
              <a:lnSpc>
                <a:spcPct val="100000"/>
              </a:lnSpc>
              <a:spcBef>
                <a:spcPts val="1315"/>
              </a:spcBef>
              <a:buSzPct val="80555"/>
              <a:buFont typeface="Arial"/>
              <a:buChar char="•"/>
              <a:tabLst>
                <a:tab pos="193040" algn="l"/>
              </a:tabLst>
            </a:pPr>
            <a:r>
              <a:rPr lang="pl-PL" sz="1800" spc="-16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Wynik testu</a:t>
            </a:r>
            <a:r>
              <a:rPr sz="1800" spc="-5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:</a:t>
            </a:r>
            <a:r>
              <a:rPr sz="1800" spc="-45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lang="pl-PL" sz="1800" spc="-15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Ryzyko przeszacowania zapotrzebowania na bentonit</a:t>
            </a:r>
            <a:r>
              <a:rPr sz="1800" spc="-45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sz="1800" dirty="0">
                <a:solidFill>
                  <a:schemeClr val="tx1"/>
                </a:solidFill>
                <a:latin typeface="Calibri" panose="020F0502020204030204" pitchFamily="34" charset="0"/>
                <a:cs typeface="Wingdings"/>
              </a:rPr>
              <a:t></a:t>
            </a:r>
            <a:r>
              <a:rPr sz="1800" spc="-30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lang="pl-PL" sz="1800" spc="-10" dirty="0" err="1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Przeklarowanie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cs typeface="Calibri"/>
            </a:endParaRPr>
          </a:p>
          <a:p>
            <a:pPr marL="192405" indent="-179705">
              <a:lnSpc>
                <a:spcPct val="100000"/>
              </a:lnSpc>
              <a:spcBef>
                <a:spcPts val="575"/>
              </a:spcBef>
              <a:buSzPct val="80555"/>
              <a:buFont typeface="Arial"/>
              <a:buChar char="•"/>
              <a:tabLst>
                <a:tab pos="193040" algn="l"/>
              </a:tabLst>
            </a:pPr>
            <a:r>
              <a:rPr lang="pl-PL" sz="1800" spc="-75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Zastosowanie lizozymu</a:t>
            </a:r>
            <a:r>
              <a:rPr sz="1800" spc="-55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sz="1800" spc="-5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(</a:t>
            </a:r>
            <a:r>
              <a:rPr sz="1800" spc="-1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25</a:t>
            </a:r>
            <a:r>
              <a:rPr sz="1800" spc="-15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0</a:t>
            </a:r>
            <a:r>
              <a:rPr sz="180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-</a:t>
            </a:r>
            <a:r>
              <a:rPr sz="1800" spc="-1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500</a:t>
            </a:r>
            <a:r>
              <a:rPr sz="1800" spc="-25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sz="1800" spc="-15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m</a:t>
            </a:r>
            <a:r>
              <a:rPr sz="1800" spc="5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g</a:t>
            </a:r>
            <a:r>
              <a:rPr sz="1800" spc="-5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/</a:t>
            </a:r>
            <a:r>
              <a:rPr lang="pl-PL" sz="1800" spc="-5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l</a:t>
            </a:r>
            <a:r>
              <a:rPr sz="180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)</a:t>
            </a:r>
            <a:r>
              <a:rPr sz="1800" spc="-25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lang="pl-PL" sz="1800" spc="-25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wielokrotnie p</a:t>
            </a:r>
            <a:r>
              <a:rPr lang="pl-PL" sz="180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odnosi normalną zawartość protein w winie</a:t>
            </a:r>
          </a:p>
          <a:p>
            <a:pPr marL="169545">
              <a:lnSpc>
                <a:spcPct val="100000"/>
              </a:lnSpc>
              <a:spcBef>
                <a:spcPts val="625"/>
              </a:spcBef>
            </a:pPr>
            <a:r>
              <a:rPr lang="pl-PL" sz="1800" spc="-5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Potencjalnie nie stabilny</a:t>
            </a:r>
            <a:r>
              <a:rPr sz="1800" spc="-5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;</a:t>
            </a:r>
            <a:r>
              <a:rPr sz="1800" spc="-35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lang="pl-PL" sz="1800" spc="-35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źle reaguje na test cieplny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8200" y="327522"/>
            <a:ext cx="792480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pc="-15" dirty="0"/>
              <a:t>STABILIZACJA PROTEIN</a:t>
            </a:r>
            <a:endParaRPr spc="-20" dirty="0"/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lang="pl-PL" sz="1800" spc="-15" dirty="0">
                <a:solidFill>
                  <a:srgbClr val="96A700"/>
                </a:solidFill>
              </a:rPr>
              <a:t>TEST CIEPLNY</a:t>
            </a:r>
            <a:endParaRPr sz="1800" dirty="0"/>
          </a:p>
        </p:txBody>
      </p:sp>
      <p:sp>
        <p:nvSpPr>
          <p:cNvPr id="4" name="object 4"/>
          <p:cNvSpPr/>
          <p:nvPr/>
        </p:nvSpPr>
        <p:spPr>
          <a:xfrm>
            <a:off x="6153911" y="1268760"/>
            <a:ext cx="2404871" cy="18044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0315120"/>
      </p:ext>
    </p:extLst>
  </p:cSld>
  <p:clrMapOvr>
    <a:masterClrMapping/>
  </p:clrMapOvr>
  <p:transition spd="med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40578" y="1336497"/>
            <a:ext cx="1103422" cy="23320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1889" y="1211194"/>
            <a:ext cx="7472045" cy="24573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800" b="1" spc="-5" dirty="0">
                <a:solidFill>
                  <a:srgbClr val="96A700"/>
                </a:solidFill>
                <a:latin typeface="Calibri" panose="020F0502020204030204" pitchFamily="34" charset="0"/>
                <a:cs typeface="Calibri"/>
              </a:rPr>
              <a:t>Denaturacja chemiczna</a:t>
            </a:r>
            <a:r>
              <a:rPr sz="1800" b="1" spc="-70" dirty="0">
                <a:solidFill>
                  <a:srgbClr val="96A700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sz="1800" b="1" dirty="0">
                <a:solidFill>
                  <a:srgbClr val="96A700"/>
                </a:solidFill>
                <a:latin typeface="Calibri" panose="020F0502020204030204" pitchFamily="34" charset="0"/>
                <a:cs typeface="Calibri"/>
              </a:rPr>
              <a:t>-</a:t>
            </a:r>
            <a:r>
              <a:rPr sz="1800" b="1" spc="-30" dirty="0">
                <a:solidFill>
                  <a:srgbClr val="96A700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sz="1800" b="1" spc="-10" dirty="0" err="1">
                <a:solidFill>
                  <a:srgbClr val="96A700"/>
                </a:solidFill>
                <a:latin typeface="Calibri" panose="020F0502020204030204" pitchFamily="34" charset="0"/>
                <a:cs typeface="Calibri"/>
              </a:rPr>
              <a:t>B</a:t>
            </a:r>
            <a:r>
              <a:rPr sz="1800" b="1" spc="-5" dirty="0" err="1">
                <a:solidFill>
                  <a:srgbClr val="96A700"/>
                </a:solidFill>
                <a:latin typeface="Calibri" panose="020F0502020204030204" pitchFamily="34" charset="0"/>
                <a:cs typeface="Calibri"/>
              </a:rPr>
              <a:t>e</a:t>
            </a:r>
            <a:r>
              <a:rPr sz="1800" b="1" spc="-10" dirty="0" err="1">
                <a:solidFill>
                  <a:srgbClr val="96A700"/>
                </a:solidFill>
                <a:latin typeface="Calibri" panose="020F0502020204030204" pitchFamily="34" charset="0"/>
                <a:cs typeface="Calibri"/>
              </a:rPr>
              <a:t>n</a:t>
            </a:r>
            <a:r>
              <a:rPr sz="1800" b="1" spc="-25" dirty="0" err="1">
                <a:solidFill>
                  <a:srgbClr val="96A700"/>
                </a:solidFill>
                <a:latin typeface="Calibri" panose="020F0502020204030204" pitchFamily="34" charset="0"/>
                <a:cs typeface="Calibri"/>
              </a:rPr>
              <a:t>t</a:t>
            </a:r>
            <a:r>
              <a:rPr sz="1800" b="1" spc="-10" dirty="0" err="1">
                <a:solidFill>
                  <a:srgbClr val="96A700"/>
                </a:solidFill>
                <a:latin typeface="Calibri" panose="020F0502020204030204" pitchFamily="34" charset="0"/>
                <a:cs typeface="Calibri"/>
              </a:rPr>
              <a:t>o</a:t>
            </a:r>
            <a:r>
              <a:rPr sz="1800" b="1" spc="-35" dirty="0" err="1">
                <a:solidFill>
                  <a:srgbClr val="96A700"/>
                </a:solidFill>
                <a:latin typeface="Calibri" panose="020F0502020204030204" pitchFamily="34" charset="0"/>
                <a:cs typeface="Calibri"/>
              </a:rPr>
              <a:t>t</a:t>
            </a:r>
            <a:r>
              <a:rPr sz="1800" b="1" spc="-5" dirty="0" err="1">
                <a:solidFill>
                  <a:srgbClr val="96A700"/>
                </a:solidFill>
                <a:latin typeface="Calibri" panose="020F0502020204030204" pitchFamily="34" charset="0"/>
                <a:cs typeface="Calibri"/>
              </a:rPr>
              <a:t>e</a:t>
            </a:r>
            <a:r>
              <a:rPr sz="1800" b="1" spc="-25" dirty="0" err="1">
                <a:solidFill>
                  <a:srgbClr val="96A700"/>
                </a:solidFill>
                <a:latin typeface="Calibri" panose="020F0502020204030204" pitchFamily="34" charset="0"/>
                <a:cs typeface="Calibri"/>
              </a:rPr>
              <a:t>s</a:t>
            </a:r>
            <a:r>
              <a:rPr sz="1800" b="1" spc="-10" dirty="0" err="1">
                <a:solidFill>
                  <a:srgbClr val="96A700"/>
                </a:solidFill>
                <a:latin typeface="Calibri" panose="020F0502020204030204" pitchFamily="34" charset="0"/>
                <a:cs typeface="Calibri"/>
              </a:rPr>
              <a:t>t</a:t>
            </a:r>
            <a:r>
              <a:rPr sz="1800" b="1" spc="-95" dirty="0">
                <a:solidFill>
                  <a:srgbClr val="96A700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sz="1800" b="1" spc="-35" dirty="0">
                <a:solidFill>
                  <a:srgbClr val="96A700"/>
                </a:solidFill>
                <a:latin typeface="Calibri" panose="020F0502020204030204" pitchFamily="34" charset="0"/>
                <a:cs typeface="Calibri"/>
              </a:rPr>
              <a:t>J</a:t>
            </a:r>
            <a:r>
              <a:rPr sz="1800" b="1" spc="-15" dirty="0">
                <a:solidFill>
                  <a:srgbClr val="96A700"/>
                </a:solidFill>
                <a:latin typeface="Calibri" panose="020F0502020204030204" pitchFamily="34" charset="0"/>
                <a:cs typeface="Calibri"/>
              </a:rPr>
              <a:t>A</a:t>
            </a:r>
            <a:r>
              <a:rPr sz="1800" b="1" spc="-95" dirty="0">
                <a:solidFill>
                  <a:srgbClr val="96A700"/>
                </a:solidFill>
                <a:latin typeface="Calibri" panose="020F0502020204030204" pitchFamily="34" charset="0"/>
                <a:cs typeface="Calibri"/>
              </a:rPr>
              <a:t>K</a:t>
            </a:r>
            <a:r>
              <a:rPr sz="1800" b="1" spc="-20" dirty="0">
                <a:solidFill>
                  <a:srgbClr val="96A700"/>
                </a:solidFill>
                <a:latin typeface="Calibri" panose="020F0502020204030204" pitchFamily="34" charset="0"/>
                <a:cs typeface="Calibri"/>
              </a:rPr>
              <a:t>OB</a:t>
            </a:r>
            <a:endParaRPr sz="1800" dirty="0">
              <a:latin typeface="Calibri" panose="020F0502020204030204" pitchFamily="34" charset="0"/>
              <a:cs typeface="Calibri"/>
            </a:endParaRPr>
          </a:p>
          <a:p>
            <a:pPr marL="169545" marR="5080" indent="-156845">
              <a:lnSpc>
                <a:spcPct val="127800"/>
              </a:lnSpc>
              <a:buSzPct val="77777"/>
              <a:buFont typeface="Arial"/>
              <a:buChar char="•"/>
              <a:tabLst>
                <a:tab pos="193040" algn="l"/>
              </a:tabLst>
            </a:pPr>
            <a:r>
              <a:rPr lang="pl-PL" sz="1800" spc="-5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Wizualizacja białek poprzez dodanie substancji strącającej (denaturującej białka)</a:t>
            </a:r>
            <a:r>
              <a:rPr sz="1800" spc="-5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lang="pl-PL" sz="1800" spc="-2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kwasu </a:t>
            </a:r>
            <a:r>
              <a:rPr lang="pl-PL" sz="1800" spc="-20" dirty="0" err="1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fosforowolframowego</a:t>
            </a:r>
            <a:r>
              <a:rPr sz="180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.</a:t>
            </a:r>
          </a:p>
          <a:p>
            <a:pPr marL="192405" indent="-179705">
              <a:lnSpc>
                <a:spcPct val="100000"/>
              </a:lnSpc>
              <a:spcBef>
                <a:spcPts val="600"/>
              </a:spcBef>
              <a:buSzPct val="77777"/>
              <a:buFont typeface="Arial"/>
              <a:buChar char="•"/>
              <a:tabLst>
                <a:tab pos="193040" algn="l"/>
              </a:tabLst>
            </a:pPr>
            <a:r>
              <a:rPr sz="180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1</a:t>
            </a:r>
            <a:r>
              <a:rPr sz="1800" spc="-45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sz="180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ml</a:t>
            </a:r>
            <a:r>
              <a:rPr sz="1800" spc="-40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lang="pl-PL" sz="1800" spc="-40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roztworu </a:t>
            </a:r>
            <a:r>
              <a:rPr sz="1800" dirty="0" err="1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Be</a:t>
            </a:r>
            <a:r>
              <a:rPr sz="1800" spc="-15" dirty="0" err="1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n</a:t>
            </a:r>
            <a:r>
              <a:rPr sz="1800" spc="-20" dirty="0" err="1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t</a:t>
            </a:r>
            <a:r>
              <a:rPr sz="1800" spc="-5" dirty="0" err="1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o</a:t>
            </a:r>
            <a:r>
              <a:rPr sz="1800" spc="-30" dirty="0" err="1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t</a:t>
            </a:r>
            <a:r>
              <a:rPr sz="1800" dirty="0" err="1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e</a:t>
            </a:r>
            <a:r>
              <a:rPr sz="1800" spc="-20" dirty="0" err="1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s</a:t>
            </a:r>
            <a:r>
              <a:rPr sz="1800" dirty="0" err="1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t</a:t>
            </a:r>
            <a:r>
              <a:rPr sz="1800" spc="-50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lang="pl-PL" sz="1800" spc="-2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na</a:t>
            </a:r>
            <a:r>
              <a:rPr sz="1800" spc="-35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sz="180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10</a:t>
            </a:r>
            <a:r>
              <a:rPr sz="1800" spc="-40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sz="180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ml</a:t>
            </a:r>
            <a:r>
              <a:rPr sz="1800" spc="-50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lang="pl-PL" sz="1800" spc="-5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przefiltrowanego wina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cs typeface="Calibri"/>
            </a:endParaRPr>
          </a:p>
          <a:p>
            <a:pPr marL="192405" indent="-179705">
              <a:lnSpc>
                <a:spcPct val="100000"/>
              </a:lnSpc>
              <a:spcBef>
                <a:spcPts val="600"/>
              </a:spcBef>
              <a:buSzPct val="77777"/>
              <a:buFont typeface="Arial"/>
              <a:buChar char="•"/>
              <a:tabLst>
                <a:tab pos="193040" algn="l"/>
              </a:tabLst>
            </a:pPr>
            <a:r>
              <a:rPr lang="pl-PL" sz="1800" spc="-1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Przy zmętnieniu wino jest niestabilne</a:t>
            </a:r>
            <a:r>
              <a:rPr sz="1800" spc="-40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sz="1800" spc="-5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(</a:t>
            </a:r>
            <a:r>
              <a:rPr sz="180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&gt;</a:t>
            </a:r>
            <a:r>
              <a:rPr sz="1800" spc="-25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5</a:t>
            </a:r>
            <a:r>
              <a:rPr sz="1800" spc="-45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NTU)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cs typeface="Calibri"/>
            </a:endParaRPr>
          </a:p>
          <a:p>
            <a:pPr marL="192405" indent="-179705">
              <a:lnSpc>
                <a:spcPct val="100000"/>
              </a:lnSpc>
              <a:spcBef>
                <a:spcPts val="600"/>
              </a:spcBef>
              <a:buSzPct val="77777"/>
              <a:buFont typeface="Arial"/>
              <a:buChar char="•"/>
              <a:tabLst>
                <a:tab pos="193040" algn="l"/>
              </a:tabLst>
            </a:pPr>
            <a:r>
              <a:rPr lang="pl-PL" sz="1800" spc="-1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W zależności od stopnia zmętnienia ustawiamy dawki w próbach wstępnych</a:t>
            </a:r>
            <a:endParaRPr lang="de-DE" sz="1800" dirty="0">
              <a:solidFill>
                <a:schemeClr val="tx1"/>
              </a:solidFill>
              <a:latin typeface="Calibri" panose="020F0502020204030204" pitchFamily="34" charset="0"/>
              <a:cs typeface="Calibri"/>
            </a:endParaRPr>
          </a:p>
          <a:p>
            <a:pPr marL="192405" indent="-179705">
              <a:lnSpc>
                <a:spcPct val="100000"/>
              </a:lnSpc>
              <a:spcBef>
                <a:spcPts val="600"/>
              </a:spcBef>
              <a:buSzPct val="77777"/>
              <a:buFont typeface="Arial"/>
              <a:buChar char="•"/>
              <a:tabLst>
                <a:tab pos="193040" algn="l"/>
              </a:tabLst>
            </a:pPr>
            <a:r>
              <a:rPr lang="pl-PL" sz="1800" spc="-5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Wyjątek stanowią moszcze </a:t>
            </a:r>
            <a:r>
              <a:rPr lang="pl-PL" sz="1800" b="1" spc="-5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po</a:t>
            </a:r>
            <a:r>
              <a:rPr lang="pl-PL" sz="1800" spc="-5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lang="pl-PL" sz="1800" b="1" spc="-5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pasteryzacji</a:t>
            </a:r>
            <a:r>
              <a:rPr lang="pl-PL" sz="1800" spc="-5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lang="de-DE" sz="1800" spc="-5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(</a:t>
            </a:r>
            <a:r>
              <a:rPr lang="pl-PL" sz="1800" spc="-5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test jest zawsze dodatni</a:t>
            </a:r>
            <a:r>
              <a:rPr lang="de-DE" sz="1800" spc="-1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)</a:t>
            </a:r>
            <a:endParaRPr lang="de-DE" sz="1800" dirty="0">
              <a:solidFill>
                <a:schemeClr val="tx1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1889" y="4366512"/>
            <a:ext cx="4427855" cy="1338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800" b="1" dirty="0">
                <a:solidFill>
                  <a:srgbClr val="96A700"/>
                </a:solidFill>
                <a:latin typeface="Calibri"/>
                <a:cs typeface="Calibri"/>
              </a:rPr>
              <a:t>Obniżenie rozpuszczalności</a:t>
            </a:r>
            <a:endParaRPr sz="1800" dirty="0">
              <a:latin typeface="Calibri"/>
              <a:cs typeface="Calibri"/>
            </a:endParaRPr>
          </a:p>
          <a:p>
            <a:pPr marL="192405" indent="-179705">
              <a:lnSpc>
                <a:spcPct val="100000"/>
              </a:lnSpc>
              <a:spcBef>
                <a:spcPts val="600"/>
              </a:spcBef>
              <a:buSzPct val="80555"/>
              <a:buFont typeface="Arial"/>
              <a:buChar char="•"/>
              <a:tabLst>
                <a:tab pos="193040" algn="l"/>
              </a:tabLst>
            </a:pPr>
            <a:r>
              <a:rPr lang="pl-PL" sz="1800" spc="-30" dirty="0">
                <a:solidFill>
                  <a:schemeClr val="tx1"/>
                </a:solidFill>
                <a:latin typeface="Calibri"/>
                <a:cs typeface="Calibri"/>
              </a:rPr>
              <a:t>Dodanie etanolu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92405" indent="-179705">
              <a:lnSpc>
                <a:spcPct val="100000"/>
              </a:lnSpc>
              <a:spcBef>
                <a:spcPts val="600"/>
              </a:spcBef>
              <a:buSzPct val="80555"/>
              <a:buFont typeface="Arial"/>
              <a:buChar char="•"/>
              <a:tabLst>
                <a:tab pos="193040" algn="l"/>
              </a:tabLst>
            </a:pPr>
            <a:r>
              <a:rPr lang="pl-PL" sz="1800" spc="-145" dirty="0">
                <a:solidFill>
                  <a:schemeClr val="tx1"/>
                </a:solidFill>
                <a:latin typeface="Calibri"/>
                <a:cs typeface="Calibri"/>
              </a:rPr>
              <a:t>Dodanie tanin</a:t>
            </a:r>
            <a:r>
              <a:rPr sz="1800" spc="-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(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0,5</a:t>
            </a:r>
            <a:r>
              <a:rPr sz="18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– 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2</a:t>
            </a:r>
            <a:r>
              <a:rPr sz="18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g</a:t>
            </a:r>
            <a:r>
              <a:rPr sz="18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Ga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llo</a:t>
            </a:r>
            <a:r>
              <a:rPr sz="1800" spc="-30" dirty="0">
                <a:solidFill>
                  <a:schemeClr val="tx1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ann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i</a:t>
            </a:r>
            <a:r>
              <a:rPr sz="1800" spc="-15" dirty="0">
                <a:solidFill>
                  <a:schemeClr val="tx1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e/</a:t>
            </a:r>
            <a:r>
              <a:rPr sz="18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l</a:t>
            </a:r>
            <a:r>
              <a:rPr sz="18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pl-PL" sz="1800" spc="-90" dirty="0">
                <a:solidFill>
                  <a:schemeClr val="tx1"/>
                </a:solidFill>
                <a:latin typeface="Calibri"/>
                <a:cs typeface="Calibri"/>
              </a:rPr>
              <a:t>wina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)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92405" indent="-179705">
              <a:lnSpc>
                <a:spcPct val="100000"/>
              </a:lnSpc>
              <a:spcBef>
                <a:spcPts val="625"/>
              </a:spcBef>
              <a:buSzPct val="80555"/>
              <a:buFont typeface="Arial"/>
              <a:buChar char="•"/>
              <a:tabLst>
                <a:tab pos="193040" algn="l"/>
              </a:tabLst>
            </a:pPr>
            <a:r>
              <a:rPr lang="pl-PL" sz="1800" spc="-145" dirty="0">
                <a:solidFill>
                  <a:schemeClr val="tx1"/>
                </a:solidFill>
                <a:latin typeface="Calibri"/>
                <a:cs typeface="Calibri"/>
              </a:rPr>
              <a:t>Dodanie tanin</a:t>
            </a:r>
            <a:r>
              <a:rPr sz="1800" spc="-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+</a:t>
            </a:r>
            <a:r>
              <a:rPr sz="18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pl-PL" sz="1800" spc="-90" dirty="0">
                <a:solidFill>
                  <a:schemeClr val="tx1"/>
                </a:solidFill>
                <a:latin typeface="Calibri"/>
                <a:cs typeface="Calibri"/>
              </a:rPr>
              <a:t>podgrzanie</a:t>
            </a:r>
            <a:r>
              <a:rPr sz="1800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chemeClr val="tx1"/>
                </a:solidFill>
                <a:latin typeface="Calibri"/>
                <a:cs typeface="Calibri"/>
              </a:rPr>
              <a:t>(8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0</a:t>
            </a:r>
            <a:r>
              <a:rPr sz="1800" dirty="0">
                <a:solidFill>
                  <a:schemeClr val="tx1"/>
                </a:solidFill>
                <a:latin typeface="Arial"/>
                <a:cs typeface="Arial"/>
              </a:rPr>
              <a:t>°</a:t>
            </a:r>
            <a:r>
              <a:rPr sz="1800" spc="-15" dirty="0">
                <a:solidFill>
                  <a:schemeClr val="tx1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,</a:t>
            </a:r>
            <a:r>
              <a:rPr sz="18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30</a:t>
            </a:r>
            <a:r>
              <a:rPr sz="1800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pl-PL" sz="1800" dirty="0">
                <a:solidFill>
                  <a:schemeClr val="tx1"/>
                </a:solidFill>
                <a:latin typeface="Calibri"/>
                <a:cs typeface="Calibri"/>
              </a:rPr>
              <a:t>minut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38200" y="327522"/>
            <a:ext cx="792480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pc="-15" dirty="0"/>
              <a:t>STABILIZACJA PROTEINOWA</a:t>
            </a:r>
            <a:endParaRPr spc="-20" dirty="0"/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lang="pl-PL" sz="1800" spc="-15" dirty="0">
                <a:solidFill>
                  <a:srgbClr val="96A700"/>
                </a:solidFill>
              </a:rPr>
              <a:t>DALSZE MOŻLIWOŚCI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49823" y="4706111"/>
            <a:ext cx="204254" cy="10561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92495" y="4736591"/>
            <a:ext cx="103505" cy="960119"/>
          </a:xfrm>
          <a:custGeom>
            <a:avLst/>
            <a:gdLst/>
            <a:ahLst/>
            <a:cxnLst/>
            <a:rect l="l" t="t" r="r" b="b"/>
            <a:pathLst>
              <a:path w="103504" h="960120">
                <a:moveTo>
                  <a:pt x="0" y="0"/>
                </a:moveTo>
                <a:lnTo>
                  <a:pt x="49190" y="4555"/>
                </a:lnTo>
                <a:lnTo>
                  <a:pt x="57911" y="470403"/>
                </a:lnTo>
                <a:lnTo>
                  <a:pt x="61348" y="473689"/>
                </a:lnTo>
                <a:lnTo>
                  <a:pt x="70854" y="476490"/>
                </a:lnTo>
                <a:lnTo>
                  <a:pt x="85228" y="478605"/>
                </a:lnTo>
                <a:lnTo>
                  <a:pt x="103266" y="479832"/>
                </a:lnTo>
                <a:lnTo>
                  <a:pt x="86517" y="480875"/>
                </a:lnTo>
                <a:lnTo>
                  <a:pt x="70843" y="483378"/>
                </a:lnTo>
                <a:lnTo>
                  <a:pt x="60222" y="486963"/>
                </a:lnTo>
                <a:lnTo>
                  <a:pt x="57911" y="950463"/>
                </a:lnTo>
                <a:lnTo>
                  <a:pt x="54475" y="953749"/>
                </a:lnTo>
                <a:lnTo>
                  <a:pt x="44969" y="956550"/>
                </a:lnTo>
                <a:lnTo>
                  <a:pt x="30595" y="958665"/>
                </a:lnTo>
                <a:lnTo>
                  <a:pt x="12557" y="959892"/>
                </a:lnTo>
              </a:path>
            </a:pathLst>
          </a:custGeom>
          <a:ln w="152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776345" y="5084951"/>
            <a:ext cx="170624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800" spc="-110" dirty="0">
                <a:solidFill>
                  <a:schemeClr val="tx1"/>
                </a:solidFill>
                <a:latin typeface="Calibri"/>
                <a:cs typeface="Calibri"/>
              </a:rPr>
              <a:t>Pomiar zmętnienia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161763"/>
      </p:ext>
    </p:extLst>
  </p:cSld>
  <p:clrMapOvr>
    <a:masterClrMapping/>
  </p:clrMapOvr>
  <p:transition spd="med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327522"/>
            <a:ext cx="792480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pc="-15" dirty="0"/>
              <a:t>STABILIZACJA PROTEINOWA</a:t>
            </a:r>
            <a:endParaRPr spc="-20" dirty="0"/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lang="pl-PL" sz="1800" dirty="0">
                <a:solidFill>
                  <a:srgbClr val="96A700"/>
                </a:solidFill>
              </a:rPr>
              <a:t>KLAROWANIE WSTĘPNE</a:t>
            </a:r>
            <a:endParaRPr sz="1800" dirty="0"/>
          </a:p>
        </p:txBody>
      </p:sp>
      <p:sp>
        <p:nvSpPr>
          <p:cNvPr id="3" name="object 3"/>
          <p:cNvSpPr/>
          <p:nvPr/>
        </p:nvSpPr>
        <p:spPr>
          <a:xfrm>
            <a:off x="1601724" y="1677923"/>
            <a:ext cx="5804915" cy="35417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83841" y="5281928"/>
            <a:ext cx="3656329" cy="4657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1240"/>
              </a:lnSpc>
            </a:pPr>
            <a:r>
              <a:rPr sz="1200" dirty="0">
                <a:solidFill>
                  <a:schemeClr val="tx1"/>
                </a:solidFill>
                <a:latin typeface="Calibri"/>
                <a:cs typeface="Calibri"/>
              </a:rPr>
              <a:t>Wil</a:t>
            </a:r>
            <a:r>
              <a:rPr sz="1200" spc="-50" dirty="0">
                <a:solidFill>
                  <a:schemeClr val="tx1"/>
                </a:solidFill>
                <a:latin typeface="Calibri"/>
                <a:cs typeface="Calibri"/>
              </a:rPr>
              <a:t>k</a:t>
            </a:r>
            <a:r>
              <a:rPr sz="1200" spc="-10" dirty="0">
                <a:solidFill>
                  <a:schemeClr val="tx1"/>
                </a:solidFill>
                <a:latin typeface="Calibri"/>
                <a:cs typeface="Calibri"/>
              </a:rPr>
              <a:t>es</a:t>
            </a:r>
            <a:r>
              <a:rPr sz="1200" spc="-5" dirty="0">
                <a:solidFill>
                  <a:schemeClr val="tx1"/>
                </a:solidFill>
                <a:latin typeface="Calibri"/>
                <a:cs typeface="Calibri"/>
              </a:rPr>
              <a:t>,</a:t>
            </a:r>
            <a:r>
              <a:rPr sz="12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chemeClr val="tx1"/>
                </a:solidFill>
                <a:latin typeface="Calibri"/>
                <a:cs typeface="Calibri"/>
              </a:rPr>
              <a:t>A</a:t>
            </a:r>
            <a:r>
              <a:rPr sz="1200" spc="-10" dirty="0">
                <a:solidFill>
                  <a:schemeClr val="tx1"/>
                </a:solidFill>
                <a:latin typeface="Calibri"/>
                <a:cs typeface="Calibri"/>
              </a:rPr>
              <a:t>WRI,</a:t>
            </a:r>
            <a:r>
              <a:rPr sz="12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chemeClr val="tx1"/>
                </a:solidFill>
                <a:latin typeface="Calibri"/>
                <a:cs typeface="Calibri"/>
              </a:rPr>
              <a:t>201</a:t>
            </a:r>
            <a:r>
              <a:rPr sz="1200" spc="-10" dirty="0">
                <a:solidFill>
                  <a:schemeClr val="tx1"/>
                </a:solidFill>
                <a:latin typeface="Calibri"/>
                <a:cs typeface="Calibri"/>
              </a:rPr>
              <a:t>5</a:t>
            </a:r>
            <a:endParaRPr sz="12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700">
              <a:lnSpc>
                <a:spcPts val="1960"/>
              </a:lnSpc>
            </a:pPr>
            <a:r>
              <a:rPr lang="pl-PL" sz="1800" spc="-10" dirty="0">
                <a:solidFill>
                  <a:schemeClr val="tx1"/>
                </a:solidFill>
                <a:latin typeface="Calibri"/>
                <a:cs typeface="Calibri"/>
              </a:rPr>
              <a:t>Dawka bentonitu</a:t>
            </a:r>
            <a:r>
              <a:rPr sz="18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chemeClr val="tx1"/>
                </a:solidFill>
                <a:latin typeface="Calibri"/>
                <a:cs typeface="Calibri"/>
              </a:rPr>
              <a:t>(</a:t>
            </a:r>
            <a:r>
              <a:rPr sz="1800" spc="50" dirty="0">
                <a:solidFill>
                  <a:schemeClr val="tx1"/>
                </a:solidFill>
                <a:latin typeface="Calibri"/>
                <a:cs typeface="Calibri"/>
              </a:rPr>
              <a:t>g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/</a:t>
            </a:r>
            <a:r>
              <a:rPr lang="pl-PL" sz="1800" spc="-5" dirty="0">
                <a:solidFill>
                  <a:schemeClr val="tx1"/>
                </a:solidFill>
                <a:latin typeface="Calibri"/>
                <a:cs typeface="Calibri"/>
              </a:rPr>
              <a:t>l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)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67683" y="4040123"/>
            <a:ext cx="1597660" cy="523240"/>
          </a:xfrm>
          <a:custGeom>
            <a:avLst/>
            <a:gdLst/>
            <a:ahLst/>
            <a:cxnLst/>
            <a:rect l="l" t="t" r="r" b="b"/>
            <a:pathLst>
              <a:path w="1597660" h="523239">
                <a:moveTo>
                  <a:pt x="0" y="522731"/>
                </a:moveTo>
                <a:lnTo>
                  <a:pt x="1597151" y="522731"/>
                </a:lnTo>
                <a:lnTo>
                  <a:pt x="1597151" y="0"/>
                </a:lnTo>
                <a:lnTo>
                  <a:pt x="0" y="0"/>
                </a:lnTo>
                <a:lnTo>
                  <a:pt x="0" y="5227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83536" y="4106161"/>
            <a:ext cx="96456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885" marR="5080" indent="-210820">
              <a:lnSpc>
                <a:spcPct val="100000"/>
              </a:lnSpc>
            </a:pPr>
            <a:r>
              <a:rPr lang="pl-PL" sz="1400" spc="-5" dirty="0">
                <a:solidFill>
                  <a:schemeClr val="tx1"/>
                </a:solidFill>
                <a:latin typeface="Calibri"/>
                <a:cs typeface="Calibri"/>
              </a:rPr>
              <a:t>Filtracja próbek</a:t>
            </a:r>
            <a:endParaRPr sz="14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4756096"/>
      </p:ext>
    </p:extLst>
  </p:cSld>
  <p:clrMapOvr>
    <a:masterClrMapping/>
  </p:clrMapOvr>
  <p:transition spd="med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481410"/>
            <a:ext cx="79248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pc="-15" dirty="0"/>
              <a:t>STABILIZACJA PROTEINOWA</a:t>
            </a:r>
            <a:endParaRPr spc="-20" dirty="0"/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lang="pl-PL" sz="1800" spc="-5" dirty="0">
                <a:solidFill>
                  <a:srgbClr val="96A700"/>
                </a:solidFill>
              </a:rPr>
              <a:t>BENTONITU WINIARSKIE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5483" y="1416680"/>
            <a:ext cx="4257040" cy="1261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96A700"/>
                </a:solidFill>
                <a:latin typeface="Calibri"/>
                <a:cs typeface="Calibri"/>
              </a:rPr>
              <a:t>Na/</a:t>
            </a:r>
            <a:r>
              <a:rPr sz="1800" b="1" spc="-15" dirty="0">
                <a:solidFill>
                  <a:srgbClr val="96A700"/>
                </a:solidFill>
                <a:latin typeface="Calibri"/>
                <a:cs typeface="Calibri"/>
              </a:rPr>
              <a:t>C</a:t>
            </a:r>
            <a:r>
              <a:rPr sz="1800" b="1" spc="-10" dirty="0">
                <a:solidFill>
                  <a:srgbClr val="96A700"/>
                </a:solidFill>
                <a:latin typeface="Calibri"/>
                <a:cs typeface="Calibri"/>
              </a:rPr>
              <a:t>a</a:t>
            </a:r>
            <a:r>
              <a:rPr sz="1800" b="1" spc="-45" dirty="0">
                <a:solidFill>
                  <a:srgbClr val="96A7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 err="1">
                <a:solidFill>
                  <a:srgbClr val="96A700"/>
                </a:solidFill>
                <a:latin typeface="Calibri"/>
                <a:cs typeface="Calibri"/>
              </a:rPr>
              <a:t>Ben</a:t>
            </a:r>
            <a:r>
              <a:rPr sz="1800" b="1" spc="-30" dirty="0" err="1">
                <a:solidFill>
                  <a:srgbClr val="96A700"/>
                </a:solidFill>
                <a:latin typeface="Calibri"/>
                <a:cs typeface="Calibri"/>
              </a:rPr>
              <a:t>t</a:t>
            </a:r>
            <a:r>
              <a:rPr sz="1800" b="1" spc="-10" dirty="0" err="1">
                <a:solidFill>
                  <a:srgbClr val="96A700"/>
                </a:solidFill>
                <a:latin typeface="Calibri"/>
                <a:cs typeface="Calibri"/>
              </a:rPr>
              <a:t>o</a:t>
            </a:r>
            <a:r>
              <a:rPr sz="1800" b="1" spc="-5" dirty="0" err="1">
                <a:solidFill>
                  <a:srgbClr val="96A700"/>
                </a:solidFill>
                <a:latin typeface="Calibri"/>
                <a:cs typeface="Calibri"/>
              </a:rPr>
              <a:t>n</a:t>
            </a:r>
            <a:r>
              <a:rPr sz="1800" b="1" spc="-15" dirty="0" err="1">
                <a:solidFill>
                  <a:srgbClr val="96A700"/>
                </a:solidFill>
                <a:latin typeface="Calibri"/>
                <a:cs typeface="Calibri"/>
              </a:rPr>
              <a:t>i</a:t>
            </a:r>
            <a:r>
              <a:rPr sz="1800" b="1" spc="-10" dirty="0" err="1">
                <a:solidFill>
                  <a:srgbClr val="96A700"/>
                </a:solidFill>
                <a:latin typeface="Calibri"/>
                <a:cs typeface="Calibri"/>
              </a:rPr>
              <a:t>t</a:t>
            </a:r>
            <a:r>
              <a:rPr lang="pl-PL" sz="1800" b="1" spc="-10" dirty="0">
                <a:solidFill>
                  <a:srgbClr val="96A700"/>
                </a:solidFill>
                <a:latin typeface="Calibri"/>
                <a:cs typeface="Calibri"/>
              </a:rPr>
              <a:t>, Bentonit Sodowo/Wapniowy</a:t>
            </a:r>
            <a:r>
              <a:rPr lang="de-DE" sz="1800" b="1" spc="-10" dirty="0">
                <a:solidFill>
                  <a:srgbClr val="96A700"/>
                </a:solidFill>
                <a:latin typeface="Calibri"/>
                <a:cs typeface="Calibri"/>
              </a:rPr>
              <a:t> (SIHA Bentonit)</a:t>
            </a:r>
            <a:endParaRPr sz="1800" dirty="0">
              <a:latin typeface="Calibri"/>
              <a:cs typeface="Calibri"/>
            </a:endParaRPr>
          </a:p>
          <a:p>
            <a:pPr marL="192405" indent="-179705">
              <a:lnSpc>
                <a:spcPct val="100000"/>
              </a:lnSpc>
              <a:spcBef>
                <a:spcPts val="600"/>
              </a:spcBef>
              <a:buSzPct val="80555"/>
              <a:buFont typeface="Arial"/>
              <a:buChar char="•"/>
              <a:tabLst>
                <a:tab pos="193040" algn="l"/>
              </a:tabLst>
            </a:pPr>
            <a:r>
              <a:rPr lang="pl-PL" sz="1800" spc="-85" dirty="0">
                <a:solidFill>
                  <a:schemeClr val="tx1"/>
                </a:solidFill>
                <a:latin typeface="Calibri"/>
                <a:cs typeface="Calibri"/>
              </a:rPr>
              <a:t>Łączy zalety i wady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92405" indent="-179705">
              <a:lnSpc>
                <a:spcPct val="100000"/>
              </a:lnSpc>
              <a:spcBef>
                <a:spcPts val="600"/>
              </a:spcBef>
              <a:buSzPct val="80555"/>
              <a:buFont typeface="Arial"/>
              <a:buChar char="•"/>
              <a:tabLst>
                <a:tab pos="193040" algn="l"/>
              </a:tabLst>
            </a:pPr>
            <a:r>
              <a:rPr lang="pl-PL" sz="1800" dirty="0">
                <a:solidFill>
                  <a:schemeClr val="tx1"/>
                </a:solidFill>
                <a:latin typeface="Calibri"/>
                <a:cs typeface="Calibri"/>
              </a:rPr>
              <a:t>Dostępny jako gotowy preparat handlowy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5482" y="3155408"/>
            <a:ext cx="315840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chemeClr val="tx1"/>
                </a:solidFill>
                <a:latin typeface="Calibri"/>
                <a:cs typeface="Calibri"/>
              </a:rPr>
              <a:t>Na</a:t>
            </a:r>
            <a:r>
              <a:rPr sz="1800" b="1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b="1" dirty="0" err="1">
                <a:solidFill>
                  <a:schemeClr val="tx1"/>
                </a:solidFill>
                <a:latin typeface="Calibri"/>
                <a:cs typeface="Calibri"/>
              </a:rPr>
              <a:t>Be</a:t>
            </a:r>
            <a:r>
              <a:rPr sz="1800" b="1" spc="-10" dirty="0" err="1">
                <a:solidFill>
                  <a:schemeClr val="tx1"/>
                </a:solidFill>
                <a:latin typeface="Calibri"/>
                <a:cs typeface="Calibri"/>
              </a:rPr>
              <a:t>n</a:t>
            </a:r>
            <a:r>
              <a:rPr sz="1800" b="1" spc="-15" dirty="0" err="1">
                <a:solidFill>
                  <a:schemeClr val="tx1"/>
                </a:solidFill>
                <a:latin typeface="Calibri"/>
                <a:cs typeface="Calibri"/>
              </a:rPr>
              <a:t>t</a:t>
            </a:r>
            <a:r>
              <a:rPr sz="1800" b="1" dirty="0" err="1">
                <a:solidFill>
                  <a:schemeClr val="tx1"/>
                </a:solidFill>
                <a:latin typeface="Calibri"/>
                <a:cs typeface="Calibri"/>
              </a:rPr>
              <a:t>o</a:t>
            </a:r>
            <a:r>
              <a:rPr sz="1800" b="1" spc="5" dirty="0" err="1">
                <a:solidFill>
                  <a:schemeClr val="tx1"/>
                </a:solidFill>
                <a:latin typeface="Calibri"/>
                <a:cs typeface="Calibri"/>
              </a:rPr>
              <a:t>n</a:t>
            </a:r>
            <a:r>
              <a:rPr sz="1800" b="1" spc="-20" dirty="0" err="1">
                <a:solidFill>
                  <a:schemeClr val="tx1"/>
                </a:solidFill>
                <a:latin typeface="Calibri"/>
                <a:cs typeface="Calibri"/>
              </a:rPr>
              <a:t>i</a:t>
            </a:r>
            <a:r>
              <a:rPr sz="1800" b="1" dirty="0" err="1">
                <a:solidFill>
                  <a:schemeClr val="tx1"/>
                </a:solidFill>
                <a:latin typeface="Calibri"/>
                <a:cs typeface="Calibri"/>
              </a:rPr>
              <a:t>t</a:t>
            </a:r>
            <a:r>
              <a:rPr lang="pl-PL" sz="1800" b="1" dirty="0">
                <a:solidFill>
                  <a:schemeClr val="tx1"/>
                </a:solidFill>
                <a:latin typeface="Calibri"/>
                <a:cs typeface="Calibri"/>
              </a:rPr>
              <a:t>, Bentonit sodowy</a:t>
            </a:r>
            <a:r>
              <a:rPr sz="1800" b="1" spc="-8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chemeClr val="tx1"/>
                </a:solidFill>
                <a:latin typeface="Calibri"/>
                <a:cs typeface="Calibri"/>
              </a:rPr>
              <a:t>(</a:t>
            </a:r>
            <a:r>
              <a:rPr lang="pl-PL" sz="1800" b="1" dirty="0">
                <a:solidFill>
                  <a:schemeClr val="tx1"/>
                </a:solidFill>
                <a:latin typeface="Calibri"/>
                <a:cs typeface="Calibri"/>
              </a:rPr>
              <a:t>silnie pęczniejący</a:t>
            </a:r>
            <a:r>
              <a:rPr sz="1800" b="1" dirty="0">
                <a:solidFill>
                  <a:schemeClr val="tx1"/>
                </a:solidFill>
                <a:latin typeface="Calibri"/>
                <a:cs typeface="Calibri"/>
              </a:rPr>
              <a:t>)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5482" y="3789040"/>
            <a:ext cx="2898775" cy="21051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pl-PL" sz="1800" spc="-15" dirty="0">
                <a:solidFill>
                  <a:schemeClr val="tx1"/>
                </a:solidFill>
                <a:latin typeface="Calibri"/>
                <a:cs typeface="Calibri"/>
              </a:rPr>
              <a:t>Współczynnik pęcznienia około</a:t>
            </a:r>
            <a:r>
              <a:rPr sz="1800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1,4</a:t>
            </a:r>
            <a:r>
              <a:rPr sz="18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pl-PL" sz="1800" spc="-5" dirty="0">
                <a:solidFill>
                  <a:schemeClr val="tx1"/>
                </a:solidFill>
                <a:latin typeface="Calibri"/>
                <a:cs typeface="Calibri"/>
              </a:rPr>
              <a:t>do</a:t>
            </a:r>
            <a:r>
              <a:rPr sz="1800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4</a:t>
            </a:r>
            <a:r>
              <a:rPr sz="18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l</a:t>
            </a:r>
            <a:r>
              <a:rPr sz="1800" spc="-15" dirty="0">
                <a:solidFill>
                  <a:schemeClr val="tx1"/>
                </a:solidFill>
                <a:latin typeface="Calibri"/>
                <a:cs typeface="Calibri"/>
              </a:rPr>
              <a:t>/kg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pl-PL" sz="1800" spc="-10" dirty="0">
                <a:solidFill>
                  <a:schemeClr val="tx1"/>
                </a:solidFill>
                <a:latin typeface="Calibri"/>
                <a:cs typeface="Calibri"/>
              </a:rPr>
              <a:t>Wyższa intensywność flokulacji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pl-PL" sz="1800" spc="-10" dirty="0">
                <a:solidFill>
                  <a:schemeClr val="tx1"/>
                </a:solidFill>
                <a:latin typeface="Calibri"/>
                <a:cs typeface="Calibri"/>
              </a:rPr>
              <a:t>Lepszy efekt klarowania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pl-PL" sz="1800" spc="-5" dirty="0">
                <a:solidFill>
                  <a:schemeClr val="tx1"/>
                </a:solidFill>
                <a:latin typeface="Calibri"/>
                <a:cs typeface="Calibri"/>
              </a:rPr>
              <a:t>Stosowanie w Niemczech zakazane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62522" y="3122708"/>
            <a:ext cx="336586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chemeClr val="tx1"/>
                </a:solidFill>
                <a:latin typeface="Calibri"/>
                <a:cs typeface="Calibri"/>
              </a:rPr>
              <a:t>C</a:t>
            </a:r>
            <a:r>
              <a:rPr sz="1800" b="1" dirty="0">
                <a:solidFill>
                  <a:schemeClr val="tx1"/>
                </a:solidFill>
                <a:latin typeface="Calibri"/>
                <a:cs typeface="Calibri"/>
              </a:rPr>
              <a:t>a</a:t>
            </a:r>
            <a:r>
              <a:rPr sz="1800" b="1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b="1" dirty="0" err="1">
                <a:solidFill>
                  <a:schemeClr val="tx1"/>
                </a:solidFill>
                <a:latin typeface="Calibri"/>
                <a:cs typeface="Calibri"/>
              </a:rPr>
              <a:t>Be</a:t>
            </a:r>
            <a:r>
              <a:rPr sz="1800" b="1" spc="-10" dirty="0" err="1">
                <a:solidFill>
                  <a:schemeClr val="tx1"/>
                </a:solidFill>
                <a:latin typeface="Calibri"/>
                <a:cs typeface="Calibri"/>
              </a:rPr>
              <a:t>n</a:t>
            </a:r>
            <a:r>
              <a:rPr sz="1800" b="1" spc="-15" dirty="0" err="1">
                <a:solidFill>
                  <a:schemeClr val="tx1"/>
                </a:solidFill>
                <a:latin typeface="Calibri"/>
                <a:cs typeface="Calibri"/>
              </a:rPr>
              <a:t>t</a:t>
            </a:r>
            <a:r>
              <a:rPr sz="1800" b="1" dirty="0" err="1">
                <a:solidFill>
                  <a:schemeClr val="tx1"/>
                </a:solidFill>
                <a:latin typeface="Calibri"/>
                <a:cs typeface="Calibri"/>
              </a:rPr>
              <a:t>o</a:t>
            </a:r>
            <a:r>
              <a:rPr sz="1800" b="1" spc="5" dirty="0" err="1">
                <a:solidFill>
                  <a:schemeClr val="tx1"/>
                </a:solidFill>
                <a:latin typeface="Calibri"/>
                <a:cs typeface="Calibri"/>
              </a:rPr>
              <a:t>n</a:t>
            </a:r>
            <a:r>
              <a:rPr sz="1800" b="1" spc="-20" dirty="0" err="1">
                <a:solidFill>
                  <a:schemeClr val="tx1"/>
                </a:solidFill>
                <a:latin typeface="Calibri"/>
                <a:cs typeface="Calibri"/>
              </a:rPr>
              <a:t>i</a:t>
            </a:r>
            <a:r>
              <a:rPr sz="1800" b="1" dirty="0" err="1">
                <a:solidFill>
                  <a:schemeClr val="tx1"/>
                </a:solidFill>
                <a:latin typeface="Calibri"/>
                <a:cs typeface="Calibri"/>
              </a:rPr>
              <a:t>t</a:t>
            </a:r>
            <a:r>
              <a:rPr lang="pl-PL" sz="1800" b="1" dirty="0">
                <a:solidFill>
                  <a:schemeClr val="tx1"/>
                </a:solidFill>
                <a:latin typeface="Calibri"/>
                <a:cs typeface="Calibri"/>
              </a:rPr>
              <a:t>, Bentonit wapniowy</a:t>
            </a:r>
            <a:r>
              <a:rPr sz="1800" b="1" spc="-7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chemeClr val="tx1"/>
                </a:solidFill>
                <a:latin typeface="Calibri"/>
                <a:cs typeface="Calibri"/>
              </a:rPr>
              <a:t>(</a:t>
            </a:r>
            <a:r>
              <a:rPr lang="pl-PL" sz="1800" b="1" dirty="0">
                <a:solidFill>
                  <a:schemeClr val="tx1"/>
                </a:solidFill>
                <a:latin typeface="Calibri"/>
                <a:cs typeface="Calibri"/>
              </a:rPr>
              <a:t>słabo pęczniejący</a:t>
            </a:r>
            <a:r>
              <a:rPr sz="1800" b="1" spc="-5" dirty="0">
                <a:solidFill>
                  <a:schemeClr val="tx1"/>
                </a:solidFill>
                <a:latin typeface="Calibri"/>
                <a:cs typeface="Calibri"/>
              </a:rPr>
              <a:t>)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62522" y="3789040"/>
            <a:ext cx="2906395" cy="1218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pl-PL" sz="1800" spc="-15" dirty="0">
                <a:solidFill>
                  <a:schemeClr val="tx1"/>
                </a:solidFill>
                <a:latin typeface="Calibri"/>
                <a:cs typeface="Calibri"/>
              </a:rPr>
              <a:t>Współczynnik pęcznienia</a:t>
            </a:r>
            <a:r>
              <a:rPr sz="18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br>
              <a:rPr lang="pl-PL" sz="1800" spc="-35" dirty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1</a:t>
            </a:r>
            <a:r>
              <a:rPr sz="1800" spc="-15" dirty="0">
                <a:solidFill>
                  <a:schemeClr val="tx1"/>
                </a:solidFill>
                <a:latin typeface="Calibri"/>
                <a:cs typeface="Calibri"/>
              </a:rPr>
              <a:t>,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1</a:t>
            </a:r>
            <a:r>
              <a:rPr sz="18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pl-PL" sz="1800" spc="-5" dirty="0">
                <a:solidFill>
                  <a:schemeClr val="tx1"/>
                </a:solidFill>
                <a:latin typeface="Calibri"/>
                <a:cs typeface="Calibri"/>
              </a:rPr>
              <a:t>do</a:t>
            </a:r>
            <a:r>
              <a:rPr sz="1800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1,4</a:t>
            </a:r>
            <a:r>
              <a:rPr sz="18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chemeClr val="tx1"/>
                </a:solidFill>
                <a:latin typeface="Calibri"/>
                <a:cs typeface="Calibri"/>
              </a:rPr>
              <a:t>l</a:t>
            </a:r>
            <a:r>
              <a:rPr sz="1800" spc="-15" dirty="0">
                <a:solidFill>
                  <a:schemeClr val="tx1"/>
                </a:solidFill>
                <a:latin typeface="Calibri"/>
                <a:cs typeface="Calibri"/>
              </a:rPr>
              <a:t>/kg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pl-PL" sz="1800" spc="-50" dirty="0">
                <a:solidFill>
                  <a:schemeClr val="tx1"/>
                </a:solidFill>
                <a:latin typeface="Calibri"/>
                <a:cs typeface="Calibri"/>
              </a:rPr>
              <a:t>Zwięzły osad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pl-PL" sz="1800" spc="-5" dirty="0">
                <a:solidFill>
                  <a:schemeClr val="tx1"/>
                </a:solidFill>
                <a:latin typeface="Calibri"/>
                <a:cs typeface="Calibri"/>
              </a:rPr>
              <a:t>Łatwo osadzający się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17008" y="1086611"/>
            <a:ext cx="1929383" cy="12024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52843" y="1074419"/>
            <a:ext cx="2014727" cy="12268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542538" y="2365117"/>
            <a:ext cx="77025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25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oher</a:t>
            </a:r>
            <a:r>
              <a:rPr sz="1400" b="1" spc="-60" dirty="0">
                <a:latin typeface="Times New Roman"/>
                <a:cs typeface="Times New Roman"/>
              </a:rPr>
              <a:t> </a:t>
            </a:r>
            <a:r>
              <a:rPr sz="1400" b="1" spc="-120" dirty="0">
                <a:latin typeface="Calibri"/>
                <a:cs typeface="Calibri"/>
              </a:rPr>
              <a:t>T</a:t>
            </a:r>
            <a:r>
              <a:rPr sz="1400" b="1" dirty="0">
                <a:latin typeface="Calibri"/>
                <a:cs typeface="Calibri"/>
              </a:rPr>
              <a:t>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14521" y="2365117"/>
            <a:ext cx="495934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Pul</a:t>
            </a:r>
            <a:r>
              <a:rPr sz="1400" b="1" spc="-15" dirty="0">
                <a:latin typeface="Calibri"/>
                <a:cs typeface="Calibri"/>
              </a:rPr>
              <a:t>v</a:t>
            </a:r>
            <a:r>
              <a:rPr sz="1400" b="1" spc="-5" dirty="0">
                <a:latin typeface="Calibri"/>
                <a:cs typeface="Calibri"/>
              </a:rPr>
              <a:t>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47793" y="2140073"/>
            <a:ext cx="892175" cy="4292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730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oc</a:t>
            </a:r>
            <a:r>
              <a:rPr sz="1200" spc="-5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2016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400" b="1" dirty="0">
                <a:latin typeface="Calibri"/>
                <a:cs typeface="Calibri"/>
              </a:rPr>
              <a:t>G</a:t>
            </a:r>
            <a:r>
              <a:rPr sz="1400" b="1" spc="-35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anul</a:t>
            </a:r>
            <a:r>
              <a:rPr sz="1400" b="1" spc="-10" dirty="0">
                <a:latin typeface="Calibri"/>
                <a:cs typeface="Calibri"/>
              </a:rPr>
              <a:t>a</a:t>
            </a:r>
            <a:r>
              <a:rPr sz="1400" b="1" dirty="0">
                <a:latin typeface="Calibri"/>
                <a:cs typeface="Calibri"/>
              </a:rPr>
              <a:t>t</a:t>
            </a:r>
            <a:endParaRPr sz="1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2798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1560" y="1275590"/>
            <a:ext cx="6120680" cy="4583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800" b="1" spc="-15" dirty="0">
                <a:solidFill>
                  <a:srgbClr val="96A700"/>
                </a:solidFill>
                <a:latin typeface="Calibri" panose="020F0502020204030204" pitchFamily="34" charset="0"/>
                <a:cs typeface="Calibri"/>
              </a:rPr>
              <a:t>Zastosowanie</a:t>
            </a:r>
            <a:r>
              <a:rPr sz="1800" b="1" spc="-75" dirty="0">
                <a:solidFill>
                  <a:srgbClr val="96A700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sz="1800" spc="5" dirty="0">
                <a:latin typeface="Calibri" panose="020F0502020204030204" pitchFamily="34" charset="0"/>
                <a:cs typeface="Calibri"/>
              </a:rPr>
              <a:t>(</a:t>
            </a:r>
            <a:r>
              <a:rPr sz="1800" spc="-10" dirty="0">
                <a:latin typeface="Calibri" panose="020F0502020204030204" pitchFamily="34" charset="0"/>
                <a:cs typeface="Calibri"/>
              </a:rPr>
              <a:t>g</a:t>
            </a:r>
            <a:r>
              <a:rPr sz="1800" spc="-35" dirty="0">
                <a:latin typeface="Calibri" panose="020F0502020204030204" pitchFamily="34" charset="0"/>
                <a:cs typeface="Calibri"/>
              </a:rPr>
              <a:t>r</a:t>
            </a:r>
            <a:r>
              <a:rPr sz="1800" spc="-5" dirty="0">
                <a:latin typeface="Calibri" panose="020F0502020204030204" pitchFamily="34" charset="0"/>
                <a:cs typeface="Calibri"/>
              </a:rPr>
              <a:t>oß</a:t>
            </a:r>
            <a:r>
              <a:rPr sz="1800" dirty="0">
                <a:latin typeface="Calibri" panose="020F0502020204030204" pitchFamily="34" charset="0"/>
                <a:cs typeface="Calibri"/>
              </a:rPr>
              <a:t>e</a:t>
            </a:r>
            <a:r>
              <a:rPr sz="1800" spc="-30" dirty="0">
                <a:latin typeface="Calibri" panose="020F0502020204030204" pitchFamily="34" charset="0"/>
                <a:cs typeface="Times New Roman"/>
              </a:rPr>
              <a:t> </a:t>
            </a:r>
            <a:r>
              <a:rPr sz="1800" spc="-5" dirty="0">
                <a:latin typeface="Calibri" panose="020F0502020204030204" pitchFamily="34" charset="0"/>
                <a:cs typeface="Calibri"/>
              </a:rPr>
              <a:t>Sp</a:t>
            </a:r>
            <a:r>
              <a:rPr sz="1800" spc="5" dirty="0">
                <a:latin typeface="Calibri" panose="020F0502020204030204" pitchFamily="34" charset="0"/>
                <a:cs typeface="Calibri"/>
              </a:rPr>
              <a:t>a</a:t>
            </a:r>
            <a:r>
              <a:rPr sz="1800" spc="-5" dirty="0">
                <a:latin typeface="Calibri" panose="020F0502020204030204" pitchFamily="34" charset="0"/>
                <a:cs typeface="Calibri"/>
              </a:rPr>
              <a:t>n</a:t>
            </a:r>
            <a:r>
              <a:rPr sz="1800" dirty="0">
                <a:latin typeface="Calibri" panose="020F0502020204030204" pitchFamily="34" charset="0"/>
                <a:cs typeface="Calibri"/>
              </a:rPr>
              <a:t>n</a:t>
            </a:r>
            <a:r>
              <a:rPr sz="1800" spc="-10" dirty="0">
                <a:latin typeface="Calibri" panose="020F0502020204030204" pitchFamily="34" charset="0"/>
                <a:cs typeface="Calibri"/>
              </a:rPr>
              <a:t>e</a:t>
            </a:r>
            <a:r>
              <a:rPr sz="1800" spc="-45" dirty="0">
                <a:latin typeface="Calibri" panose="020F0502020204030204" pitchFamily="34" charset="0"/>
                <a:cs typeface="Times New Roman"/>
              </a:rPr>
              <a:t> </a:t>
            </a:r>
            <a:r>
              <a:rPr sz="1800" spc="-10" dirty="0">
                <a:latin typeface="Calibri" panose="020F0502020204030204" pitchFamily="34" charset="0"/>
                <a:cs typeface="Calibri"/>
              </a:rPr>
              <a:t>5</a:t>
            </a:r>
            <a:r>
              <a:rPr sz="1800" dirty="0">
                <a:latin typeface="Calibri" panose="020F0502020204030204" pitchFamily="34" charset="0"/>
                <a:cs typeface="Calibri"/>
              </a:rPr>
              <a:t>0-</a:t>
            </a:r>
            <a:r>
              <a:rPr sz="1800" spc="-10" dirty="0">
                <a:latin typeface="Calibri" panose="020F0502020204030204" pitchFamily="34" charset="0"/>
                <a:cs typeface="Calibri"/>
              </a:rPr>
              <a:t>600</a:t>
            </a:r>
            <a:r>
              <a:rPr sz="1800" spc="50" dirty="0">
                <a:latin typeface="Calibri" panose="020F0502020204030204" pitchFamily="34" charset="0"/>
                <a:cs typeface="Calibri"/>
              </a:rPr>
              <a:t>g</a:t>
            </a:r>
            <a:r>
              <a:rPr sz="1800" spc="-5" dirty="0">
                <a:latin typeface="Calibri" panose="020F0502020204030204" pitchFamily="34" charset="0"/>
                <a:cs typeface="Calibri"/>
              </a:rPr>
              <a:t>/h</a:t>
            </a:r>
            <a:r>
              <a:rPr sz="1800" dirty="0">
                <a:latin typeface="Calibri" panose="020F0502020204030204" pitchFamily="34" charset="0"/>
                <a:cs typeface="Calibri"/>
              </a:rPr>
              <a:t>l)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cs typeface="Calibri"/>
            </a:endParaRPr>
          </a:p>
          <a:p>
            <a:pPr marL="238125" indent="-225425">
              <a:lnSpc>
                <a:spcPct val="100000"/>
              </a:lnSpc>
              <a:spcBef>
                <a:spcPts val="600"/>
              </a:spcBef>
              <a:buFont typeface="Calibri"/>
              <a:buAutoNum type="arabicPeriod"/>
              <a:tabLst>
                <a:tab pos="238760" algn="l"/>
              </a:tabLst>
            </a:pPr>
            <a:r>
              <a:rPr lang="de-DE" sz="1800" spc="-1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1</a:t>
            </a:r>
            <a:r>
              <a:rPr lang="de-DE" sz="1800" spc="-45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lang="pl-PL" sz="1800" spc="-16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część</a:t>
            </a:r>
            <a:r>
              <a:rPr sz="1800" spc="-40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lang="pl-PL" sz="1800" spc="-5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Bentonit</a:t>
            </a:r>
            <a:r>
              <a:rPr lang="pl-PL" sz="1800" spc="-1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u rozpuścić w</a:t>
            </a:r>
            <a:r>
              <a:rPr sz="1800" spc="-30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sz="1800" spc="-2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5</a:t>
            </a:r>
            <a:r>
              <a:rPr sz="180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-</a:t>
            </a:r>
            <a:r>
              <a:rPr sz="1800" spc="-1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10</a:t>
            </a:r>
            <a:r>
              <a:rPr sz="1800" spc="-45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lang="pl-PL" sz="1800" spc="-45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częściach wody</a:t>
            </a:r>
            <a:r>
              <a:rPr sz="180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.</a:t>
            </a:r>
          </a:p>
          <a:p>
            <a:pPr marL="237490" indent="-224790">
              <a:lnSpc>
                <a:spcPct val="100000"/>
              </a:lnSpc>
              <a:spcBef>
                <a:spcPts val="600"/>
              </a:spcBef>
              <a:buFont typeface="Calibri"/>
              <a:buAutoNum type="arabicPeriod"/>
              <a:tabLst>
                <a:tab pos="238125" algn="l"/>
              </a:tabLst>
            </a:pPr>
            <a:r>
              <a:rPr lang="pl-PL" sz="1800" spc="-75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Namoczyć na </a:t>
            </a:r>
            <a:r>
              <a:rPr sz="1800" spc="-5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6</a:t>
            </a:r>
            <a:r>
              <a:rPr sz="180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-</a:t>
            </a:r>
            <a:r>
              <a:rPr sz="1800" spc="-1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24</a:t>
            </a:r>
            <a:r>
              <a:rPr sz="1800" spc="-35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lang="pl-PL" sz="1800" spc="-35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godzin</a:t>
            </a:r>
            <a:r>
              <a:rPr sz="180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.</a:t>
            </a:r>
          </a:p>
          <a:p>
            <a:pPr marL="238125" indent="-225425">
              <a:lnSpc>
                <a:spcPct val="100000"/>
              </a:lnSpc>
              <a:spcBef>
                <a:spcPts val="600"/>
              </a:spcBef>
              <a:buFont typeface="Calibri"/>
              <a:buAutoNum type="arabicPeriod"/>
              <a:tabLst>
                <a:tab pos="238760" algn="l"/>
              </a:tabLst>
            </a:pPr>
            <a:r>
              <a:rPr lang="pl-PL" sz="180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Usunąć klarowną warstwę wody z powierzchni i spróbować jej.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cs typeface="Calibri"/>
            </a:endParaRPr>
          </a:p>
          <a:p>
            <a:pPr marL="237490" indent="-224790">
              <a:lnSpc>
                <a:spcPct val="100000"/>
              </a:lnSpc>
              <a:spcBef>
                <a:spcPts val="600"/>
              </a:spcBef>
              <a:buFont typeface="Calibri"/>
              <a:buAutoNum type="arabicPeriod"/>
              <a:tabLst>
                <a:tab pos="238125" algn="l"/>
              </a:tabLst>
            </a:pPr>
            <a:r>
              <a:rPr lang="pl-PL" sz="1800" spc="-5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Papkę bentonitową rozpuścić w trzy/</a:t>
            </a:r>
            <a:r>
              <a:rPr lang="pl-PL" sz="1800" spc="-5" dirty="0" err="1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cztero</a:t>
            </a:r>
            <a:r>
              <a:rPr lang="pl-PL" sz="1800" spc="-5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 krotności wina</a:t>
            </a:r>
            <a:r>
              <a:rPr sz="180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.</a:t>
            </a:r>
          </a:p>
          <a:p>
            <a:pPr marL="237490" indent="-224790">
              <a:lnSpc>
                <a:spcPct val="100000"/>
              </a:lnSpc>
              <a:spcBef>
                <a:spcPts val="625"/>
              </a:spcBef>
              <a:buFont typeface="Calibri"/>
              <a:buAutoNum type="arabicPeriod"/>
              <a:tabLst>
                <a:tab pos="238125" algn="l"/>
              </a:tabLst>
            </a:pPr>
            <a:r>
              <a:rPr lang="pl-PL" sz="1800" spc="-5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Intensywnie mieszając wprowadzić roztwór do klarowanego wina</a:t>
            </a:r>
            <a:r>
              <a:rPr sz="180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.</a:t>
            </a:r>
          </a:p>
          <a:p>
            <a:pPr>
              <a:lnSpc>
                <a:spcPct val="100000"/>
              </a:lnSpc>
            </a:pPr>
            <a:endParaRPr sz="1800" dirty="0">
              <a:solidFill>
                <a:schemeClr val="tx1"/>
              </a:solidFill>
              <a:latin typeface="Calibri" panose="020F0502020204030204" pitchFamily="34" charset="0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lang="pl-PL" sz="1800" b="1" spc="-25" dirty="0">
                <a:solidFill>
                  <a:srgbClr val="96A700"/>
                </a:solidFill>
                <a:latin typeface="Calibri" panose="020F0502020204030204" pitchFamily="34" charset="0"/>
                <a:cs typeface="Calibri"/>
              </a:rPr>
              <a:t>Czas</a:t>
            </a:r>
            <a:endParaRPr sz="1800" dirty="0">
              <a:latin typeface="Calibri" panose="020F0502020204030204" pitchFamily="34" charset="0"/>
              <a:cs typeface="Calibri"/>
            </a:endParaRPr>
          </a:p>
          <a:p>
            <a:pPr marL="192405" indent="-179705">
              <a:lnSpc>
                <a:spcPct val="100000"/>
              </a:lnSpc>
              <a:spcBef>
                <a:spcPts val="600"/>
              </a:spcBef>
              <a:buSzPct val="80555"/>
              <a:buFont typeface="Arial"/>
              <a:buChar char="•"/>
              <a:tabLst>
                <a:tab pos="193040" algn="l"/>
              </a:tabLst>
            </a:pPr>
            <a:r>
              <a:rPr lang="pl-PL" sz="180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Moszcz</a:t>
            </a:r>
            <a:r>
              <a:rPr sz="1800" spc="-1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,</a:t>
            </a:r>
            <a:r>
              <a:rPr sz="1800" spc="-45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lang="pl-PL" sz="1800" spc="-1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fermentacja</a:t>
            </a:r>
            <a:r>
              <a:rPr sz="1800" spc="-5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,</a:t>
            </a:r>
            <a:r>
              <a:rPr sz="1800" spc="-50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sz="180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1./2.</a:t>
            </a:r>
            <a:r>
              <a:rPr sz="1800" spc="-45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lang="pl-PL" sz="180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rozlew, napełnianie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800" dirty="0">
              <a:latin typeface="Calibri" panose="020F0502020204030204" pitchFamily="34" charset="0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90"/>
              </a:spcBef>
            </a:pPr>
            <a:r>
              <a:rPr sz="1800" b="1" spc="-5" dirty="0">
                <a:solidFill>
                  <a:srgbClr val="96A700"/>
                </a:solidFill>
                <a:latin typeface="Calibri" panose="020F0502020204030204" pitchFamily="34" charset="0"/>
                <a:cs typeface="Calibri"/>
              </a:rPr>
              <a:t>P</a:t>
            </a:r>
            <a:r>
              <a:rPr sz="1800" b="1" spc="-30" dirty="0">
                <a:solidFill>
                  <a:srgbClr val="96A700"/>
                </a:solidFill>
                <a:latin typeface="Calibri" panose="020F0502020204030204" pitchFamily="34" charset="0"/>
                <a:cs typeface="Calibri"/>
              </a:rPr>
              <a:t>r</a:t>
            </a:r>
            <a:r>
              <a:rPr sz="1800" b="1" spc="-10" dirty="0">
                <a:solidFill>
                  <a:srgbClr val="96A700"/>
                </a:solidFill>
                <a:latin typeface="Calibri" panose="020F0502020204030204" pitchFamily="34" charset="0"/>
                <a:cs typeface="Calibri"/>
              </a:rPr>
              <a:t>o</a:t>
            </a:r>
            <a:r>
              <a:rPr sz="1800" b="1" spc="-5" dirty="0">
                <a:solidFill>
                  <a:srgbClr val="96A700"/>
                </a:solidFill>
                <a:latin typeface="Calibri" panose="020F0502020204030204" pitchFamily="34" charset="0"/>
                <a:cs typeface="Calibri"/>
              </a:rPr>
              <a:t>d</a:t>
            </a:r>
            <a:r>
              <a:rPr sz="1800" b="1" spc="-10" dirty="0">
                <a:solidFill>
                  <a:srgbClr val="96A700"/>
                </a:solidFill>
                <a:latin typeface="Calibri" panose="020F0502020204030204" pitchFamily="34" charset="0"/>
                <a:cs typeface="Calibri"/>
              </a:rPr>
              <a:t>u</a:t>
            </a:r>
            <a:r>
              <a:rPr sz="1800" b="1" spc="-25" dirty="0">
                <a:solidFill>
                  <a:srgbClr val="96A700"/>
                </a:solidFill>
                <a:latin typeface="Calibri" panose="020F0502020204030204" pitchFamily="34" charset="0"/>
                <a:cs typeface="Calibri"/>
              </a:rPr>
              <a:t>k</a:t>
            </a:r>
            <a:r>
              <a:rPr sz="1800" b="1" spc="-10" dirty="0">
                <a:solidFill>
                  <a:srgbClr val="96A700"/>
                </a:solidFill>
                <a:latin typeface="Calibri" panose="020F0502020204030204" pitchFamily="34" charset="0"/>
                <a:cs typeface="Calibri"/>
              </a:rPr>
              <a:t>t</a:t>
            </a:r>
            <a:endParaRPr sz="1800" dirty="0">
              <a:latin typeface="Calibri" panose="020F0502020204030204" pitchFamily="34" charset="0"/>
              <a:cs typeface="Calibri"/>
            </a:endParaRPr>
          </a:p>
          <a:p>
            <a:pPr marL="192405" indent="-179705">
              <a:lnSpc>
                <a:spcPct val="100000"/>
              </a:lnSpc>
              <a:spcBef>
                <a:spcPts val="600"/>
              </a:spcBef>
              <a:buSzPct val="80555"/>
              <a:buFont typeface="Arial"/>
              <a:buChar char="•"/>
              <a:tabLst>
                <a:tab pos="193040" algn="l"/>
              </a:tabLst>
            </a:pPr>
            <a:r>
              <a:rPr lang="pl-PL" sz="1800" spc="-9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Wino białe</a:t>
            </a:r>
            <a:r>
              <a:rPr sz="1800" spc="-5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,</a:t>
            </a:r>
            <a:r>
              <a:rPr sz="1800" spc="-25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lang="pl-PL" sz="1800" spc="-55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Wina czerwone</a:t>
            </a:r>
            <a:r>
              <a:rPr sz="1800" spc="-5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,</a:t>
            </a:r>
            <a:r>
              <a:rPr sz="1800" spc="-20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lang="pl-PL" sz="1800" b="1" spc="-1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Rezerwa cukrowa</a:t>
            </a:r>
            <a:r>
              <a:rPr sz="1800" spc="-5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,</a:t>
            </a:r>
            <a:r>
              <a:rPr sz="1800" spc="-75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lang="pl-PL" sz="1800" b="1" spc="-10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Sok winogronowy.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8200" y="327522"/>
            <a:ext cx="792480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pc="-15" dirty="0"/>
              <a:t>STABILIZACJA PROTEINOWA</a:t>
            </a:r>
            <a:endParaRPr spc="-20" dirty="0"/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lang="pl-PL" sz="1800" spc="-5" dirty="0">
                <a:solidFill>
                  <a:srgbClr val="96A700"/>
                </a:solidFill>
              </a:rPr>
              <a:t>KLAROWANIE BENTONITEM</a:t>
            </a:r>
            <a:endParaRPr sz="1800" dirty="0"/>
          </a:p>
        </p:txBody>
      </p:sp>
      <p:sp>
        <p:nvSpPr>
          <p:cNvPr id="4" name="object 4"/>
          <p:cNvSpPr/>
          <p:nvPr/>
        </p:nvSpPr>
        <p:spPr>
          <a:xfrm>
            <a:off x="6948264" y="1275590"/>
            <a:ext cx="1955292" cy="1706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2316339"/>
      </p:ext>
    </p:extLst>
  </p:cSld>
  <p:clrMapOvr>
    <a:masterClrMapping/>
  </p:clrMapOvr>
  <p:transition spd="med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1888" y="1179460"/>
            <a:ext cx="2575935" cy="16902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2000" spc="-5" dirty="0">
                <a:solidFill>
                  <a:schemeClr val="tx1"/>
                </a:solidFill>
                <a:latin typeface="Calibri" panose="020F0502020204030204" pitchFamily="34" charset="0"/>
                <a:cs typeface="Arial"/>
              </a:rPr>
              <a:t>Karuk</a:t>
            </a:r>
            <a:r>
              <a:rPr sz="2000" spc="20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Arial"/>
              </a:rPr>
              <a:t>(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Arial"/>
              </a:rPr>
              <a:t>ryby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Arial"/>
              </a:rPr>
              <a:t>)</a:t>
            </a:r>
          </a:p>
          <a:p>
            <a:pPr marL="12700" marR="725805">
              <a:lnSpc>
                <a:spcPts val="5520"/>
              </a:lnSpc>
              <a:spcBef>
                <a:spcPts val="705"/>
              </a:spcBef>
            </a:pP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Arial"/>
              </a:rPr>
              <a:t>Albumina (jajka)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Arial"/>
              </a:rPr>
              <a:t>Kazeina 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Arial"/>
              </a:rPr>
              <a:t>(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Arial"/>
              </a:rPr>
              <a:t>mleko</a:t>
            </a:r>
            <a:r>
              <a:rPr sz="2000" spc="-5" dirty="0">
                <a:solidFill>
                  <a:schemeClr val="tx1"/>
                </a:solidFill>
                <a:latin typeface="Calibri" panose="020F0502020204030204" pitchFamily="34" charset="0"/>
                <a:cs typeface="Arial"/>
              </a:rPr>
              <a:t>)</a:t>
            </a:r>
            <a:endParaRPr sz="2000" dirty="0">
              <a:solidFill>
                <a:schemeClr val="tx1"/>
              </a:solidFill>
              <a:latin typeface="Calibri" panose="020F0502020204030204" pitchFamily="34" charset="0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1889" y="3984257"/>
            <a:ext cx="2575934" cy="16995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2000" spc="35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Żelatyna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Arial"/>
              </a:rPr>
              <a:t>(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Arial"/>
              </a:rPr>
              <a:t>kolagen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Arial"/>
              </a:rPr>
              <a:t>)</a:t>
            </a:r>
          </a:p>
          <a:p>
            <a:pPr marL="12700" marR="461009">
              <a:lnSpc>
                <a:spcPts val="5520"/>
              </a:lnSpc>
              <a:spcBef>
                <a:spcPts val="705"/>
              </a:spcBef>
            </a:pP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Arial"/>
              </a:rPr>
              <a:t>Proteina (groszek)</a:t>
            </a:r>
            <a:r>
              <a:rPr sz="2000" spc="-5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lang="pl-PL" sz="2000" spc="-5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Proteina (ziemniaki)</a:t>
            </a:r>
            <a:endParaRPr sz="2000" dirty="0">
              <a:solidFill>
                <a:schemeClr val="tx1"/>
              </a:solidFill>
              <a:latin typeface="Calibri" panose="020F0502020204030204" pitchFamily="34" charset="0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38200" y="112079"/>
            <a:ext cx="792480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pc="-15" dirty="0"/>
              <a:t>PREPARATY KLARUJĄCE ZAWIERAJĄCE BIAŁKA</a:t>
            </a:r>
            <a:endParaRPr spc="-15" dirty="0"/>
          </a:p>
        </p:txBody>
      </p:sp>
      <p:sp>
        <p:nvSpPr>
          <p:cNvPr id="5" name="object 5"/>
          <p:cNvSpPr/>
          <p:nvPr/>
        </p:nvSpPr>
        <p:spPr>
          <a:xfrm>
            <a:off x="4012706" y="1121438"/>
            <a:ext cx="1053084" cy="15803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19955" y="2134048"/>
            <a:ext cx="2028443" cy="13533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80460" y="1140675"/>
            <a:ext cx="3107435" cy="8839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54157" y="1611121"/>
            <a:ext cx="3367404" cy="1410970"/>
          </a:xfrm>
          <a:custGeom>
            <a:avLst/>
            <a:gdLst/>
            <a:ahLst/>
            <a:cxnLst/>
            <a:rect l="l" t="t" r="r" b="b"/>
            <a:pathLst>
              <a:path w="3367404" h="1410970">
                <a:moveTo>
                  <a:pt x="3214115" y="0"/>
                </a:moveTo>
                <a:lnTo>
                  <a:pt x="0" y="782452"/>
                </a:lnTo>
                <a:lnTo>
                  <a:pt x="152887" y="1410461"/>
                </a:lnTo>
                <a:lnTo>
                  <a:pt x="3366881" y="628040"/>
                </a:lnTo>
                <a:lnTo>
                  <a:pt x="32141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4437440" y="1767612"/>
            <a:ext cx="2797911" cy="10667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schemeClr val="tx1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737859" y="4738115"/>
            <a:ext cx="2112264" cy="14081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399788" y="4175759"/>
            <a:ext cx="1635252" cy="11186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300192" y="3401393"/>
            <a:ext cx="1432559" cy="12710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944697"/>
      </p:ext>
    </p:extLst>
  </p:cSld>
  <p:clrMapOvr>
    <a:masterClrMapping/>
  </p:clrMapOvr>
  <p:transition spd="med">
    <p:wipe dir="d"/>
  </p:transition>
</p:sld>
</file>

<file path=ppt/theme/theme1.xml><?xml version="1.0" encoding="utf-8"?>
<a:theme xmlns:a="http://schemas.openxmlformats.org/drawingml/2006/main" name="Eaton_Template">
  <a:themeElements>
    <a:clrScheme name="photo_template_june2008 1">
      <a:dk1>
        <a:srgbClr val="000000"/>
      </a:dk1>
      <a:lt1>
        <a:srgbClr val="FFFFFF"/>
      </a:lt1>
      <a:dk2>
        <a:srgbClr val="0067CD"/>
      </a:dk2>
      <a:lt2>
        <a:srgbClr val="800080"/>
      </a:lt2>
      <a:accent1>
        <a:srgbClr val="00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E70000"/>
      </a:accent6>
      <a:hlink>
        <a:srgbClr val="FF9900"/>
      </a:hlink>
      <a:folHlink>
        <a:srgbClr val="FFFF00"/>
      </a:folHlink>
    </a:clrScheme>
    <a:fontScheme name="photo_template_june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>
            <a:srgbClr val="3367CD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>
            <a:srgbClr val="3367CD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hoto_template_june2008 1">
        <a:dk1>
          <a:srgbClr val="000000"/>
        </a:dk1>
        <a:lt1>
          <a:srgbClr val="FFFFFF"/>
        </a:lt1>
        <a:dk2>
          <a:srgbClr val="0067CD"/>
        </a:dk2>
        <a:lt2>
          <a:srgbClr val="800080"/>
        </a:lt2>
        <a:accent1>
          <a:srgbClr val="00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E70000"/>
        </a:accent6>
        <a:hlink>
          <a:srgbClr val="FF99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Eaton_Template</Template>
  <TotalTime>645</TotalTime>
  <Words>2004</Words>
  <Application>Microsoft Office PowerPoint</Application>
  <PresentationFormat>Pokaz na ekranie (4:3)</PresentationFormat>
  <Paragraphs>423</Paragraphs>
  <Slides>35</Slides>
  <Notes>33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41" baseType="lpstr">
      <vt:lpstr>Arial</vt:lpstr>
      <vt:lpstr>Calibri</vt:lpstr>
      <vt:lpstr>Monotype Sorts</vt:lpstr>
      <vt:lpstr>Times New Roman</vt:lpstr>
      <vt:lpstr>Wingdings</vt:lpstr>
      <vt:lpstr>Eaton_Template</vt:lpstr>
      <vt:lpstr>Klarowanie &amp; Stabilizacja </vt:lpstr>
      <vt:lpstr>KOLOIDY W WINIE</vt:lpstr>
      <vt:lpstr>ZMĘTNIENIA BIAŁKOWE</vt:lpstr>
      <vt:lpstr>STABILIZACJA PROTEIN TEST CIEPLNY</vt:lpstr>
      <vt:lpstr>STABILIZACJA PROTEINOWA DALSZE MOŻLIWOŚCI</vt:lpstr>
      <vt:lpstr>STABILIZACJA PROTEINOWA KLAROWANIE WSTĘPNE</vt:lpstr>
      <vt:lpstr>STABILIZACJA PROTEINOWA BENTONITU WINIARSKIE</vt:lpstr>
      <vt:lpstr>STABILIZACJA PROTEINOWA KLAROWANIE BENTONITEM</vt:lpstr>
      <vt:lpstr>PREPARATY KLARUJĄCE ZAWIERAJĄCE BIAŁKA</vt:lpstr>
      <vt:lpstr>ŻELATYNA</vt:lpstr>
      <vt:lpstr>ŻELATYNA</vt:lpstr>
      <vt:lpstr>ZOL KRZEMIONKOWY (NIEORGANICZNY)</vt:lpstr>
      <vt:lpstr>PORÓWNANIE RÓŻNYCH  ŚRODKÓW KLARUJĄCYCH</vt:lpstr>
      <vt:lpstr>Prezentacja programu PowerPoint</vt:lpstr>
      <vt:lpstr>WYTRĄCENIA KRYSTALICZNE</vt:lpstr>
      <vt:lpstr>WYTRĄCENIA KRYSTALICZNE</vt:lpstr>
      <vt:lpstr>MOŻLIWOŚCI BADANIA STABILNOŚĆ KRYSTALICZNEJ</vt:lpstr>
      <vt:lpstr>KOLOIDY OCHRONNE DO ZAPOBIEGANIA LUB OPÓŹNIENIE KRYSTALIZACJI</vt:lpstr>
      <vt:lpstr>Prezentacja programu PowerPoint</vt:lpstr>
      <vt:lpstr>ZMĘTNIENIA ŻELAZOWE</vt:lpstr>
      <vt:lpstr>ZMĘTNIENIA ŻELAZOWE</vt:lpstr>
      <vt:lpstr>ZMĘTNIENIE ŻELAZOWE POLYVINYLIMIDAZOLE (PVI) POLYVINYLPYRROLIDONE (PVP)</vt:lpstr>
      <vt:lpstr>ZMĘTNIENIE MIEDZIOWE (WINO BIAŁE)</vt:lpstr>
      <vt:lpstr>ZMĘTNIENIA MIEDZIOWE</vt:lpstr>
      <vt:lpstr>Prezentacja programu PowerPoint</vt:lpstr>
      <vt:lpstr>KWAS ASKORBINOWY</vt:lpstr>
      <vt:lpstr>WADY SPOWODOWANE: GRADEM, MROZEM, ZEPSUCIEM, WPŁYWEM ŚRODOWISKA</vt:lpstr>
      <vt:lpstr>WADY SPOWODOWANE: GRADEM, MROZEM, ZEPSUCIEM, WPŁYWEM ŚRODOWISKA</vt:lpstr>
      <vt:lpstr>Prezentacja programu PowerPoint</vt:lpstr>
      <vt:lpstr>PODWYŻSZENIE I OBNIŻENIE KWASOWOŚCI</vt:lpstr>
      <vt:lpstr>ZAKWASZANIE</vt:lpstr>
      <vt:lpstr>CHEMICZNA REDUKCJA KWASOWOŚCI USUWANIE PROSTE</vt:lpstr>
      <vt:lpstr>PRZEPROWADZENIE ODKWASZANIA PROSTEGO</vt:lpstr>
      <vt:lpstr>PPRZEPROWADZENIE ODKWASZANIA METODĄ SOLI PODWÓJNEJ</vt:lpstr>
      <vt:lpstr>Prezentacja programu PowerPoint</vt:lpstr>
    </vt:vector>
  </TitlesOfParts>
  <Company>Eaton Corp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Filtration – Tiefenfilterschichten &amp; Module</dc:title>
  <dc:creator>Schneider, Ilona</dc:creator>
  <cp:lastModifiedBy>Mazur, Janusz</cp:lastModifiedBy>
  <cp:revision>141</cp:revision>
  <cp:lastPrinted>2012-06-27T08:21:33Z</cp:lastPrinted>
  <dcterms:created xsi:type="dcterms:W3CDTF">2012-06-27T07:22:43Z</dcterms:created>
  <dcterms:modified xsi:type="dcterms:W3CDTF">2019-05-14T21:43:17Z</dcterms:modified>
</cp:coreProperties>
</file>