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710" r:id="rId2"/>
  </p:sldMasterIdLst>
  <p:notesMasterIdLst>
    <p:notesMasterId r:id="rId8"/>
  </p:notesMasterIdLst>
  <p:sldIdLst>
    <p:sldId id="331" r:id="rId3"/>
    <p:sldId id="332" r:id="rId4"/>
    <p:sldId id="333" r:id="rId5"/>
    <p:sldId id="334" r:id="rId6"/>
    <p:sldId id="335" r:id="rId7"/>
  </p:sldIdLst>
  <p:sldSz cx="9144000" cy="6858000" type="screen4x3"/>
  <p:notesSz cx="7302500" cy="9588500"/>
  <p:defaultTextStyle>
    <a:defPPr>
      <a:defRPr lang="en-US"/>
    </a:defPPr>
    <a:lvl1pPr algn="l" rtl="0" fontAlgn="base">
      <a:lnSpc>
        <a:spcPct val="110000"/>
      </a:lnSpc>
      <a:spcBef>
        <a:spcPct val="20000"/>
      </a:spcBef>
      <a:spcAft>
        <a:spcPct val="0"/>
      </a:spcAft>
      <a:buClr>
        <a:srgbClr val="3367CD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110000"/>
      </a:lnSpc>
      <a:spcBef>
        <a:spcPct val="20000"/>
      </a:spcBef>
      <a:spcAft>
        <a:spcPct val="0"/>
      </a:spcAft>
      <a:buClr>
        <a:srgbClr val="3367CD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110000"/>
      </a:lnSpc>
      <a:spcBef>
        <a:spcPct val="20000"/>
      </a:spcBef>
      <a:spcAft>
        <a:spcPct val="0"/>
      </a:spcAft>
      <a:buClr>
        <a:srgbClr val="3367CD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110000"/>
      </a:lnSpc>
      <a:spcBef>
        <a:spcPct val="20000"/>
      </a:spcBef>
      <a:spcAft>
        <a:spcPct val="0"/>
      </a:spcAft>
      <a:buClr>
        <a:srgbClr val="3367CD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110000"/>
      </a:lnSpc>
      <a:spcBef>
        <a:spcPct val="20000"/>
      </a:spcBef>
      <a:spcAft>
        <a:spcPct val="0"/>
      </a:spcAft>
      <a:buClr>
        <a:srgbClr val="3367CD"/>
      </a:buClr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67CD"/>
    <a:srgbClr val="0067C6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Designformatvorlage 2 - Akz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38" autoAdjust="0"/>
    <p:restoredTop sz="96192" autoAdjust="0"/>
  </p:normalViewPr>
  <p:slideViewPr>
    <p:cSldViewPr>
      <p:cViewPr varScale="1">
        <p:scale>
          <a:sx n="68" d="100"/>
          <a:sy n="68" d="100"/>
        </p:scale>
        <p:origin x="1136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388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15" tIns="48257" rIns="96515" bIns="48257" numCol="1" anchor="t" anchorCtr="0" compatLnSpc="1">
            <a:prstTxWarp prst="textNoShape">
              <a:avLst/>
            </a:prstTxWarp>
          </a:bodyPr>
          <a:lstStyle>
            <a:lvl1pPr defTabSz="965200">
              <a:lnSpc>
                <a:spcPct val="100000"/>
              </a:lnSpc>
              <a:spcBef>
                <a:spcPct val="0"/>
              </a:spcBef>
              <a:buClrTx/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388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15" tIns="48257" rIns="96515" bIns="48257" numCol="1" anchor="t" anchorCtr="0" compatLnSpc="1">
            <a:prstTxWarp prst="textNoShape">
              <a:avLst/>
            </a:prstTxWarp>
          </a:bodyPr>
          <a:lstStyle>
            <a:lvl1pPr algn="r" defTabSz="965200">
              <a:lnSpc>
                <a:spcPct val="100000"/>
              </a:lnSpc>
              <a:spcBef>
                <a:spcPct val="0"/>
              </a:spcBef>
              <a:buClrTx/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0250" y="4554538"/>
            <a:ext cx="5842000" cy="4314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15" tIns="48257" rIns="96515" bIns="482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7488"/>
            <a:ext cx="316388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15" tIns="48257" rIns="96515" bIns="48257" numCol="1" anchor="b" anchorCtr="0" compatLnSpc="1">
            <a:prstTxWarp prst="textNoShape">
              <a:avLst/>
            </a:prstTxWarp>
          </a:bodyPr>
          <a:lstStyle>
            <a:lvl1pPr defTabSz="965200">
              <a:lnSpc>
                <a:spcPct val="100000"/>
              </a:lnSpc>
              <a:spcBef>
                <a:spcPct val="0"/>
              </a:spcBef>
              <a:buClrTx/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7488"/>
            <a:ext cx="316388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515" tIns="48257" rIns="96515" bIns="48257" numCol="1" anchor="b" anchorCtr="0" compatLnSpc="1">
            <a:prstTxWarp prst="textNoShape">
              <a:avLst/>
            </a:prstTxWarp>
          </a:bodyPr>
          <a:lstStyle>
            <a:lvl1pPr algn="r" defTabSz="965200">
              <a:lnSpc>
                <a:spcPct val="100000"/>
              </a:lnSpc>
              <a:spcBef>
                <a:spcPct val="0"/>
              </a:spcBef>
              <a:buClrTx/>
              <a:defRPr sz="1300"/>
            </a:lvl1pPr>
          </a:lstStyle>
          <a:p>
            <a:pPr>
              <a:defRPr/>
            </a:pPr>
            <a:fld id="{1B0A16E6-1EC2-4C27-843B-9CEA06142C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384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077979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39697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45310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59080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98738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3657600" y="6538913"/>
            <a:ext cx="1596912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0"/>
              </a:spcBef>
              <a:buClrTx/>
              <a:buFontTx/>
              <a:buChar char="©"/>
              <a:defRPr/>
            </a:pPr>
            <a:r>
              <a:rPr lang="en-US" sz="700" dirty="0"/>
              <a:t> 2015 Eaton. All Rights Reserved.</a:t>
            </a:r>
          </a:p>
        </p:txBody>
      </p:sp>
      <p:pic>
        <p:nvPicPr>
          <p:cNvPr id="6" name="Picture 13" descr="Eaton - white background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970588"/>
            <a:ext cx="1905000" cy="88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38200" y="3200400"/>
            <a:ext cx="7924800" cy="1143000"/>
          </a:xfr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de-DE" noProof="0"/>
              <a:t>Titelmasterformat durch Klicken bearbeiten</a:t>
            </a:r>
            <a:endParaRPr lang="en-US" noProof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38200" y="4783138"/>
            <a:ext cx="6024563" cy="1027112"/>
          </a:xfrm>
        </p:spPr>
        <p:txBody>
          <a:bodyPr/>
          <a:lstStyle>
            <a:lvl1pPr marL="0" indent="0">
              <a:buFontTx/>
              <a:buNone/>
              <a:defRPr sz="1600">
                <a:solidFill>
                  <a:srgbClr val="0067C6"/>
                </a:solidFill>
              </a:defRPr>
            </a:lvl1pPr>
          </a:lstStyle>
          <a:p>
            <a:pPr lvl="0"/>
            <a:r>
              <a:rPr lang="de-DE" noProof="0"/>
              <a:t>Formatvorlage des Untertitelmasters durch Klicken bearbeiten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366444609"/>
      </p:ext>
    </p:extLst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838200" y="3200400"/>
            <a:ext cx="7924800" cy="1143000"/>
          </a:xfrm>
        </p:spPr>
        <p:txBody>
          <a:bodyPr anchor="ctr"/>
          <a:lstStyle>
            <a:lvl1pPr>
              <a:defRPr/>
            </a:lvl1pPr>
          </a:lstStyle>
          <a:p>
            <a:pPr lvl="0"/>
            <a:r>
              <a:rPr lang="de-DE" noProof="0"/>
              <a:t>Titelmasterformat durch Klicken bearbeiten</a:t>
            </a:r>
            <a:endParaRPr lang="en-US" noProof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38200" y="4783138"/>
            <a:ext cx="6024563" cy="1027112"/>
          </a:xfrm>
        </p:spPr>
        <p:txBody>
          <a:bodyPr/>
          <a:lstStyle>
            <a:lvl1pPr marL="0" indent="0">
              <a:buFontTx/>
              <a:buNone/>
              <a:defRPr sz="1600">
                <a:solidFill>
                  <a:srgbClr val="0067C6"/>
                </a:solidFill>
              </a:defRPr>
            </a:lvl1pPr>
          </a:lstStyle>
          <a:p>
            <a:pPr lvl="0"/>
            <a:r>
              <a:rPr lang="de-DE" noProof="0"/>
              <a:t>Formatvorlage des Untertitelmasters durch Klicken bearbeiten</a:t>
            </a:r>
            <a:endParaRPr lang="en-US" noProof="0"/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3657600" y="6538913"/>
            <a:ext cx="2005013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Char char="©"/>
            </a:pPr>
            <a:r>
              <a:rPr lang="en-US" sz="700">
                <a:solidFill>
                  <a:srgbClr val="000000"/>
                </a:solidFill>
              </a:rPr>
              <a:t> 2012 Eaton Corporation. All rights reserved</a:t>
            </a:r>
            <a:r>
              <a:rPr lang="en-US" sz="700">
                <a:solidFill>
                  <a:srgbClr val="FFFFFF"/>
                </a:solidFill>
              </a:rPr>
              <a:t>.</a:t>
            </a:r>
          </a:p>
        </p:txBody>
      </p:sp>
      <p:pic>
        <p:nvPicPr>
          <p:cNvPr id="5133" name="Picture 13" descr="Eaton - white background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970588"/>
            <a:ext cx="1905000" cy="887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4" descr="logo-39mm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71406"/>
            <a:ext cx="1403350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7115007"/>
      </p:ext>
    </p:extLst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pic>
        <p:nvPicPr>
          <p:cNvPr id="4" name="Picture 24" descr="logo-39m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71406"/>
            <a:ext cx="1403350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8523798"/>
      </p:ext>
    </p:extLst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pic>
        <p:nvPicPr>
          <p:cNvPr id="4" name="Picture 24" descr="logo-39m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71406"/>
            <a:ext cx="1403350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9949611"/>
      </p:ext>
    </p:extLst>
  </p:cSld>
  <p:clrMapOvr>
    <a:masterClrMapping/>
  </p:clrMapOvr>
  <p:transition spd="med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9788" y="1552575"/>
            <a:ext cx="3884612" cy="4695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876800" y="1552575"/>
            <a:ext cx="3886200" cy="4695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pic>
        <p:nvPicPr>
          <p:cNvPr id="5" name="Picture 24" descr="logo-39m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71406"/>
            <a:ext cx="1403350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9791799"/>
      </p:ext>
    </p:extLst>
  </p:cSld>
  <p:clrMapOvr>
    <a:masterClrMapping/>
  </p:clrMapOvr>
  <p:transition spd="med">
    <p:wipe dir="d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pic>
        <p:nvPicPr>
          <p:cNvPr id="7" name="Picture 24" descr="logo-39m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71406"/>
            <a:ext cx="1403350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7722724"/>
      </p:ext>
    </p:extLst>
  </p:cSld>
  <p:clrMapOvr>
    <a:masterClrMapping/>
  </p:clrMapOvr>
  <p:transition spd="med">
    <p:wipe dir="d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pic>
        <p:nvPicPr>
          <p:cNvPr id="3" name="Picture 24" descr="logo-39m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71406"/>
            <a:ext cx="1403350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0013944"/>
      </p:ext>
    </p:extLst>
  </p:cSld>
  <p:clrMapOvr>
    <a:masterClrMapping/>
  </p:clrMapOvr>
  <p:transition spd="med">
    <p:wipe dir="d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4" descr="logo-39m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71406"/>
            <a:ext cx="1403350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7875064"/>
      </p:ext>
    </p:extLst>
  </p:cSld>
  <p:clrMapOvr>
    <a:masterClrMapping/>
  </p:clrMapOvr>
  <p:transition spd="med">
    <p:wipe dir="d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pic>
        <p:nvPicPr>
          <p:cNvPr id="5" name="Picture 24" descr="logo-39m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71406"/>
            <a:ext cx="1403350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9767947"/>
      </p:ext>
    </p:extLst>
  </p:cSld>
  <p:clrMapOvr>
    <a:masterClrMapping/>
  </p:clrMapOvr>
  <p:transition spd="med">
    <p:wipe dir="d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pic>
        <p:nvPicPr>
          <p:cNvPr id="5" name="Picture 24" descr="logo-39m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71406"/>
            <a:ext cx="1403350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9660065"/>
      </p:ext>
    </p:extLst>
  </p:cSld>
  <p:clrMapOvr>
    <a:masterClrMapping/>
  </p:clrMapOvr>
  <p:transition spd="med">
    <p:wipe dir="d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pic>
        <p:nvPicPr>
          <p:cNvPr id="4" name="Picture 24" descr="logo-39m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71406"/>
            <a:ext cx="1403350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854825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019075"/>
      </p:ext>
    </p:extLst>
  </p:cSld>
  <p:clrMapOvr>
    <a:masterClrMapping/>
  </p:clrMapOvr>
  <p:transition spd="med">
    <p:wipe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781800" y="0"/>
            <a:ext cx="1981200" cy="62484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0"/>
            <a:ext cx="5791200" cy="6248400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pic>
        <p:nvPicPr>
          <p:cNvPr id="4" name="Picture 24" descr="logo-39mm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71406"/>
            <a:ext cx="1403350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5829146"/>
      </p:ext>
    </p:extLst>
  </p:cSld>
  <p:clrMapOvr>
    <a:masterClrMapping/>
  </p:clrMapOvr>
  <p:transition spd="med">
    <p:wipe dir="d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09713" y="557213"/>
            <a:ext cx="6948487" cy="72866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1509713" y="1509713"/>
            <a:ext cx="6948487" cy="3900487"/>
          </a:xfr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936850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9788" y="1552575"/>
            <a:ext cx="3884612" cy="4695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552575"/>
            <a:ext cx="3886200" cy="4695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922745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136745491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9788" y="1552575"/>
            <a:ext cx="4189412" cy="4695825"/>
          </a:xfrm>
        </p:spPr>
        <p:txBody>
          <a:bodyPr/>
          <a:lstStyle>
            <a:lvl1pPr marL="457200" indent="-457200">
              <a:buFont typeface="Arial" pitchFamily="34" charset="0"/>
              <a:buChar char="•"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5105400" y="1552575"/>
            <a:ext cx="3657600" cy="23622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5105400" y="3962400"/>
            <a:ext cx="3657600" cy="228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973040904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838200" y="2286000"/>
            <a:ext cx="7924800" cy="3581400"/>
          </a:xfrm>
        </p:spPr>
        <p:txBody>
          <a:bodyPr/>
          <a:lstStyle/>
          <a:p>
            <a:pPr lvl="0"/>
            <a:r>
              <a:rPr lang="de-DE" noProof="0"/>
              <a:t>Diagramm durch Klicken auf Symbol hinzufügen</a:t>
            </a:r>
            <a:endParaRPr lang="en-US" noProof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38200" y="1447800"/>
            <a:ext cx="7924800" cy="609600"/>
          </a:xfrm>
        </p:spPr>
        <p:txBody>
          <a:bodyPr/>
          <a:lstStyle>
            <a:lvl1pPr marL="0" indent="0">
              <a:buNone/>
              <a:defRPr sz="2400" b="1"/>
            </a:lvl1pPr>
            <a:lvl5pPr marL="1828800" indent="0">
              <a:buNone/>
              <a:defRPr/>
            </a:lvl5pPr>
          </a:lstStyle>
          <a:p>
            <a:pPr lvl="0"/>
            <a:r>
              <a:rPr lang="de-DE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570621460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839310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0944755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rgbClr val="7F7F7F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3811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9788" y="1552575"/>
            <a:ext cx="7923212" cy="469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1027" name="Line 3"/>
          <p:cNvSpPr>
            <a:spLocks noChangeShapeType="1"/>
          </p:cNvSpPr>
          <p:nvPr/>
        </p:nvSpPr>
        <p:spPr bwMode="auto">
          <a:xfrm>
            <a:off x="0" y="1133475"/>
            <a:ext cx="9144000" cy="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0"/>
            <a:ext cx="7924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title</a:t>
            </a:r>
          </a:p>
        </p:txBody>
      </p:sp>
      <p:sp>
        <p:nvSpPr>
          <p:cNvPr id="1029" name="Rectangle 35"/>
          <p:cNvSpPr>
            <a:spLocks noChangeArrowheads="1"/>
          </p:cNvSpPr>
          <p:nvPr/>
        </p:nvSpPr>
        <p:spPr bwMode="auto">
          <a:xfrm>
            <a:off x="6705600" y="65532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</a:pPr>
            <a:fld id="{43989C6A-9F70-4B2C-91B0-FC8B8B9AB32B}" type="slidenum">
              <a:rPr lang="en-US" sz="900">
                <a:solidFill>
                  <a:srgbClr val="0C86F4"/>
                </a:solidFill>
              </a:rPr>
              <a:pPr algn="r">
                <a:lnSpc>
                  <a:spcPct val="100000"/>
                </a:lnSpc>
                <a:spcBef>
                  <a:spcPct val="0"/>
                </a:spcBef>
                <a:buClrTx/>
              </a:pPr>
              <a:t>‹#›</a:t>
            </a:fld>
            <a:endParaRPr lang="en-US" sz="900">
              <a:solidFill>
                <a:srgbClr val="0C86F4"/>
              </a:solidFill>
            </a:endParaRPr>
          </a:p>
        </p:txBody>
      </p:sp>
      <p:sp>
        <p:nvSpPr>
          <p:cNvPr id="1030" name="Text Box 36"/>
          <p:cNvSpPr txBox="1">
            <a:spLocks noChangeArrowheads="1"/>
          </p:cNvSpPr>
          <p:nvPr/>
        </p:nvSpPr>
        <p:spPr bwMode="auto">
          <a:xfrm>
            <a:off x="3657600" y="6538913"/>
            <a:ext cx="1646605" cy="200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buClr>
                <a:srgbClr val="3367CD"/>
              </a:buClr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l">
              <a:lnSpc>
                <a:spcPct val="100000"/>
              </a:lnSpc>
              <a:spcBef>
                <a:spcPct val="0"/>
              </a:spcBef>
              <a:buClrTx/>
              <a:buFontTx/>
              <a:buChar char="©"/>
              <a:defRPr/>
            </a:pPr>
            <a:r>
              <a:rPr lang="en-US" sz="700" dirty="0"/>
              <a:t> 2015 Eaton. All Rights Reserved.</a:t>
            </a:r>
          </a:p>
        </p:txBody>
      </p:sp>
      <p:pic>
        <p:nvPicPr>
          <p:cNvPr id="1031" name="Picture 39" descr="Eaton - white background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86"/>
          <a:stretch>
            <a:fillRect/>
          </a:stretch>
        </p:blipFill>
        <p:spPr bwMode="auto">
          <a:xfrm>
            <a:off x="762000" y="6305550"/>
            <a:ext cx="1219200" cy="55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23" r:id="rId9"/>
  </p:sldLayoutIdLst>
  <p:transition spd="med">
    <p:wipe dir="d"/>
  </p:transition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67C6"/>
        </a:buClr>
        <a:buChar char="•"/>
        <a:defRPr sz="2800">
          <a:solidFill>
            <a:srgbClr val="29292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67C6"/>
        </a:buClr>
        <a:buChar char="•"/>
        <a:defRPr sz="2400">
          <a:solidFill>
            <a:srgbClr val="292929"/>
          </a:solidFill>
          <a:latin typeface="+mn-lt"/>
        </a:defRPr>
      </a:lvl2pPr>
      <a:lvl3pPr marL="1143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67C6"/>
        </a:buClr>
        <a:buChar char="•"/>
        <a:defRPr sz="2000">
          <a:solidFill>
            <a:srgbClr val="292929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67C6"/>
        </a:buClr>
        <a:buChar char="•"/>
        <a:defRPr sz="2000">
          <a:solidFill>
            <a:srgbClr val="29292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9788" y="1552575"/>
            <a:ext cx="7923212" cy="469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099" name="Line 3"/>
          <p:cNvSpPr>
            <a:spLocks noChangeShapeType="1"/>
          </p:cNvSpPr>
          <p:nvPr/>
        </p:nvSpPr>
        <p:spPr bwMode="auto">
          <a:xfrm>
            <a:off x="0" y="1133475"/>
            <a:ext cx="9144000" cy="0"/>
          </a:xfrm>
          <a:prstGeom prst="line">
            <a:avLst/>
          </a:prstGeom>
          <a:noFill/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0"/>
            <a:ext cx="7924800" cy="109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title</a:t>
            </a:r>
          </a:p>
        </p:txBody>
      </p:sp>
      <p:sp>
        <p:nvSpPr>
          <p:cNvPr id="4131" name="Rectangle 35"/>
          <p:cNvSpPr>
            <a:spLocks noChangeArrowheads="1"/>
          </p:cNvSpPr>
          <p:nvPr/>
        </p:nvSpPr>
        <p:spPr bwMode="auto">
          <a:xfrm>
            <a:off x="6705600" y="65532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r">
              <a:lnSpc>
                <a:spcPct val="100000"/>
              </a:lnSpc>
              <a:spcBef>
                <a:spcPct val="0"/>
              </a:spcBef>
              <a:buClrTx/>
            </a:pPr>
            <a:fld id="{E6EE1A48-F733-4E52-BC10-DF9FCD695D74}" type="slidenum">
              <a:rPr lang="en-US" sz="900">
                <a:solidFill>
                  <a:srgbClr val="0C86F4"/>
                </a:solidFill>
              </a:rPr>
              <a:pPr algn="r">
                <a:lnSpc>
                  <a:spcPct val="100000"/>
                </a:lnSpc>
                <a:spcBef>
                  <a:spcPct val="0"/>
                </a:spcBef>
                <a:buClrTx/>
              </a:pPr>
              <a:t>‹#›</a:t>
            </a:fld>
            <a:endParaRPr lang="en-US" sz="900">
              <a:solidFill>
                <a:srgbClr val="0C86F4"/>
              </a:solidFill>
            </a:endParaRPr>
          </a:p>
        </p:txBody>
      </p:sp>
      <p:sp>
        <p:nvSpPr>
          <p:cNvPr id="4132" name="Text Box 36"/>
          <p:cNvSpPr txBox="1">
            <a:spLocks noChangeArrowheads="1"/>
          </p:cNvSpPr>
          <p:nvPr/>
        </p:nvSpPr>
        <p:spPr bwMode="auto">
          <a:xfrm>
            <a:off x="3657600" y="6538913"/>
            <a:ext cx="2005013" cy="198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  <a:buFontTx/>
              <a:buChar char="©"/>
            </a:pPr>
            <a:r>
              <a:rPr lang="en-US" sz="700">
                <a:solidFill>
                  <a:srgbClr val="000000"/>
                </a:solidFill>
              </a:rPr>
              <a:t> 2012 Eaton Corporation. All rights reserved</a:t>
            </a:r>
            <a:r>
              <a:rPr lang="en-US" sz="700">
                <a:solidFill>
                  <a:srgbClr val="FFFFFF"/>
                </a:solidFill>
              </a:rPr>
              <a:t>.</a:t>
            </a:r>
          </a:p>
        </p:txBody>
      </p:sp>
      <p:pic>
        <p:nvPicPr>
          <p:cNvPr id="4135" name="Picture 39" descr="Eaton - white background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786"/>
          <a:stretch>
            <a:fillRect/>
          </a:stretch>
        </p:blipFill>
        <p:spPr bwMode="auto">
          <a:xfrm>
            <a:off x="762000" y="6305550"/>
            <a:ext cx="1219200" cy="552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4" descr="logo-39mm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6171406"/>
            <a:ext cx="1403350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4661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</p:sldLayoutIdLst>
  <p:transition spd="med">
    <p:wipe dir="d"/>
  </p:transition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rgbClr val="0067C6"/>
          </a:solidFill>
          <a:latin typeface="Arial" charset="0"/>
        </a:defRPr>
      </a:lvl9pPr>
    </p:titleStyle>
    <p:bodyStyle>
      <a:lvl1pPr marL="342900" indent="-3429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67C6"/>
        </a:buClr>
        <a:buChar char="•"/>
        <a:defRPr sz="2800">
          <a:solidFill>
            <a:srgbClr val="292929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67C6"/>
        </a:buClr>
        <a:buChar char="•"/>
        <a:defRPr sz="2400">
          <a:solidFill>
            <a:srgbClr val="292929"/>
          </a:solidFill>
          <a:latin typeface="+mn-lt"/>
        </a:defRPr>
      </a:lvl2pPr>
      <a:lvl3pPr marL="1143000" indent="-228600" algn="l" rtl="0" eaLnBrk="1" fontAlgn="base" hangingPunct="1">
        <a:lnSpc>
          <a:spcPct val="110000"/>
        </a:lnSpc>
        <a:spcBef>
          <a:spcPct val="20000"/>
        </a:spcBef>
        <a:spcAft>
          <a:spcPct val="0"/>
        </a:spcAft>
        <a:buClr>
          <a:srgbClr val="0067C6"/>
        </a:buClr>
        <a:buChar char="•"/>
        <a:defRPr sz="2000">
          <a:solidFill>
            <a:srgbClr val="292929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0067C6"/>
        </a:buClr>
        <a:buChar char="•"/>
        <a:defRPr sz="2000">
          <a:solidFill>
            <a:srgbClr val="292929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SzPct val="65000"/>
        <a:buFont typeface="Monotype Sorts" pitchFamily="2" charset="2"/>
        <a:buChar char="l"/>
        <a:defRPr sz="2000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95736" y="2564904"/>
            <a:ext cx="4752528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pl-PL" sz="3200" spc="-5" dirty="0">
                <a:solidFill>
                  <a:srgbClr val="0070C0"/>
                </a:solidFill>
                <a:latin typeface="Arial"/>
                <a:cs typeface="Arial"/>
              </a:rPr>
              <a:t>CZYSZCZENIE BECZEK</a:t>
            </a:r>
            <a:endParaRPr sz="3200" dirty="0">
              <a:solidFill>
                <a:srgbClr val="0070C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106048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1282" y="1211829"/>
            <a:ext cx="5164455" cy="43068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pl-PL" sz="1800" b="1" spc="-10" dirty="0">
                <a:solidFill>
                  <a:srgbClr val="96A700"/>
                </a:solidFill>
                <a:latin typeface="Calibri"/>
                <a:cs typeface="Calibri"/>
              </a:rPr>
              <a:t>Bakterie</a:t>
            </a:r>
            <a:endParaRPr sz="1800" dirty="0">
              <a:latin typeface="Calibri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lang="pl-PL" sz="1800" spc="-5" dirty="0">
                <a:latin typeface="Calibri"/>
                <a:cs typeface="Calibri"/>
              </a:rPr>
              <a:t>Bakterie kwasu octowego</a:t>
            </a:r>
            <a:endParaRPr sz="1800" dirty="0">
              <a:latin typeface="Calibri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sz="1800" spc="-5" dirty="0">
                <a:latin typeface="Calibri"/>
                <a:cs typeface="Calibri"/>
              </a:rPr>
              <a:t>Oeno</a:t>
            </a:r>
            <a:r>
              <a:rPr sz="1800" spc="-15" dirty="0">
                <a:latin typeface="Calibri"/>
                <a:cs typeface="Calibri"/>
              </a:rPr>
              <a:t>c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spc="-10" dirty="0">
                <a:latin typeface="Calibri"/>
                <a:cs typeface="Calibri"/>
              </a:rPr>
              <a:t>c</a:t>
            </a:r>
            <a:r>
              <a:rPr sz="1800" spc="-20" dirty="0">
                <a:latin typeface="Calibri"/>
                <a:cs typeface="Calibri"/>
              </a:rPr>
              <a:t>c</a:t>
            </a:r>
            <a:r>
              <a:rPr sz="1800" spc="-5" dirty="0">
                <a:latin typeface="Calibri"/>
                <a:cs typeface="Calibri"/>
              </a:rPr>
              <a:t>u</a:t>
            </a:r>
            <a:r>
              <a:rPr sz="1800" spc="5" dirty="0">
                <a:latin typeface="Calibri"/>
                <a:cs typeface="Calibri"/>
              </a:rPr>
              <a:t>s</a:t>
            </a:r>
            <a:r>
              <a:rPr sz="1800" spc="-5" dirty="0">
                <a:latin typeface="Calibri"/>
                <a:cs typeface="Calibri"/>
              </a:rPr>
              <a:t>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5" dirty="0">
                <a:latin typeface="Calibri"/>
                <a:cs typeface="Calibri"/>
              </a:rPr>
              <a:t>P</a:t>
            </a:r>
            <a:r>
              <a:rPr sz="1800" spc="-10" dirty="0">
                <a:latin typeface="Calibri"/>
                <a:cs typeface="Calibri"/>
              </a:rPr>
              <a:t>ed</a:t>
            </a:r>
            <a:r>
              <a:rPr sz="1800" spc="-5" dirty="0">
                <a:latin typeface="Calibri"/>
                <a:cs typeface="Calibri"/>
              </a:rPr>
              <a:t>io</a:t>
            </a:r>
            <a:r>
              <a:rPr sz="1800" spc="-20" dirty="0">
                <a:latin typeface="Calibri"/>
                <a:cs typeface="Calibri"/>
              </a:rPr>
              <a:t>c</a:t>
            </a:r>
            <a:r>
              <a:rPr sz="1800" spc="-5" dirty="0">
                <a:latin typeface="Calibri"/>
                <a:cs typeface="Calibri"/>
              </a:rPr>
              <a:t>o</a:t>
            </a:r>
            <a:r>
              <a:rPr sz="1800" spc="-10" dirty="0">
                <a:latin typeface="Calibri"/>
                <a:cs typeface="Calibri"/>
              </a:rPr>
              <a:t>c</a:t>
            </a:r>
            <a:r>
              <a:rPr sz="1800" spc="-20" dirty="0">
                <a:latin typeface="Calibri"/>
                <a:cs typeface="Calibri"/>
              </a:rPr>
              <a:t>c</a:t>
            </a:r>
            <a:r>
              <a:rPr sz="1800" spc="-5" dirty="0">
                <a:latin typeface="Calibri"/>
                <a:cs typeface="Calibri"/>
              </a:rPr>
              <a:t>us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lang="pl-PL" sz="1800" b="1" dirty="0">
                <a:solidFill>
                  <a:srgbClr val="96A700"/>
                </a:solidFill>
                <a:latin typeface="Calibri"/>
                <a:cs typeface="Calibri"/>
              </a:rPr>
              <a:t>Drożdże</a:t>
            </a:r>
            <a:endParaRPr sz="1800" dirty="0">
              <a:latin typeface="Calibri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sz="1800" spc="-10" dirty="0">
                <a:latin typeface="Calibri" panose="020F0502020204030204" pitchFamily="34" charset="0"/>
                <a:cs typeface="Calibri"/>
              </a:rPr>
              <a:t>B</a:t>
            </a:r>
            <a:r>
              <a:rPr sz="1800" spc="-35" dirty="0">
                <a:latin typeface="Calibri" panose="020F0502020204030204" pitchFamily="34" charset="0"/>
                <a:cs typeface="Calibri"/>
              </a:rPr>
              <a:t>r</a:t>
            </a:r>
            <a:r>
              <a:rPr sz="1800" spc="-20" dirty="0">
                <a:latin typeface="Calibri" panose="020F0502020204030204" pitchFamily="34" charset="0"/>
                <a:cs typeface="Calibri"/>
              </a:rPr>
              <a:t>e</a:t>
            </a:r>
            <a:r>
              <a:rPr sz="1800" spc="-40" dirty="0">
                <a:latin typeface="Calibri" panose="020F0502020204030204" pitchFamily="34" charset="0"/>
                <a:cs typeface="Calibri"/>
              </a:rPr>
              <a:t>tt</a:t>
            </a:r>
            <a:r>
              <a:rPr sz="1800" dirty="0">
                <a:latin typeface="Calibri" panose="020F0502020204030204" pitchFamily="34" charset="0"/>
                <a:cs typeface="Calibri"/>
              </a:rPr>
              <a:t>ano</a:t>
            </a:r>
            <a:r>
              <a:rPr sz="1800" spc="-35" dirty="0">
                <a:latin typeface="Calibri" panose="020F0502020204030204" pitchFamily="34" charset="0"/>
                <a:cs typeface="Calibri"/>
              </a:rPr>
              <a:t>my</a:t>
            </a:r>
            <a:r>
              <a:rPr sz="1800" spc="-20" dirty="0">
                <a:latin typeface="Calibri" panose="020F0502020204030204" pitchFamily="34" charset="0"/>
                <a:cs typeface="Calibri"/>
              </a:rPr>
              <a:t>c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e</a:t>
            </a:r>
            <a:r>
              <a:rPr sz="1800" dirty="0">
                <a:latin typeface="Calibri" panose="020F0502020204030204" pitchFamily="34" charset="0"/>
                <a:cs typeface="Calibri"/>
              </a:rPr>
              <a:t>s/</a:t>
            </a:r>
            <a:r>
              <a:rPr sz="1800" spc="-45" dirty="0">
                <a:latin typeface="Calibri" panose="020F0502020204030204" pitchFamily="34" charset="0"/>
                <a:cs typeface="Times New Roman"/>
              </a:rPr>
              <a:t> </a:t>
            </a:r>
            <a:r>
              <a:rPr sz="1800" spc="-15" dirty="0">
                <a:latin typeface="Calibri" panose="020F0502020204030204" pitchFamily="34" charset="0"/>
                <a:cs typeface="Calibri"/>
              </a:rPr>
              <a:t>Dek</a:t>
            </a:r>
            <a:r>
              <a:rPr sz="1800" spc="-75" dirty="0">
                <a:latin typeface="Calibri" panose="020F0502020204030204" pitchFamily="34" charset="0"/>
                <a:cs typeface="Calibri"/>
              </a:rPr>
              <a:t>k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e</a:t>
            </a:r>
            <a:r>
              <a:rPr sz="1800" spc="-50" dirty="0">
                <a:latin typeface="Calibri" panose="020F0502020204030204" pitchFamily="34" charset="0"/>
                <a:cs typeface="Calibri"/>
              </a:rPr>
              <a:t>r</a:t>
            </a:r>
            <a:r>
              <a:rPr sz="1800" dirty="0">
                <a:latin typeface="Calibri" panose="020F0502020204030204" pitchFamily="34" charset="0"/>
                <a:cs typeface="Calibri"/>
              </a:rPr>
              <a:t>a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:</a:t>
            </a:r>
            <a:r>
              <a:rPr sz="1800" spc="-35" dirty="0">
                <a:latin typeface="Calibri" panose="020F0502020204030204" pitchFamily="34" charset="0"/>
                <a:cs typeface="Times New Roman"/>
              </a:rPr>
              <a:t> </a:t>
            </a:r>
            <a:r>
              <a:rPr lang="pl-PL" sz="1800" spc="-35" dirty="0">
                <a:latin typeface="Calibri" panose="020F0502020204030204" pitchFamily="34" charset="0"/>
                <a:cs typeface="Times New Roman"/>
              </a:rPr>
              <a:t>koński pot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,</a:t>
            </a:r>
            <a:r>
              <a:rPr sz="1800" spc="-30" dirty="0">
                <a:latin typeface="Calibri" panose="020F0502020204030204" pitchFamily="34" charset="0"/>
                <a:cs typeface="Times New Roman"/>
              </a:rPr>
              <a:t> </a:t>
            </a:r>
            <a:r>
              <a:rPr lang="pl-PL" sz="1800" spc="-30" dirty="0">
                <a:latin typeface="Calibri" panose="020F0502020204030204" pitchFamily="34" charset="0"/>
                <a:cs typeface="Times New Roman"/>
              </a:rPr>
              <a:t>szpital</a:t>
            </a:r>
            <a:endParaRPr sz="1800" dirty="0">
              <a:latin typeface="Calibri" panose="020F0502020204030204" pitchFamily="34" charset="0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sz="1800" spc="-20" dirty="0">
                <a:latin typeface="Calibri" panose="020F0502020204030204" pitchFamily="34" charset="0"/>
                <a:cs typeface="Calibri"/>
              </a:rPr>
              <a:t>P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i</a:t>
            </a:r>
            <a:r>
              <a:rPr sz="1800" spc="-20" dirty="0">
                <a:latin typeface="Calibri" panose="020F0502020204030204" pitchFamily="34" charset="0"/>
                <a:cs typeface="Calibri"/>
              </a:rPr>
              <a:t>c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h</a:t>
            </a:r>
            <a:r>
              <a:rPr sz="1800" dirty="0">
                <a:latin typeface="Calibri" panose="020F0502020204030204" pitchFamily="34" charset="0"/>
                <a:cs typeface="Calibri"/>
              </a:rPr>
              <a:t>i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a:</a:t>
            </a:r>
            <a:r>
              <a:rPr sz="1800" spc="-20" dirty="0">
                <a:latin typeface="Calibri" panose="020F0502020204030204" pitchFamily="34" charset="0"/>
                <a:cs typeface="Times New Roman"/>
              </a:rPr>
              <a:t> 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Es</a:t>
            </a:r>
            <a:r>
              <a:rPr sz="1800" dirty="0">
                <a:latin typeface="Calibri" panose="020F0502020204030204" pitchFamily="34" charset="0"/>
                <a:cs typeface="Calibri"/>
              </a:rPr>
              <a:t>s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i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g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s</a:t>
            </a:r>
            <a:r>
              <a:rPr sz="1800" dirty="0">
                <a:latin typeface="Calibri" panose="020F0502020204030204" pitchFamily="34" charset="0"/>
                <a:cs typeface="Calibri"/>
              </a:rPr>
              <a:t>äu</a:t>
            </a:r>
            <a:r>
              <a:rPr sz="1800" spc="-25" dirty="0">
                <a:latin typeface="Calibri" panose="020F0502020204030204" pitchFamily="34" charset="0"/>
                <a:cs typeface="Calibri"/>
              </a:rPr>
              <a:t>r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e,</a:t>
            </a:r>
            <a:r>
              <a:rPr sz="1800" spc="-40" dirty="0">
                <a:latin typeface="Calibri" panose="020F0502020204030204" pitchFamily="34" charset="0"/>
                <a:cs typeface="Times New Roman"/>
              </a:rPr>
              <a:t> </a:t>
            </a:r>
            <a:r>
              <a:rPr sz="1800" spc="-30" dirty="0" err="1">
                <a:latin typeface="Calibri" panose="020F0502020204030204" pitchFamily="34" charset="0"/>
                <a:cs typeface="Calibri"/>
              </a:rPr>
              <a:t>E</a:t>
            </a:r>
            <a:r>
              <a:rPr sz="1800" dirty="0" err="1">
                <a:latin typeface="Calibri" panose="020F0502020204030204" pitchFamily="34" charset="0"/>
                <a:cs typeface="Calibri"/>
              </a:rPr>
              <a:t>t</a:t>
            </a:r>
            <a:r>
              <a:rPr sz="1800" spc="-40" dirty="0" err="1">
                <a:latin typeface="Calibri" panose="020F0502020204030204" pitchFamily="34" charset="0"/>
                <a:cs typeface="Calibri"/>
              </a:rPr>
              <a:t>h</a:t>
            </a:r>
            <a:r>
              <a:rPr sz="1800" dirty="0" err="1">
                <a:latin typeface="Calibri" panose="020F0502020204030204" pitchFamily="34" charset="0"/>
                <a:cs typeface="Calibri"/>
              </a:rPr>
              <a:t>y</a:t>
            </a:r>
            <a:r>
              <a:rPr sz="1800" spc="-5" dirty="0" err="1">
                <a:latin typeface="Calibri" panose="020F0502020204030204" pitchFamily="34" charset="0"/>
                <a:cs typeface="Calibri"/>
              </a:rPr>
              <a:t>l</a:t>
            </a:r>
            <a:r>
              <a:rPr sz="1800" spc="-10" dirty="0" err="1">
                <a:latin typeface="Calibri" panose="020F0502020204030204" pitchFamily="34" charset="0"/>
                <a:cs typeface="Calibri"/>
              </a:rPr>
              <a:t>ac</a:t>
            </a:r>
            <a:r>
              <a:rPr sz="1800" spc="-25" dirty="0" err="1">
                <a:latin typeface="Calibri" panose="020F0502020204030204" pitchFamily="34" charset="0"/>
                <a:cs typeface="Calibri"/>
              </a:rPr>
              <a:t>e</a:t>
            </a:r>
            <a:r>
              <a:rPr sz="1800" spc="-40" dirty="0" err="1">
                <a:latin typeface="Calibri" panose="020F0502020204030204" pitchFamily="34" charset="0"/>
                <a:cs typeface="Calibri"/>
              </a:rPr>
              <a:t>t</a:t>
            </a:r>
            <a:r>
              <a:rPr sz="1800" spc="-15" dirty="0" err="1">
                <a:latin typeface="Calibri" panose="020F0502020204030204" pitchFamily="34" charset="0"/>
                <a:cs typeface="Calibri"/>
              </a:rPr>
              <a:t>a</a:t>
            </a:r>
            <a:r>
              <a:rPr sz="1800" spc="-10" dirty="0" err="1">
                <a:latin typeface="Calibri" panose="020F0502020204030204" pitchFamily="34" charset="0"/>
                <a:cs typeface="Calibri"/>
              </a:rPr>
              <a:t>t</a:t>
            </a:r>
            <a:r>
              <a:rPr sz="1800" spc="-35" dirty="0">
                <a:latin typeface="Calibri" panose="020F0502020204030204" pitchFamily="34" charset="0"/>
                <a:cs typeface="Times New Roman"/>
              </a:rPr>
              <a:t> 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(</a:t>
            </a:r>
            <a:r>
              <a:rPr lang="pl-PL" sz="1800" spc="-5" dirty="0">
                <a:latin typeface="Calibri" panose="020F0502020204030204" pitchFamily="34" charset="0"/>
                <a:cs typeface="Calibri"/>
              </a:rPr>
              <a:t>rozpuszczalnik</a:t>
            </a:r>
            <a:r>
              <a:rPr sz="1800" dirty="0">
                <a:latin typeface="Calibri" panose="020F0502020204030204" pitchFamily="34" charset="0"/>
                <a:cs typeface="Calibri"/>
              </a:rPr>
              <a:t>)</a:t>
            </a:r>
          </a:p>
          <a:p>
            <a:pPr marL="192405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sz="1800" spc="-40" dirty="0">
                <a:latin typeface="Calibri" panose="020F0502020204030204" pitchFamily="34" charset="0"/>
                <a:cs typeface="Calibri"/>
              </a:rPr>
              <a:t>Z</a:t>
            </a:r>
            <a:r>
              <a:rPr sz="1800" spc="-35" dirty="0">
                <a:latin typeface="Calibri" panose="020F0502020204030204" pitchFamily="34" charset="0"/>
                <a:cs typeface="Calibri"/>
              </a:rPr>
              <a:t>y</a:t>
            </a:r>
            <a:r>
              <a:rPr sz="1800" spc="-20" dirty="0">
                <a:latin typeface="Calibri" panose="020F0502020204030204" pitchFamily="34" charset="0"/>
                <a:cs typeface="Calibri"/>
              </a:rPr>
              <a:t>g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osaccha</a:t>
            </a:r>
            <a:r>
              <a:rPr sz="1800" spc="-25" dirty="0">
                <a:latin typeface="Calibri" panose="020F0502020204030204" pitchFamily="34" charset="0"/>
                <a:cs typeface="Calibri"/>
              </a:rPr>
              <a:t>r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o</a:t>
            </a:r>
            <a:r>
              <a:rPr sz="1800" spc="-35" dirty="0">
                <a:latin typeface="Calibri" panose="020F0502020204030204" pitchFamily="34" charset="0"/>
                <a:cs typeface="Calibri"/>
              </a:rPr>
              <a:t>my</a:t>
            </a:r>
            <a:r>
              <a:rPr sz="1800" spc="-20" dirty="0">
                <a:latin typeface="Calibri" panose="020F0502020204030204" pitchFamily="34" charset="0"/>
                <a:cs typeface="Calibri"/>
              </a:rPr>
              <a:t>c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es</a:t>
            </a:r>
            <a:endParaRPr sz="1800" dirty="0">
              <a:latin typeface="Calibri" panose="020F0502020204030204" pitchFamily="34" charset="0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lang="pl-PL" sz="1800" b="1" spc="-10" dirty="0">
                <a:solidFill>
                  <a:srgbClr val="96A700"/>
                </a:solidFill>
                <a:latin typeface="Calibri"/>
                <a:cs typeface="Calibri"/>
              </a:rPr>
              <a:t>Grzyby </a:t>
            </a:r>
            <a:r>
              <a:rPr lang="pl-PL" sz="1800" b="1" spc="-10" dirty="0" err="1">
                <a:solidFill>
                  <a:srgbClr val="96A700"/>
                </a:solidFill>
                <a:latin typeface="Calibri"/>
                <a:cs typeface="Calibri"/>
              </a:rPr>
              <a:t>Plesnie</a:t>
            </a:r>
            <a:endParaRPr sz="1800" dirty="0">
              <a:latin typeface="Calibri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sz="1800" spc="-45" dirty="0">
                <a:latin typeface="Calibri"/>
                <a:cs typeface="Calibri"/>
              </a:rPr>
              <a:t>P</a:t>
            </a:r>
            <a:r>
              <a:rPr sz="1800" dirty="0">
                <a:latin typeface="Calibri"/>
                <a:cs typeface="Calibri"/>
              </a:rPr>
              <a:t>en</a:t>
            </a:r>
            <a:r>
              <a:rPr sz="1800" spc="-5" dirty="0">
                <a:latin typeface="Calibri"/>
                <a:cs typeface="Calibri"/>
              </a:rPr>
              <a:t>i</a:t>
            </a:r>
            <a:r>
              <a:rPr sz="1800" spc="-10" dirty="0">
                <a:latin typeface="Calibri"/>
                <a:cs typeface="Calibri"/>
              </a:rPr>
              <a:t>cilli</a:t>
            </a:r>
            <a:r>
              <a:rPr sz="1800" spc="-5" dirty="0">
                <a:latin typeface="Calibri"/>
                <a:cs typeface="Calibri"/>
              </a:rPr>
              <a:t>u</a:t>
            </a:r>
            <a:r>
              <a:rPr sz="1800" spc="5" dirty="0">
                <a:latin typeface="Calibri"/>
                <a:cs typeface="Calibri"/>
              </a:rPr>
              <a:t>m</a:t>
            </a:r>
            <a:r>
              <a:rPr sz="1800" spc="-5" dirty="0">
                <a:latin typeface="Calibri"/>
                <a:cs typeface="Calibri"/>
              </a:rPr>
              <a:t>: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alibri"/>
                <a:cs typeface="Calibri"/>
              </a:rPr>
              <a:t>Mu</a:t>
            </a:r>
            <a:r>
              <a:rPr sz="1800" spc="-15" dirty="0">
                <a:latin typeface="Calibri"/>
                <a:cs typeface="Calibri"/>
              </a:rPr>
              <a:t>f</a:t>
            </a:r>
            <a:r>
              <a:rPr sz="1800" spc="-5" dirty="0">
                <a:latin typeface="Calibri"/>
                <a:cs typeface="Calibri"/>
              </a:rPr>
              <a:t>f</a:t>
            </a:r>
            <a:r>
              <a:rPr sz="1800" spc="-15" dirty="0">
                <a:latin typeface="Calibri"/>
                <a:cs typeface="Calibri"/>
              </a:rPr>
              <a:t>t</a:t>
            </a:r>
            <a:r>
              <a:rPr sz="1800" spc="-5" dirty="0">
                <a:latin typeface="Calibri"/>
                <a:cs typeface="Calibri"/>
              </a:rPr>
              <a:t>öne</a:t>
            </a:r>
            <a:endParaRPr sz="1800" dirty="0">
              <a:latin typeface="Calibri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sz="1800" spc="-10" dirty="0">
                <a:latin typeface="Calibri"/>
                <a:cs typeface="Calibri"/>
              </a:rPr>
              <a:t>As</a:t>
            </a:r>
            <a:r>
              <a:rPr sz="1800" spc="-15" dirty="0">
                <a:latin typeface="Calibri"/>
                <a:cs typeface="Calibri"/>
              </a:rPr>
              <a:t>p</a:t>
            </a:r>
            <a:r>
              <a:rPr sz="1800" spc="-5" dirty="0">
                <a:latin typeface="Calibri"/>
                <a:cs typeface="Calibri"/>
              </a:rPr>
              <a:t>e</a:t>
            </a:r>
            <a:r>
              <a:rPr sz="1800" spc="-4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gi</a:t>
            </a:r>
            <a:r>
              <a:rPr sz="1800" spc="-10" dirty="0">
                <a:latin typeface="Calibri"/>
                <a:cs typeface="Calibri"/>
              </a:rPr>
              <a:t>l</a:t>
            </a:r>
            <a:r>
              <a:rPr sz="1800" spc="-5" dirty="0">
                <a:latin typeface="Calibri"/>
                <a:cs typeface="Calibri"/>
              </a:rPr>
              <a:t>lu</a:t>
            </a:r>
            <a:r>
              <a:rPr sz="1800" spc="5" dirty="0">
                <a:latin typeface="Calibri"/>
                <a:cs typeface="Calibri"/>
              </a:rPr>
              <a:t>s</a:t>
            </a:r>
            <a:r>
              <a:rPr sz="1800" spc="-5" dirty="0">
                <a:latin typeface="Calibri"/>
                <a:cs typeface="Calibri"/>
              </a:rPr>
              <a:t>: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alibri"/>
                <a:cs typeface="Calibri"/>
              </a:rPr>
              <a:t>Mu</a:t>
            </a:r>
            <a:r>
              <a:rPr sz="1800" spc="-10" dirty="0">
                <a:latin typeface="Calibri"/>
                <a:cs typeface="Calibri"/>
              </a:rPr>
              <a:t>f</a:t>
            </a:r>
            <a:r>
              <a:rPr sz="1800" spc="-5" dirty="0">
                <a:latin typeface="Calibri"/>
                <a:cs typeface="Calibri"/>
              </a:rPr>
              <a:t>f</a:t>
            </a:r>
            <a:r>
              <a:rPr sz="1800" spc="-15" dirty="0">
                <a:latin typeface="Calibri"/>
                <a:cs typeface="Calibri"/>
              </a:rPr>
              <a:t>t</a:t>
            </a:r>
            <a:r>
              <a:rPr sz="1800" spc="-5" dirty="0">
                <a:latin typeface="Calibri"/>
                <a:cs typeface="Calibri"/>
              </a:rPr>
              <a:t>öne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604522"/>
            <a:ext cx="7924800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">
              <a:lnSpc>
                <a:spcPct val="100000"/>
              </a:lnSpc>
            </a:pPr>
            <a:r>
              <a:rPr lang="pl-PL" spc="-15" dirty="0"/>
              <a:t>MIKROORGANIZMY W BECZKACH</a:t>
            </a:r>
            <a:endParaRPr spc="-15" dirty="0"/>
          </a:p>
        </p:txBody>
      </p:sp>
    </p:spTree>
    <p:extLst>
      <p:ext uri="{BB962C8B-B14F-4D97-AF65-F5344CB8AC3E}">
        <p14:creationId xmlns:p14="http://schemas.microsoft.com/office/powerpoint/2010/main" val="4252778115"/>
      </p:ext>
    </p:extLst>
  </p:cSld>
  <p:clrMapOvr>
    <a:masterClrMapping/>
  </p:clrMapOvr>
  <p:transition spd="med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1282" y="1211829"/>
            <a:ext cx="7920990" cy="521476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pl-PL" sz="1800" b="1" spc="-100" dirty="0">
                <a:solidFill>
                  <a:srgbClr val="96A700"/>
                </a:solidFill>
                <a:latin typeface="Calibri"/>
                <a:cs typeface="Calibri"/>
              </a:rPr>
              <a:t>Konserwacja sucha</a:t>
            </a:r>
            <a:endParaRPr sz="1800" dirty="0">
              <a:latin typeface="Calibri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lang="pl-PL" sz="1800" spc="-5" dirty="0">
                <a:latin typeface="Calibri" panose="020F0502020204030204" pitchFamily="34" charset="0"/>
                <a:cs typeface="Calibri"/>
              </a:rPr>
              <a:t>Dozwolona do krótkotrwałej konserwacji</a:t>
            </a:r>
            <a:r>
              <a:rPr sz="1800" spc="-45" dirty="0">
                <a:latin typeface="Calibri" panose="020F0502020204030204" pitchFamily="34" charset="0"/>
                <a:cs typeface="Times New Roman"/>
              </a:rPr>
              <a:t> </a:t>
            </a:r>
            <a:r>
              <a:rPr sz="1800" spc="10" dirty="0">
                <a:latin typeface="Calibri" panose="020F0502020204030204" pitchFamily="34" charset="0"/>
                <a:cs typeface="Calibri"/>
              </a:rPr>
              <a:t>(</a:t>
            </a:r>
            <a:r>
              <a:rPr lang="pl-PL" sz="1800" spc="10" dirty="0">
                <a:latin typeface="Calibri" panose="020F0502020204030204" pitchFamily="34" charset="0"/>
                <a:cs typeface="Calibri"/>
              </a:rPr>
              <a:t>maksymalnie do 6 miesięcy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)</a:t>
            </a:r>
            <a:endParaRPr sz="1800" dirty="0">
              <a:latin typeface="Calibri" panose="020F0502020204030204" pitchFamily="34" charset="0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lang="pl-PL" sz="1800" spc="-5" dirty="0">
                <a:latin typeface="Calibri" panose="020F0502020204030204" pitchFamily="34" charset="0"/>
                <a:cs typeface="Calibri"/>
              </a:rPr>
              <a:t>Spalać regularnie co </a:t>
            </a:r>
            <a:r>
              <a:rPr sz="1800" dirty="0">
                <a:latin typeface="Calibri" panose="020F0502020204030204" pitchFamily="34" charset="0"/>
                <a:cs typeface="Calibri"/>
              </a:rPr>
              <a:t>6-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8</a:t>
            </a:r>
            <a:r>
              <a:rPr sz="1800" spc="-45" dirty="0">
                <a:latin typeface="Calibri" panose="020F0502020204030204" pitchFamily="34" charset="0"/>
                <a:cs typeface="Times New Roman"/>
              </a:rPr>
              <a:t> </a:t>
            </a:r>
            <a:r>
              <a:rPr lang="pl-PL" sz="1800" spc="-45" dirty="0">
                <a:latin typeface="Calibri" panose="020F0502020204030204" pitchFamily="34" charset="0"/>
                <a:cs typeface="Times New Roman"/>
              </a:rPr>
              <a:t>tygodni </a:t>
            </a:r>
            <a:r>
              <a:rPr lang="pl-PL" sz="1800" spc="-5" dirty="0">
                <a:latin typeface="Calibri" panose="020F0502020204030204" pitchFamily="34" charset="0"/>
                <a:cs typeface="Calibri"/>
              </a:rPr>
              <a:t>(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5g</a:t>
            </a:r>
            <a:r>
              <a:rPr sz="1800" spc="-30" dirty="0">
                <a:latin typeface="Calibri" panose="020F0502020204030204" pitchFamily="34" charset="0"/>
                <a:cs typeface="Times New Roman"/>
              </a:rPr>
              <a:t> </a:t>
            </a:r>
            <a:r>
              <a:rPr lang="pl-PL" sz="1800" spc="-30" dirty="0">
                <a:latin typeface="Calibri" panose="020F0502020204030204" pitchFamily="34" charset="0"/>
                <a:cs typeface="Times New Roman"/>
              </a:rPr>
              <a:t>knot siarkowy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)</a:t>
            </a:r>
            <a:endParaRPr sz="1800" dirty="0">
              <a:latin typeface="Calibri" panose="020F0502020204030204" pitchFamily="34" charset="0"/>
              <a:cs typeface="Calibri"/>
            </a:endParaRPr>
          </a:p>
          <a:p>
            <a:pPr marL="192405" marR="5080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lang="pl-PL" sz="1800" dirty="0">
                <a:latin typeface="Calibri" panose="020F0502020204030204" pitchFamily="34" charset="0"/>
                <a:cs typeface="Calibri"/>
              </a:rPr>
              <a:t>Ryzyko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:</a:t>
            </a:r>
            <a:r>
              <a:rPr sz="1800" spc="-35" dirty="0">
                <a:latin typeface="Calibri" panose="020F0502020204030204" pitchFamily="34" charset="0"/>
                <a:cs typeface="Times New Roman"/>
              </a:rPr>
              <a:t> </a:t>
            </a:r>
            <a:r>
              <a:rPr lang="pl-PL" sz="1800" spc="-5" dirty="0">
                <a:latin typeface="Calibri" panose="020F0502020204030204" pitchFamily="34" charset="0"/>
                <a:cs typeface="Calibri"/>
              </a:rPr>
              <a:t>Kwas siarkowy i jego sole mogą się gromadzić i następnie nadawać winu tępy smak</a:t>
            </a:r>
            <a:endParaRPr sz="1800" dirty="0">
              <a:latin typeface="Calibri" panose="020F0502020204030204" pitchFamily="34" charset="0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1800" dirty="0">
              <a:latin typeface="Calibri" panose="020F0502020204030204" pitchFamily="34" charset="0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lang="pl-PL" sz="1800" b="1" dirty="0">
                <a:solidFill>
                  <a:srgbClr val="96A700"/>
                </a:solidFill>
                <a:latin typeface="Calibri"/>
                <a:cs typeface="Calibri"/>
              </a:rPr>
              <a:t>Konserwacja mokra</a:t>
            </a:r>
            <a:endParaRPr sz="1800" dirty="0">
              <a:latin typeface="Calibri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lang="pl-PL" sz="1800" dirty="0">
                <a:latin typeface="Calibri" panose="020F0502020204030204" pitchFamily="34" charset="0"/>
                <a:cs typeface="Calibri"/>
              </a:rPr>
              <a:t>Obniżenie wartości </a:t>
            </a:r>
            <a:r>
              <a:rPr lang="pl-PL" sz="1800" dirty="0" err="1">
                <a:latin typeface="Calibri" panose="020F0502020204030204" pitchFamily="34" charset="0"/>
                <a:cs typeface="Calibri"/>
              </a:rPr>
              <a:t>pH</a:t>
            </a:r>
            <a:r>
              <a:rPr lang="pl-PL" sz="1800" dirty="0">
                <a:latin typeface="Calibri" panose="020F0502020204030204" pitchFamily="34" charset="0"/>
                <a:cs typeface="Calibri"/>
              </a:rPr>
              <a:t> wody do 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2</a:t>
            </a:r>
            <a:r>
              <a:rPr sz="1800" spc="-15" dirty="0">
                <a:latin typeface="Calibri" panose="020F0502020204030204" pitchFamily="34" charset="0"/>
                <a:cs typeface="Calibri"/>
              </a:rPr>
              <a:t>,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4</a:t>
            </a:r>
            <a:endParaRPr sz="1800" dirty="0">
              <a:latin typeface="Calibri" panose="020F0502020204030204" pitchFamily="34" charset="0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sz="1800" spc="-10" dirty="0">
                <a:latin typeface="Calibri" panose="020F0502020204030204" pitchFamily="34" charset="0"/>
                <a:cs typeface="Calibri"/>
              </a:rPr>
              <a:t>3</a:t>
            </a:r>
            <a:r>
              <a:rPr sz="1800" spc="50" dirty="0">
                <a:latin typeface="Calibri" panose="020F0502020204030204" pitchFamily="34" charset="0"/>
                <a:cs typeface="Calibri"/>
              </a:rPr>
              <a:t>g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/</a:t>
            </a:r>
            <a:r>
              <a:rPr lang="pl-PL" sz="1800" spc="-5" dirty="0">
                <a:latin typeface="Calibri" panose="020F0502020204030204" pitchFamily="34" charset="0"/>
                <a:cs typeface="Calibri"/>
              </a:rPr>
              <a:t>l</a:t>
            </a:r>
            <a:r>
              <a:rPr sz="1800" spc="-35" dirty="0">
                <a:latin typeface="Calibri" panose="020F0502020204030204" pitchFamily="34" charset="0"/>
                <a:cs typeface="Times New Roman"/>
              </a:rPr>
              <a:t> </a:t>
            </a:r>
            <a:r>
              <a:rPr lang="pl-PL" sz="1800" spc="-35" dirty="0">
                <a:latin typeface="Calibri" panose="020F0502020204030204" pitchFamily="34" charset="0"/>
                <a:cs typeface="Times New Roman"/>
              </a:rPr>
              <a:t>kw. cytrynowego</a:t>
            </a:r>
            <a:r>
              <a:rPr sz="1800" spc="-30" dirty="0">
                <a:latin typeface="Calibri" panose="020F0502020204030204" pitchFamily="34" charset="0"/>
                <a:cs typeface="Times New Roman"/>
              </a:rPr>
              <a:t> </a:t>
            </a:r>
            <a:r>
              <a:rPr sz="1800" dirty="0">
                <a:latin typeface="Calibri" panose="020F0502020204030204" pitchFamily="34" charset="0"/>
                <a:cs typeface="Calibri"/>
              </a:rPr>
              <a:t>+</a:t>
            </a:r>
            <a:r>
              <a:rPr sz="1800" spc="-45" dirty="0">
                <a:latin typeface="Calibri" panose="020F0502020204030204" pitchFamily="34" charset="0"/>
                <a:cs typeface="Times New Roman"/>
              </a:rPr>
              <a:t> </a:t>
            </a:r>
            <a:r>
              <a:rPr sz="1800" spc="-15" dirty="0">
                <a:latin typeface="Calibri" panose="020F0502020204030204" pitchFamily="34" charset="0"/>
                <a:cs typeface="Calibri"/>
              </a:rPr>
              <a:t>80m</a:t>
            </a:r>
            <a:r>
              <a:rPr sz="1800" spc="50" dirty="0">
                <a:latin typeface="Calibri" panose="020F0502020204030204" pitchFamily="34" charset="0"/>
                <a:cs typeface="Calibri"/>
              </a:rPr>
              <a:t>g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/</a:t>
            </a:r>
            <a:r>
              <a:rPr lang="pl-PL" sz="1800" spc="-5" dirty="0">
                <a:latin typeface="Calibri" panose="020F0502020204030204" pitchFamily="34" charset="0"/>
                <a:cs typeface="Calibri"/>
              </a:rPr>
              <a:t>l</a:t>
            </a:r>
            <a:r>
              <a:rPr sz="1800" spc="-35" dirty="0">
                <a:latin typeface="Calibri" panose="020F0502020204030204" pitchFamily="34" charset="0"/>
                <a:cs typeface="Times New Roman"/>
              </a:rPr>
              <a:t> 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S</a:t>
            </a:r>
            <a:r>
              <a:rPr sz="1800" spc="15" dirty="0">
                <a:latin typeface="Calibri" panose="020F0502020204030204" pitchFamily="34" charset="0"/>
                <a:cs typeface="Calibri"/>
              </a:rPr>
              <a:t>O</a:t>
            </a:r>
            <a:r>
              <a:rPr sz="1800" spc="-15" baseline="-20833" dirty="0">
                <a:latin typeface="Calibri" panose="020F0502020204030204" pitchFamily="34" charset="0"/>
                <a:cs typeface="Calibri"/>
              </a:rPr>
              <a:t>2</a:t>
            </a:r>
            <a:endParaRPr sz="1800" baseline="-20833" dirty="0">
              <a:latin typeface="Calibri" panose="020F0502020204030204" pitchFamily="34" charset="0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lang="pl-PL" sz="1800" dirty="0">
                <a:latin typeface="Calibri" panose="020F0502020204030204" pitchFamily="34" charset="0"/>
                <a:cs typeface="Calibri"/>
              </a:rPr>
              <a:t>Zawartość </a:t>
            </a:r>
            <a:r>
              <a:rPr sz="1800" dirty="0">
                <a:latin typeface="Calibri" panose="020F0502020204030204" pitchFamily="34" charset="0"/>
                <a:cs typeface="Calibri"/>
              </a:rPr>
              <a:t>S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O</a:t>
            </a:r>
            <a:r>
              <a:rPr sz="1800" spc="-15" baseline="-20833" dirty="0">
                <a:latin typeface="Calibri" panose="020F0502020204030204" pitchFamily="34" charset="0"/>
                <a:cs typeface="Calibri"/>
              </a:rPr>
              <a:t>2</a:t>
            </a:r>
            <a:r>
              <a:rPr sz="1800" spc="165" baseline="-20833" dirty="0">
                <a:latin typeface="Calibri" panose="020F0502020204030204" pitchFamily="34" charset="0"/>
                <a:cs typeface="Times New Roman"/>
              </a:rPr>
              <a:t> </a:t>
            </a:r>
            <a:r>
              <a:rPr lang="pl-PL" sz="1800" spc="-15" dirty="0">
                <a:latin typeface="Calibri" panose="020F0502020204030204" pitchFamily="34" charset="0"/>
                <a:cs typeface="Calibri"/>
              </a:rPr>
              <a:t>bez dodatku kw. cytrynowego</a:t>
            </a:r>
            <a:r>
              <a:rPr sz="1800" spc="-45" dirty="0">
                <a:latin typeface="Calibri" panose="020F0502020204030204" pitchFamily="34" charset="0"/>
                <a:cs typeface="Times New Roman"/>
              </a:rPr>
              <a:t> 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25</a:t>
            </a:r>
            <a:r>
              <a:rPr sz="1800" spc="0" dirty="0">
                <a:latin typeface="Calibri" panose="020F0502020204030204" pitchFamily="34" charset="0"/>
                <a:cs typeface="Calibri"/>
              </a:rPr>
              <a:t>0</a:t>
            </a:r>
            <a:r>
              <a:rPr sz="1800" dirty="0">
                <a:latin typeface="Calibri" panose="020F0502020204030204" pitchFamily="34" charset="0"/>
                <a:cs typeface="Calibri"/>
              </a:rPr>
              <a:t>-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300</a:t>
            </a:r>
            <a:r>
              <a:rPr sz="1800" spc="-35" dirty="0">
                <a:latin typeface="Calibri" panose="020F0502020204030204" pitchFamily="34" charset="0"/>
                <a:cs typeface="Times New Roman"/>
              </a:rPr>
              <a:t> </a:t>
            </a:r>
            <a:r>
              <a:rPr sz="1800" spc="-15" dirty="0">
                <a:latin typeface="Calibri" panose="020F0502020204030204" pitchFamily="34" charset="0"/>
                <a:cs typeface="Calibri"/>
              </a:rPr>
              <a:t>m</a:t>
            </a:r>
            <a:r>
              <a:rPr sz="1800" spc="50" dirty="0">
                <a:latin typeface="Calibri" panose="020F0502020204030204" pitchFamily="34" charset="0"/>
                <a:cs typeface="Calibri"/>
              </a:rPr>
              <a:t>g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/</a:t>
            </a:r>
            <a:r>
              <a:rPr lang="pl-PL" sz="1800" spc="-5" dirty="0">
                <a:latin typeface="Calibri" panose="020F0502020204030204" pitchFamily="34" charset="0"/>
                <a:cs typeface="Calibri"/>
              </a:rPr>
              <a:t>l</a:t>
            </a:r>
            <a:endParaRPr sz="1800" dirty="0">
              <a:latin typeface="Calibri" panose="020F0502020204030204" pitchFamily="34" charset="0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lang="pl-PL" sz="1800" dirty="0">
                <a:latin typeface="Calibri" panose="020F0502020204030204" pitchFamily="34" charset="0"/>
                <a:cs typeface="Calibri"/>
              </a:rPr>
              <a:t>UWAGA</a:t>
            </a:r>
            <a:r>
              <a:rPr sz="1800" dirty="0">
                <a:latin typeface="Calibri" panose="020F0502020204030204" pitchFamily="34" charset="0"/>
                <a:cs typeface="Calibri"/>
              </a:rPr>
              <a:t>:</a:t>
            </a:r>
            <a:r>
              <a:rPr sz="1800" spc="-35" dirty="0">
                <a:latin typeface="Calibri" panose="020F0502020204030204" pitchFamily="34" charset="0"/>
                <a:cs typeface="Times New Roman"/>
              </a:rPr>
              <a:t> </a:t>
            </a:r>
            <a:r>
              <a:rPr lang="pl-PL" sz="1800" spc="-50" dirty="0">
                <a:latin typeface="Calibri" panose="020F0502020204030204" pitchFamily="34" charset="0"/>
                <a:cs typeface="Calibri"/>
              </a:rPr>
              <a:t>Beczki napełniać pod szpunt</a:t>
            </a:r>
            <a:r>
              <a:rPr sz="1800" dirty="0">
                <a:latin typeface="Calibri" panose="020F0502020204030204" pitchFamily="34" charset="0"/>
                <a:cs typeface="Calibri"/>
              </a:rPr>
              <a:t>!</a:t>
            </a:r>
          </a:p>
          <a:p>
            <a:pPr marL="192405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sz="1800" spc="-10" dirty="0">
                <a:latin typeface="Calibri" panose="020F0502020204030204" pitchFamily="34" charset="0"/>
                <a:cs typeface="Calibri"/>
              </a:rPr>
              <a:t>H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o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l</a:t>
            </a:r>
            <a:r>
              <a:rPr sz="1800" dirty="0">
                <a:latin typeface="Calibri" panose="020F0502020204030204" pitchFamily="34" charset="0"/>
                <a:cs typeface="Calibri"/>
              </a:rPr>
              <a:t>z</a:t>
            </a:r>
            <a:r>
              <a:rPr sz="1800" spc="-25" dirty="0">
                <a:latin typeface="Calibri" panose="020F0502020204030204" pitchFamily="34" charset="0"/>
                <a:cs typeface="Times New Roman"/>
              </a:rPr>
              <a:t> 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q</a:t>
            </a:r>
            <a:r>
              <a:rPr sz="1800" dirty="0">
                <a:latin typeface="Calibri" panose="020F0502020204030204" pitchFamily="34" charset="0"/>
                <a:cs typeface="Calibri"/>
              </a:rPr>
              <a:t>u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ill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t</a:t>
            </a:r>
            <a:r>
              <a:rPr sz="1800" spc="-25" dirty="0">
                <a:latin typeface="Calibri" panose="020F0502020204030204" pitchFamily="34" charset="0"/>
                <a:cs typeface="Times New Roman"/>
              </a:rPr>
              <a:t> </a:t>
            </a:r>
            <a:r>
              <a:rPr sz="1800" dirty="0">
                <a:latin typeface="Calibri" panose="020F0502020204030204" pitchFamily="34" charset="0"/>
                <a:cs typeface="Calibri"/>
              </a:rPr>
              <a:t>auf</a:t>
            </a:r>
            <a:r>
              <a:rPr sz="1800" spc="-40" dirty="0">
                <a:latin typeface="Calibri" panose="020F0502020204030204" pitchFamily="34" charset="0"/>
                <a:cs typeface="Times New Roman"/>
              </a:rPr>
              <a:t> 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u</a:t>
            </a:r>
            <a:r>
              <a:rPr sz="1800" dirty="0">
                <a:latin typeface="Calibri" panose="020F0502020204030204" pitchFamily="34" charset="0"/>
                <a:cs typeface="Calibri"/>
              </a:rPr>
              <a:t>nd</a:t>
            </a:r>
            <a:r>
              <a:rPr sz="1800" spc="-30" dirty="0">
                <a:latin typeface="Calibri" panose="020F0502020204030204" pitchFamily="34" charset="0"/>
                <a:cs typeface="Times New Roman"/>
              </a:rPr>
              <a:t> </a:t>
            </a:r>
            <a:r>
              <a:rPr sz="1800" spc="-50" dirty="0">
                <a:latin typeface="Calibri" panose="020F0502020204030204" pitchFamily="34" charset="0"/>
                <a:cs typeface="Calibri"/>
              </a:rPr>
              <a:t>k</a:t>
            </a:r>
            <a:r>
              <a:rPr sz="1800" dirty="0">
                <a:latin typeface="Calibri" panose="020F0502020204030204" pitchFamily="34" charset="0"/>
                <a:cs typeface="Calibri"/>
              </a:rPr>
              <a:t>ann</a:t>
            </a:r>
            <a:r>
              <a:rPr sz="1800" spc="-30" dirty="0">
                <a:latin typeface="Calibri" panose="020F0502020204030204" pitchFamily="34" charset="0"/>
                <a:cs typeface="Times New Roman"/>
              </a:rPr>
              <a:t> 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mürbe</a:t>
            </a:r>
            <a:r>
              <a:rPr sz="1800" spc="-40" dirty="0">
                <a:latin typeface="Calibri" panose="020F0502020204030204" pitchFamily="34" charset="0"/>
                <a:cs typeface="Times New Roman"/>
              </a:rPr>
              <a:t> </a:t>
            </a:r>
            <a:r>
              <a:rPr sz="1800" spc="-30" dirty="0">
                <a:latin typeface="Calibri" panose="020F0502020204030204" pitchFamily="34" charset="0"/>
                <a:cs typeface="Calibri"/>
              </a:rPr>
              <a:t>w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e</a:t>
            </a:r>
            <a:r>
              <a:rPr sz="1800" spc="-35" dirty="0">
                <a:latin typeface="Calibri" panose="020F0502020204030204" pitchFamily="34" charset="0"/>
                <a:cs typeface="Calibri"/>
              </a:rPr>
              <a:t>r</a:t>
            </a:r>
            <a:r>
              <a:rPr sz="1800" spc="-15" dirty="0">
                <a:latin typeface="Calibri" panose="020F0502020204030204" pitchFamily="34" charset="0"/>
                <a:cs typeface="Calibri"/>
              </a:rPr>
              <a:t>d</a:t>
            </a:r>
            <a:r>
              <a:rPr sz="1800" spc="-5" dirty="0">
                <a:latin typeface="Calibri" panose="020F0502020204030204" pitchFamily="34" charset="0"/>
                <a:cs typeface="Calibri"/>
              </a:rPr>
              <a:t>e</a:t>
            </a:r>
            <a:r>
              <a:rPr sz="1800" dirty="0">
                <a:latin typeface="Calibri" panose="020F0502020204030204" pitchFamily="34" charset="0"/>
                <a:cs typeface="Calibri"/>
              </a:rPr>
              <a:t>n</a:t>
            </a: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290"/>
              </a:spcBef>
            </a:pPr>
            <a:r>
              <a:rPr lang="pl-PL" sz="1800" spc="-10" dirty="0">
                <a:solidFill>
                  <a:srgbClr val="FF0000"/>
                </a:solidFill>
                <a:latin typeface="Calibri"/>
                <a:cs typeface="Calibri"/>
              </a:rPr>
              <a:t>Przed ponownym użyciem beczek należy je dokładnie wypłukać </a:t>
            </a:r>
            <a:br>
              <a:rPr lang="pl-PL" sz="1800" spc="-10" dirty="0">
                <a:solidFill>
                  <a:srgbClr val="FF0000"/>
                </a:solidFill>
                <a:latin typeface="Calibri"/>
                <a:cs typeface="Calibri"/>
              </a:rPr>
            </a:br>
            <a:r>
              <a:rPr lang="pl-PL" sz="1800" spc="-10" dirty="0">
                <a:solidFill>
                  <a:srgbClr val="FF0000"/>
                </a:solidFill>
                <a:latin typeface="Calibri"/>
                <a:cs typeface="Calibri"/>
              </a:rPr>
              <a:t>i spróbować smaku wody</a:t>
            </a:r>
            <a:r>
              <a:rPr sz="1800" spc="-10" dirty="0">
                <a:solidFill>
                  <a:srgbClr val="FF0000"/>
                </a:solidFill>
                <a:latin typeface="Calibri"/>
                <a:cs typeface="Calibri"/>
              </a:rPr>
              <a:t>!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604521"/>
            <a:ext cx="7924800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">
              <a:lnSpc>
                <a:spcPct val="100000"/>
              </a:lnSpc>
            </a:pPr>
            <a:r>
              <a:rPr lang="pl-PL" spc="-15" dirty="0"/>
              <a:t>TRADYCYJNA KONSERWACJA BECZEK</a:t>
            </a:r>
            <a:endParaRPr spc="-15" dirty="0"/>
          </a:p>
        </p:txBody>
      </p:sp>
      <p:sp>
        <p:nvSpPr>
          <p:cNvPr id="4" name="object 4"/>
          <p:cNvSpPr/>
          <p:nvPr/>
        </p:nvSpPr>
        <p:spPr>
          <a:xfrm>
            <a:off x="6778752" y="2855976"/>
            <a:ext cx="1656588" cy="24841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86071" y="2622407"/>
            <a:ext cx="4758055" cy="2377440"/>
          </a:xfrm>
          <a:custGeom>
            <a:avLst/>
            <a:gdLst/>
            <a:ahLst/>
            <a:cxnLst/>
            <a:rect l="l" t="t" r="r" b="b"/>
            <a:pathLst>
              <a:path w="4758055" h="2377440">
                <a:moveTo>
                  <a:pt x="234939" y="0"/>
                </a:moveTo>
                <a:lnTo>
                  <a:pt x="0" y="602132"/>
                </a:lnTo>
                <a:lnTo>
                  <a:pt x="4550145" y="2377324"/>
                </a:lnTo>
                <a:lnTo>
                  <a:pt x="4757928" y="1844892"/>
                </a:lnTo>
                <a:lnTo>
                  <a:pt x="4757928" y="1764618"/>
                </a:lnTo>
                <a:lnTo>
                  <a:pt x="234939" y="0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56241" y="2771607"/>
            <a:ext cx="4347209" cy="178311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79588503"/>
      </p:ext>
    </p:extLst>
  </p:cSld>
  <p:clrMapOvr>
    <a:masterClrMapping/>
  </p:clrMapOvr>
  <p:transition spd="med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1429" y="5550970"/>
            <a:ext cx="7973059" cy="812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285115">
              <a:lnSpc>
                <a:spcPct val="100000"/>
              </a:lnSpc>
            </a:pPr>
            <a:r>
              <a:rPr lang="pl-PL" sz="1800" dirty="0">
                <a:latin typeface="Calibri"/>
                <a:cs typeface="Calibri"/>
              </a:rPr>
              <a:t>Mikroorganizmy wnikają nawet do </a:t>
            </a:r>
            <a:r>
              <a:rPr sz="1800" spc="-15" dirty="0">
                <a:latin typeface="Calibri"/>
                <a:cs typeface="Calibri"/>
              </a:rPr>
              <a:t>8mm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lang="pl-PL" sz="1800" spc="-45" dirty="0">
                <a:latin typeface="Times New Roman"/>
                <a:cs typeface="Times New Roman"/>
              </a:rPr>
              <a:t>w głąb drewna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Calibri"/>
                <a:cs typeface="Calibri"/>
              </a:rPr>
              <a:t>(</a:t>
            </a:r>
            <a:r>
              <a:rPr sz="1800" dirty="0">
                <a:latin typeface="Calibri"/>
                <a:cs typeface="Calibri"/>
              </a:rPr>
              <a:t>Ma</a:t>
            </a:r>
            <a:r>
              <a:rPr sz="1800" spc="-10" dirty="0">
                <a:latin typeface="Calibri"/>
                <a:cs typeface="Calibri"/>
              </a:rPr>
              <a:t>l</a:t>
            </a:r>
            <a:r>
              <a:rPr sz="1800" spc="-50" dirty="0">
                <a:latin typeface="Calibri"/>
                <a:cs typeface="Calibri"/>
              </a:rPr>
              <a:t>f</a:t>
            </a:r>
            <a:r>
              <a:rPr sz="1800" dirty="0">
                <a:latin typeface="Calibri"/>
                <a:cs typeface="Calibri"/>
              </a:rPr>
              <a:t>ei</a:t>
            </a:r>
            <a:r>
              <a:rPr sz="1800" spc="-30" dirty="0">
                <a:latin typeface="Calibri"/>
                <a:cs typeface="Calibri"/>
              </a:rPr>
              <a:t>t</a:t>
            </a:r>
            <a:r>
              <a:rPr sz="1800" dirty="0">
                <a:latin typeface="Calibri"/>
                <a:cs typeface="Calibri"/>
              </a:rPr>
              <a:t>o-</a:t>
            </a:r>
            <a:r>
              <a:rPr sz="1800" spc="-25" dirty="0">
                <a:latin typeface="Calibri"/>
                <a:cs typeface="Calibri"/>
              </a:rPr>
              <a:t>F</a:t>
            </a:r>
            <a:r>
              <a:rPr sz="1800" spc="-10" dirty="0">
                <a:latin typeface="Calibri"/>
                <a:cs typeface="Calibri"/>
              </a:rPr>
              <a:t>er</a:t>
            </a:r>
            <a:r>
              <a:rPr sz="1800" spc="-40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ei</a:t>
            </a:r>
            <a:r>
              <a:rPr sz="1800" spc="-55" dirty="0">
                <a:latin typeface="Calibri"/>
                <a:cs typeface="Calibri"/>
              </a:rPr>
              <a:t>r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Calibri"/>
                <a:cs typeface="Calibri"/>
              </a:rPr>
              <a:t>e</a:t>
            </a:r>
            <a:r>
              <a:rPr sz="1800" spc="-10" dirty="0">
                <a:latin typeface="Calibri"/>
                <a:cs typeface="Calibri"/>
              </a:rPr>
              <a:t>t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Calibri"/>
                <a:cs typeface="Calibri"/>
              </a:rPr>
              <a:t>al.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Calibri"/>
                <a:cs typeface="Calibri"/>
              </a:rPr>
              <a:t>2004)</a:t>
            </a:r>
            <a:endParaRPr sz="1800" dirty="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</a:pPr>
            <a:r>
              <a:rPr sz="1400" spc="-15" dirty="0">
                <a:latin typeface="Calibri"/>
                <a:cs typeface="Calibri"/>
              </a:rPr>
              <a:t>v</a:t>
            </a:r>
            <a:r>
              <a:rPr sz="1400" spc="-5" dirty="0">
                <a:latin typeface="Calibri"/>
                <a:cs typeface="Calibri"/>
              </a:rPr>
              <a:t>o</a:t>
            </a:r>
            <a:r>
              <a:rPr sz="1400" dirty="0">
                <a:latin typeface="Calibri"/>
                <a:cs typeface="Calibri"/>
              </a:rPr>
              <a:t>n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J</a:t>
            </a:r>
            <a:r>
              <a:rPr sz="1400" spc="-10" dirty="0">
                <a:latin typeface="Calibri"/>
                <a:cs typeface="Calibri"/>
              </a:rPr>
              <a:t>un</a:t>
            </a:r>
            <a:r>
              <a:rPr sz="1400" spc="-50" dirty="0">
                <a:latin typeface="Calibri"/>
                <a:cs typeface="Calibri"/>
              </a:rPr>
              <a:t>k</a:t>
            </a:r>
            <a:r>
              <a:rPr sz="1400" dirty="0">
                <a:latin typeface="Calibri"/>
                <a:cs typeface="Calibri"/>
              </a:rPr>
              <a:t>er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Calibri"/>
                <a:cs typeface="Calibri"/>
              </a:rPr>
              <a:t>2</a:t>
            </a:r>
            <a:r>
              <a:rPr sz="1400" spc="-10" dirty="0">
                <a:latin typeface="Calibri"/>
                <a:cs typeface="Calibri"/>
              </a:rPr>
              <a:t>0</a:t>
            </a:r>
            <a:r>
              <a:rPr sz="1400" dirty="0">
                <a:latin typeface="Calibri"/>
                <a:cs typeface="Calibri"/>
              </a:rPr>
              <a:t>15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38200" y="604522"/>
            <a:ext cx="7924800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">
              <a:lnSpc>
                <a:spcPct val="100000"/>
              </a:lnSpc>
            </a:pPr>
            <a:r>
              <a:rPr lang="pl-PL" spc="-15" dirty="0"/>
              <a:t>MIKROORGANIZMY W BECZKACH</a:t>
            </a:r>
            <a:endParaRPr spc="-15" dirty="0"/>
          </a:p>
        </p:txBody>
      </p:sp>
      <p:sp>
        <p:nvSpPr>
          <p:cNvPr id="4" name="object 4"/>
          <p:cNvSpPr/>
          <p:nvPr/>
        </p:nvSpPr>
        <p:spPr>
          <a:xfrm>
            <a:off x="417576" y="1874520"/>
            <a:ext cx="5352288" cy="34792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541429" y="1210323"/>
            <a:ext cx="1908175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de-DE" sz="1800" spc="-25" dirty="0">
                <a:latin typeface="Calibri"/>
                <a:cs typeface="Calibri"/>
              </a:rPr>
              <a:t>K</a:t>
            </a:r>
            <a:r>
              <a:rPr lang="de-DE" sz="1800" dirty="0">
                <a:latin typeface="Calibri"/>
                <a:cs typeface="Calibri"/>
              </a:rPr>
              <a:t>ahmb</a:t>
            </a:r>
            <a:r>
              <a:rPr lang="de-DE" sz="1800" spc="5" dirty="0">
                <a:latin typeface="Calibri"/>
                <a:cs typeface="Calibri"/>
              </a:rPr>
              <a:t>e</a:t>
            </a:r>
            <a:r>
              <a:rPr lang="de-DE" sz="1800" spc="-10" dirty="0">
                <a:latin typeface="Calibri"/>
                <a:cs typeface="Calibri"/>
              </a:rPr>
              <a:t>l</a:t>
            </a:r>
            <a:r>
              <a:rPr lang="de-DE" sz="1800" dirty="0">
                <a:latin typeface="Calibri"/>
                <a:cs typeface="Calibri"/>
              </a:rPr>
              <a:t>ag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lang="pl-PL" sz="1800" spc="-45" dirty="0">
                <a:latin typeface="Times New Roman"/>
                <a:cs typeface="Times New Roman"/>
              </a:rPr>
              <a:t>w koło otworu szpuntu</a:t>
            </a:r>
            <a:endParaRPr sz="1800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66902" y="1256914"/>
            <a:ext cx="2202815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pl-PL" sz="1800" spc="-25" dirty="0">
                <a:latin typeface="Calibri" panose="020F0502020204030204" pitchFamily="34" charset="0"/>
                <a:cs typeface="Calibri"/>
              </a:rPr>
              <a:t>Wilgoć</a:t>
            </a:r>
            <a:r>
              <a:rPr sz="1800" spc="-10" dirty="0">
                <a:latin typeface="Calibri" panose="020F0502020204030204" pitchFamily="34" charset="0"/>
                <a:cs typeface="Calibri"/>
              </a:rPr>
              <a:t>,</a:t>
            </a:r>
            <a:r>
              <a:rPr sz="1800" spc="-35" dirty="0">
                <a:latin typeface="Calibri" panose="020F0502020204030204" pitchFamily="34" charset="0"/>
                <a:cs typeface="Times New Roman"/>
              </a:rPr>
              <a:t> </a:t>
            </a:r>
            <a:r>
              <a:rPr lang="pl-PL" sz="1800" spc="-35" dirty="0">
                <a:latin typeface="Calibri" panose="020F0502020204030204" pitchFamily="34" charset="0"/>
                <a:cs typeface="Times New Roman"/>
              </a:rPr>
              <a:t>napęczniałe pęcherze i pęknięcia</a:t>
            </a:r>
            <a:endParaRPr sz="1800" dirty="0">
              <a:latin typeface="Calibri" panose="020F0502020204030204" pitchFamily="34" charset="0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899403" y="2476500"/>
            <a:ext cx="2941320" cy="178308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116832" y="2201795"/>
            <a:ext cx="1227455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pl-PL" sz="1600" spc="-60" dirty="0">
                <a:latin typeface="Calibri"/>
                <a:cs typeface="Calibri"/>
              </a:rPr>
              <a:t>Inspekcja beczki</a:t>
            </a:r>
            <a:endParaRPr sz="16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5312705"/>
      </p:ext>
    </p:extLst>
  </p:cSld>
  <p:clrMapOvr>
    <a:masterClrMapping/>
  </p:clrMapOvr>
  <p:transition spd="med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604521"/>
            <a:ext cx="7924800" cy="49244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020">
              <a:lnSpc>
                <a:spcPct val="100000"/>
              </a:lnSpc>
            </a:pPr>
            <a:r>
              <a:rPr lang="pl-PL" spc="-135" dirty="0"/>
              <a:t>HIGIENA BECZEK</a:t>
            </a:r>
            <a:endParaRPr spc="-15" dirty="0"/>
          </a:p>
        </p:txBody>
      </p:sp>
      <p:sp>
        <p:nvSpPr>
          <p:cNvPr id="3" name="object 3"/>
          <p:cNvSpPr/>
          <p:nvPr/>
        </p:nvSpPr>
        <p:spPr>
          <a:xfrm>
            <a:off x="4980432" y="1844039"/>
            <a:ext cx="4055364" cy="295351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821935" y="2104644"/>
            <a:ext cx="3749040" cy="3712464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403352" y="1675379"/>
            <a:ext cx="4304030" cy="38625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pl-PL" sz="1800" b="1" spc="-60" dirty="0">
                <a:solidFill>
                  <a:srgbClr val="96A700"/>
                </a:solidFill>
                <a:latin typeface="Calibri"/>
                <a:cs typeface="Calibri"/>
              </a:rPr>
              <a:t>Mycie beczek</a:t>
            </a:r>
            <a:r>
              <a:rPr sz="1800" b="1" spc="-10" dirty="0">
                <a:solidFill>
                  <a:srgbClr val="96A700"/>
                </a:solidFill>
                <a:latin typeface="Calibri"/>
                <a:cs typeface="Calibri"/>
              </a:rPr>
              <a:t>/</a:t>
            </a:r>
            <a:r>
              <a:rPr sz="1800" b="1" spc="-75" dirty="0">
                <a:solidFill>
                  <a:srgbClr val="96A700"/>
                </a:solidFill>
                <a:latin typeface="Times New Roman"/>
                <a:cs typeface="Times New Roman"/>
              </a:rPr>
              <a:t> </a:t>
            </a:r>
            <a:r>
              <a:rPr lang="pl-PL" sz="1800" b="1" spc="-75" dirty="0">
                <a:solidFill>
                  <a:srgbClr val="96A700"/>
                </a:solidFill>
                <a:latin typeface="Times New Roman"/>
                <a:cs typeface="Times New Roman"/>
              </a:rPr>
              <a:t>Konserwacja</a:t>
            </a:r>
            <a:endParaRPr sz="1800" dirty="0">
              <a:latin typeface="Calibri"/>
              <a:cs typeface="Calibri"/>
            </a:endParaRPr>
          </a:p>
          <a:p>
            <a:pPr marL="192405" marR="355600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lang="pl-PL" sz="1800" spc="-110" dirty="0">
                <a:latin typeface="Calibri"/>
                <a:cs typeface="Calibri"/>
              </a:rPr>
              <a:t>Konserwacja na sucho poprzez spalenie knota siarkowego</a:t>
            </a:r>
            <a:endParaRPr sz="1800" dirty="0">
              <a:latin typeface="Calibri"/>
              <a:cs typeface="Calibri"/>
            </a:endParaRPr>
          </a:p>
          <a:p>
            <a:pPr marL="192405" marR="600075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lang="pl-PL" sz="1800" spc="-10" dirty="0">
                <a:latin typeface="Calibri"/>
                <a:cs typeface="Calibri"/>
              </a:rPr>
              <a:t>Konserwacja na mokro za </a:t>
            </a:r>
            <a:r>
              <a:rPr lang="pl-PL" sz="1800" spc="-10" dirty="0" err="1">
                <a:latin typeface="Calibri"/>
                <a:cs typeface="Calibri"/>
              </a:rPr>
              <a:t>pozmocą</a:t>
            </a:r>
            <a:r>
              <a:rPr lang="pl-PL" sz="1800" spc="-10" dirty="0">
                <a:latin typeface="Calibri"/>
                <a:cs typeface="Calibri"/>
              </a:rPr>
              <a:t> zakwaszonej wody siarkowej </a:t>
            </a:r>
            <a:r>
              <a:rPr sz="1800" spc="-10" dirty="0">
                <a:latin typeface="Calibri"/>
                <a:cs typeface="Calibri"/>
              </a:rPr>
              <a:t>(80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Calibri"/>
                <a:cs typeface="Calibri"/>
              </a:rPr>
              <a:t>m</a:t>
            </a:r>
            <a:r>
              <a:rPr sz="1800" spc="50" dirty="0">
                <a:latin typeface="Calibri"/>
                <a:cs typeface="Calibri"/>
              </a:rPr>
              <a:t>g</a:t>
            </a:r>
            <a:r>
              <a:rPr sz="1800" spc="-5" dirty="0">
                <a:latin typeface="Calibri"/>
                <a:cs typeface="Calibri"/>
              </a:rPr>
              <a:t>/</a:t>
            </a:r>
            <a:r>
              <a:rPr lang="pl-PL" sz="1800" spc="-5" dirty="0">
                <a:latin typeface="Calibri"/>
                <a:cs typeface="Calibri"/>
              </a:rPr>
              <a:t>l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Calibri"/>
                <a:cs typeface="Calibri"/>
              </a:rPr>
              <a:t>S</a:t>
            </a:r>
            <a:r>
              <a:rPr sz="1800" spc="5" dirty="0">
                <a:latin typeface="Calibri"/>
                <a:cs typeface="Calibri"/>
              </a:rPr>
              <a:t>O</a:t>
            </a:r>
            <a:r>
              <a:rPr sz="1800" spc="-15" baseline="-20833" dirty="0">
                <a:latin typeface="Calibri"/>
                <a:cs typeface="Calibri"/>
              </a:rPr>
              <a:t>2</a:t>
            </a:r>
            <a:r>
              <a:rPr sz="1800" dirty="0">
                <a:latin typeface="Calibri"/>
                <a:cs typeface="Calibri"/>
              </a:rPr>
              <a:t>)</a:t>
            </a: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endParaRPr lang="de-DE" sz="1800" b="1" spc="-10" dirty="0">
              <a:solidFill>
                <a:srgbClr val="96A700"/>
              </a:solidFill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lang="pl-PL" sz="1800" b="1" spc="-10" dirty="0">
                <a:solidFill>
                  <a:srgbClr val="96A700"/>
                </a:solidFill>
                <a:latin typeface="Calibri"/>
                <a:cs typeface="Calibri"/>
              </a:rPr>
              <a:t>Alternatywnie</a:t>
            </a:r>
            <a:endParaRPr sz="1800" dirty="0">
              <a:latin typeface="Calibri"/>
              <a:cs typeface="Calibri"/>
            </a:endParaRPr>
          </a:p>
          <a:p>
            <a:pPr marL="192405" indent="-179705">
              <a:lnSpc>
                <a:spcPct val="100000"/>
              </a:lnSpc>
              <a:spcBef>
                <a:spcPts val="600"/>
              </a:spcBef>
              <a:buSzPct val="80555"/>
              <a:buFont typeface="Arial"/>
              <a:buChar char="•"/>
              <a:tabLst>
                <a:tab pos="193040" algn="l"/>
              </a:tabLst>
            </a:pPr>
            <a:r>
              <a:rPr lang="pl-PL" sz="1800" spc="-5" dirty="0">
                <a:latin typeface="Calibri"/>
                <a:cs typeface="Calibri"/>
              </a:rPr>
              <a:t>Para wodna</a:t>
            </a:r>
            <a:endParaRPr sz="1800" dirty="0">
              <a:latin typeface="Calibri"/>
              <a:cs typeface="Calibri"/>
            </a:endParaRPr>
          </a:p>
          <a:p>
            <a:pPr marL="243840" indent="-231140">
              <a:lnSpc>
                <a:spcPct val="100000"/>
              </a:lnSpc>
              <a:spcBef>
                <a:spcPts val="600"/>
              </a:spcBef>
              <a:buSzPct val="80555"/>
              <a:buFont typeface="Wingdings"/>
              <a:buChar char=""/>
              <a:tabLst>
                <a:tab pos="244475" algn="l"/>
              </a:tabLst>
            </a:pPr>
            <a:r>
              <a:rPr lang="pl-PL" sz="1800" spc="-45" dirty="0">
                <a:latin typeface="Calibri"/>
                <a:cs typeface="Calibri"/>
              </a:rPr>
              <a:t>Gorąca woda</a:t>
            </a:r>
            <a:endParaRPr sz="1800" dirty="0">
              <a:latin typeface="Calibri"/>
              <a:cs typeface="Calibri"/>
            </a:endParaRPr>
          </a:p>
          <a:p>
            <a:pPr marL="243840" indent="-231140">
              <a:lnSpc>
                <a:spcPct val="100000"/>
              </a:lnSpc>
              <a:spcBef>
                <a:spcPts val="600"/>
              </a:spcBef>
              <a:buSzPct val="80555"/>
              <a:buFont typeface="Wingdings"/>
              <a:buChar char=""/>
              <a:tabLst>
                <a:tab pos="244475" algn="l"/>
              </a:tabLst>
            </a:pPr>
            <a:r>
              <a:rPr lang="pl-PL" sz="1800" spc="-15" dirty="0">
                <a:latin typeface="Calibri"/>
                <a:cs typeface="Calibri"/>
              </a:rPr>
              <a:t>Gorąca para</a:t>
            </a:r>
            <a:endParaRPr sz="1800" dirty="0">
              <a:latin typeface="Calibri"/>
              <a:cs typeface="Calibri"/>
            </a:endParaRPr>
          </a:p>
          <a:p>
            <a:pPr marL="243840" indent="-231140">
              <a:lnSpc>
                <a:spcPct val="100000"/>
              </a:lnSpc>
              <a:spcBef>
                <a:spcPts val="600"/>
              </a:spcBef>
              <a:buSzPct val="80555"/>
              <a:buFont typeface="Wingdings"/>
              <a:buChar char=""/>
              <a:tabLst>
                <a:tab pos="244475" algn="l"/>
              </a:tabLst>
            </a:pPr>
            <a:r>
              <a:rPr lang="pl-PL" sz="1800" spc="-20" dirty="0">
                <a:latin typeface="Calibri"/>
                <a:cs typeface="Calibri"/>
              </a:rPr>
              <a:t>Ciśnienie</a:t>
            </a:r>
            <a:endParaRPr sz="1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6593684"/>
      </p:ext>
    </p:extLst>
  </p:cSld>
  <p:clrMapOvr>
    <a:masterClrMapping/>
  </p:clrMapOvr>
  <p:transition spd="med">
    <p:wipe dir="d"/>
  </p:transition>
</p:sld>
</file>

<file path=ppt/theme/theme1.xml><?xml version="1.0" encoding="utf-8"?>
<a:theme xmlns:a="http://schemas.openxmlformats.org/drawingml/2006/main" name="Eaton_PPT_template_Filtration">
  <a:themeElements>
    <a:clrScheme name="Eaton Palette 2012">
      <a:dk1>
        <a:srgbClr val="000000"/>
      </a:dk1>
      <a:lt1>
        <a:srgbClr val="FFFFFF"/>
      </a:lt1>
      <a:dk2>
        <a:srgbClr val="0067CD"/>
      </a:dk2>
      <a:lt2>
        <a:srgbClr val="FFFFFF"/>
      </a:lt2>
      <a:accent1>
        <a:srgbClr val="0067C6"/>
      </a:accent1>
      <a:accent2>
        <a:srgbClr val="009900"/>
      </a:accent2>
      <a:accent3>
        <a:srgbClr val="FF0000"/>
      </a:accent3>
      <a:accent4>
        <a:srgbClr val="F88B1C"/>
      </a:accent4>
      <a:accent5>
        <a:srgbClr val="800080"/>
      </a:accent5>
      <a:accent6>
        <a:srgbClr val="FFFF00"/>
      </a:accent6>
      <a:hlink>
        <a:srgbClr val="F88B1C"/>
      </a:hlink>
      <a:folHlink>
        <a:srgbClr val="800080"/>
      </a:folHlink>
    </a:clrScheme>
    <a:fontScheme name="photo_template_june20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0"/>
          </a:spcAft>
          <a:buClr>
            <a:srgbClr val="3367CD"/>
          </a:buClr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0"/>
          </a:spcAft>
          <a:buClr>
            <a:srgbClr val="3367CD"/>
          </a:buClr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hoto_template_june2008 1">
        <a:dk1>
          <a:srgbClr val="000000"/>
        </a:dk1>
        <a:lt1>
          <a:srgbClr val="FFFFFF"/>
        </a:lt1>
        <a:dk2>
          <a:srgbClr val="0067CD"/>
        </a:dk2>
        <a:lt2>
          <a:srgbClr val="800080"/>
        </a:lt2>
        <a:accent1>
          <a:srgbClr val="00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E70000"/>
        </a:accent6>
        <a:hlink>
          <a:srgbClr val="FF99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äsentation4">
  <a:themeElements>
    <a:clrScheme name="photo_template_june2008 1">
      <a:dk1>
        <a:srgbClr val="000000"/>
      </a:dk1>
      <a:lt1>
        <a:srgbClr val="FFFFFF"/>
      </a:lt1>
      <a:dk2>
        <a:srgbClr val="0067CD"/>
      </a:dk2>
      <a:lt2>
        <a:srgbClr val="800080"/>
      </a:lt2>
      <a:accent1>
        <a:srgbClr val="009900"/>
      </a:accent1>
      <a:accent2>
        <a:srgbClr val="FF0000"/>
      </a:accent2>
      <a:accent3>
        <a:srgbClr val="FFFFFF"/>
      </a:accent3>
      <a:accent4>
        <a:srgbClr val="000000"/>
      </a:accent4>
      <a:accent5>
        <a:srgbClr val="AACAAA"/>
      </a:accent5>
      <a:accent6>
        <a:srgbClr val="E70000"/>
      </a:accent6>
      <a:hlink>
        <a:srgbClr val="FF9900"/>
      </a:hlink>
      <a:folHlink>
        <a:srgbClr val="FFFF00"/>
      </a:folHlink>
    </a:clrScheme>
    <a:fontScheme name="photo_template_june2008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0"/>
          </a:spcAft>
          <a:buClr>
            <a:srgbClr val="3367CD"/>
          </a:buClr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10000"/>
          </a:lnSpc>
          <a:spcBef>
            <a:spcPct val="20000"/>
          </a:spcBef>
          <a:spcAft>
            <a:spcPct val="0"/>
          </a:spcAft>
          <a:buClr>
            <a:srgbClr val="3367CD"/>
          </a:buClr>
          <a:buSzTx/>
          <a:buFontTx/>
          <a:buNone/>
          <a:tabLst/>
          <a:defRPr kumimoji="0" lang="en-US" sz="1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hoto_template_june2008 1">
        <a:dk1>
          <a:srgbClr val="000000"/>
        </a:dk1>
        <a:lt1>
          <a:srgbClr val="FFFFFF"/>
        </a:lt1>
        <a:dk2>
          <a:srgbClr val="0067CD"/>
        </a:dk2>
        <a:lt2>
          <a:srgbClr val="800080"/>
        </a:lt2>
        <a:accent1>
          <a:srgbClr val="00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AACAAA"/>
        </a:accent5>
        <a:accent6>
          <a:srgbClr val="E70000"/>
        </a:accent6>
        <a:hlink>
          <a:srgbClr val="FF9900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Eaton_PPT_template_Filtration</Template>
  <TotalTime>26</TotalTime>
  <Words>201</Words>
  <Application>Microsoft Office PowerPoint</Application>
  <PresentationFormat>Pokaz na ekranie (4:3)</PresentationFormat>
  <Paragraphs>44</Paragraphs>
  <Slides>5</Slides>
  <Notes>5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5</vt:i4>
      </vt:variant>
    </vt:vector>
  </HeadingPairs>
  <TitlesOfParts>
    <vt:vector size="12" baseType="lpstr">
      <vt:lpstr>Arial</vt:lpstr>
      <vt:lpstr>Calibri</vt:lpstr>
      <vt:lpstr>Monotype Sorts</vt:lpstr>
      <vt:lpstr>Times New Roman</vt:lpstr>
      <vt:lpstr>Wingdings</vt:lpstr>
      <vt:lpstr>Eaton_PPT_template_Filtration</vt:lpstr>
      <vt:lpstr>Präsentation4</vt:lpstr>
      <vt:lpstr>Prezentacja programu PowerPoint</vt:lpstr>
      <vt:lpstr>MIKROORGANIZMY W BECZKACH</vt:lpstr>
      <vt:lpstr>TRADYCYJNA KONSERWACJA BECZEK</vt:lpstr>
      <vt:lpstr>MIKROORGANIZMY W BECZKACH</vt:lpstr>
      <vt:lpstr>HIGIENA BECZEK</vt:lpstr>
    </vt:vector>
  </TitlesOfParts>
  <Company>Eaton Corp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Weinenzyme – Wo liegt der Unterschied?</dc:title>
  <dc:creator>Schneider, Ilona</dc:creator>
  <cp:lastModifiedBy>Mazur, Janusz</cp:lastModifiedBy>
  <cp:revision>27</cp:revision>
  <dcterms:created xsi:type="dcterms:W3CDTF">2016-05-22T08:10:29Z</dcterms:created>
  <dcterms:modified xsi:type="dcterms:W3CDTF">2019-05-14T23:06:19Z</dcterms:modified>
</cp:coreProperties>
</file>