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5"/>
  </p:notesMasterIdLst>
  <p:sldIdLst>
    <p:sldId id="512" r:id="rId2"/>
    <p:sldId id="404" r:id="rId3"/>
    <p:sldId id="405" r:id="rId4"/>
    <p:sldId id="406" r:id="rId5"/>
    <p:sldId id="410" r:id="rId6"/>
    <p:sldId id="412" r:id="rId7"/>
    <p:sldId id="415" r:id="rId8"/>
    <p:sldId id="423" r:id="rId9"/>
    <p:sldId id="514" r:id="rId10"/>
    <p:sldId id="491" r:id="rId11"/>
    <p:sldId id="490" r:id="rId12"/>
    <p:sldId id="504" r:id="rId13"/>
    <p:sldId id="509" r:id="rId14"/>
  </p:sldIdLst>
  <p:sldSz cx="9144000" cy="6858000" type="screen4x3"/>
  <p:notesSz cx="6858000" cy="9144000"/>
  <p:defaultTextStyle>
    <a:defPPr>
      <a:defRPr lang="en-US"/>
    </a:defPPr>
    <a:lvl1pPr algn="l" rtl="0" fontAlgn="base">
      <a:lnSpc>
        <a:spcPct val="110000"/>
      </a:lnSpc>
      <a:spcBef>
        <a:spcPct val="20000"/>
      </a:spcBef>
      <a:spcAft>
        <a:spcPct val="0"/>
      </a:spcAft>
      <a:buClr>
        <a:srgbClr val="3367CD"/>
      </a:buClr>
      <a:defRPr sz="1600"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110000"/>
      </a:lnSpc>
      <a:spcBef>
        <a:spcPct val="20000"/>
      </a:spcBef>
      <a:spcAft>
        <a:spcPct val="0"/>
      </a:spcAft>
      <a:buClr>
        <a:srgbClr val="3367CD"/>
      </a:buClr>
      <a:defRPr sz="1600"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110000"/>
      </a:lnSpc>
      <a:spcBef>
        <a:spcPct val="20000"/>
      </a:spcBef>
      <a:spcAft>
        <a:spcPct val="0"/>
      </a:spcAft>
      <a:buClr>
        <a:srgbClr val="3367CD"/>
      </a:buClr>
      <a:defRPr sz="1600"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110000"/>
      </a:lnSpc>
      <a:spcBef>
        <a:spcPct val="20000"/>
      </a:spcBef>
      <a:spcAft>
        <a:spcPct val="0"/>
      </a:spcAft>
      <a:buClr>
        <a:srgbClr val="3367CD"/>
      </a:buClr>
      <a:defRPr sz="1600"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110000"/>
      </a:lnSpc>
      <a:spcBef>
        <a:spcPct val="20000"/>
      </a:spcBef>
      <a:spcAft>
        <a:spcPct val="0"/>
      </a:spcAft>
      <a:buClr>
        <a:srgbClr val="3367CD"/>
      </a:buClr>
      <a:defRPr sz="1600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bg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67C6"/>
    <a:srgbClr val="3467CD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88" autoAdjust="0"/>
    <p:restoredTop sz="94660"/>
  </p:normalViewPr>
  <p:slideViewPr>
    <p:cSldViewPr>
      <p:cViewPr varScale="1">
        <p:scale>
          <a:sx n="64" d="100"/>
          <a:sy n="64" d="100"/>
        </p:scale>
        <p:origin x="1408" y="-2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646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defRPr sz="1200">
                <a:solidFill>
                  <a:schemeClr val="tx1"/>
                </a:solidFill>
              </a:defRPr>
            </a:lvl1pPr>
          </a:lstStyle>
          <a:p>
            <a:fld id="{E033984C-3255-4261-A4BB-625F3E70E39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0031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643C8A4-DC0B-4906-8C64-0FFBDBCA26FF}" type="slidenum">
              <a:rPr lang="de-DE" sz="1200" smtClean="0">
                <a:latin typeface="Times New Roman" pitchFamily="18" charset="0"/>
              </a:rPr>
              <a:pPr eaLnBrk="1" hangingPunct="1"/>
              <a:t>1</a:t>
            </a:fld>
            <a:endParaRPr lang="de-DE" sz="1200">
              <a:latin typeface="Times New Roman" pitchFamily="18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4113" cy="3722687"/>
          </a:xfrm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272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CCB6DD-4EAD-4752-B674-D572C4489D72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9265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38200" y="3200400"/>
            <a:ext cx="7924800" cy="1143000"/>
          </a:xfrm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de-DE" noProof="0"/>
              <a:t>Titelmasterformat durch Klicken bearbeiten</a:t>
            </a:r>
            <a:endParaRPr lang="en-US" noProof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38200" y="4783138"/>
            <a:ext cx="6024563" cy="1027112"/>
          </a:xfrm>
        </p:spPr>
        <p:txBody>
          <a:bodyPr/>
          <a:lstStyle>
            <a:lvl1pPr marL="0" indent="0">
              <a:buFontTx/>
              <a:buNone/>
              <a:defRPr sz="1600">
                <a:solidFill>
                  <a:srgbClr val="0067C6"/>
                </a:solidFill>
              </a:defRPr>
            </a:lvl1pPr>
          </a:lstStyle>
          <a:p>
            <a:pPr lvl="0"/>
            <a:r>
              <a:rPr lang="de-DE" noProof="0"/>
              <a:t>Formatvorlage des Untertitelmasters durch Klicken bearbeiten</a:t>
            </a:r>
            <a:endParaRPr lang="en-US" noProof="0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3657600" y="6538913"/>
            <a:ext cx="2023311" cy="200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Char char="©"/>
            </a:pPr>
            <a:r>
              <a:rPr lang="en-US" sz="700" dirty="0">
                <a:solidFill>
                  <a:schemeClr val="tx1"/>
                </a:solidFill>
              </a:rPr>
              <a:t> 2017 Eaton Corporation. All rights reserved</a:t>
            </a:r>
            <a:r>
              <a:rPr lang="en-US" sz="700" dirty="0"/>
              <a:t>.</a:t>
            </a:r>
          </a:p>
        </p:txBody>
      </p:sp>
      <p:pic>
        <p:nvPicPr>
          <p:cNvPr id="6" name="Picture 37" descr="eaton_signature_color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363" y="6370638"/>
            <a:ext cx="1143000" cy="44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409406"/>
      </p:ext>
    </p:extLst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81800" y="0"/>
            <a:ext cx="1981200" cy="62484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0"/>
            <a:ext cx="5791200" cy="624840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91012"/>
      </p:ext>
    </p:extLst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00892"/>
      </p:ext>
    </p:extLst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755459026"/>
      </p:ext>
    </p:extLst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9788" y="1552575"/>
            <a:ext cx="3884612" cy="4695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876800" y="1552575"/>
            <a:ext cx="3886200" cy="4695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08236"/>
      </p:ext>
    </p:extLst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626443"/>
      </p:ext>
    </p:extLst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740924"/>
      </p:ext>
    </p:extLst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1241900"/>
      </p:ext>
    </p:extLst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84280018"/>
      </p:ext>
    </p:extLst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154599414"/>
      </p:ext>
    </p:extLst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9788" y="1552575"/>
            <a:ext cx="7923212" cy="469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0" y="1133475"/>
            <a:ext cx="9144000" cy="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0"/>
            <a:ext cx="792480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title</a:t>
            </a: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6781800" y="64770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  <a:buClrTx/>
            </a:pPr>
            <a:fld id="{63AD6F4D-F1E7-4544-A11F-72EF202182CA}" type="slidenum">
              <a:rPr lang="en-US" sz="1000">
                <a:solidFill>
                  <a:srgbClr val="FFFFFF"/>
                </a:solidFill>
              </a:rPr>
              <a:pPr eaLnBrk="0" hangingPunct="0">
                <a:lnSpc>
                  <a:spcPct val="100000"/>
                </a:lnSpc>
                <a:spcBef>
                  <a:spcPct val="0"/>
                </a:spcBef>
                <a:buClrTx/>
              </a:pPr>
              <a:t>‹#›</a:t>
            </a:fld>
            <a:endParaRPr lang="en-US" sz="1000">
              <a:solidFill>
                <a:srgbClr val="FFFFFF"/>
              </a:solidFill>
            </a:endParaRPr>
          </a:p>
        </p:txBody>
      </p:sp>
      <p:sp>
        <p:nvSpPr>
          <p:cNvPr id="4131" name="Rectangle 35"/>
          <p:cNvSpPr>
            <a:spLocks noChangeArrowheads="1"/>
          </p:cNvSpPr>
          <p:nvPr/>
        </p:nvSpPr>
        <p:spPr bwMode="auto">
          <a:xfrm>
            <a:off x="6705600" y="65532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</a:pPr>
            <a:fld id="{C030E8D5-EC6C-469C-B19D-71E107E50F8C}" type="slidenum">
              <a:rPr lang="en-US" sz="900">
                <a:solidFill>
                  <a:srgbClr val="0C86F4"/>
                </a:solidFill>
              </a:rPr>
              <a:pPr algn="r">
                <a:lnSpc>
                  <a:spcPct val="100000"/>
                </a:lnSpc>
                <a:spcBef>
                  <a:spcPct val="0"/>
                </a:spcBef>
                <a:buClrTx/>
              </a:pPr>
              <a:t>‹#›</a:t>
            </a:fld>
            <a:endParaRPr lang="en-US" sz="900">
              <a:solidFill>
                <a:srgbClr val="0C86F4"/>
              </a:solidFill>
            </a:endParaRPr>
          </a:p>
        </p:txBody>
      </p:sp>
      <p:pic>
        <p:nvPicPr>
          <p:cNvPr id="4133" name="Picture 37" descr="eaton_signature_colo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363" y="6370638"/>
            <a:ext cx="1143000" cy="441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Box 7"/>
          <p:cNvSpPr txBox="1">
            <a:spLocks noChangeArrowheads="1"/>
          </p:cNvSpPr>
          <p:nvPr userDrawn="1"/>
        </p:nvSpPr>
        <p:spPr bwMode="auto">
          <a:xfrm>
            <a:off x="3657600" y="6538913"/>
            <a:ext cx="2023311" cy="200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Char char="©"/>
            </a:pPr>
            <a:r>
              <a:rPr lang="en-US" sz="700" dirty="0">
                <a:solidFill>
                  <a:schemeClr val="tx1"/>
                </a:solidFill>
              </a:rPr>
              <a:t> 2017 Eaton Corporation. All rights reserved</a:t>
            </a:r>
            <a:r>
              <a:rPr lang="en-US" sz="700" dirty="0"/>
              <a:t>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>
    <p:wipe dir="d"/>
  </p:transition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9pPr>
    </p:titleStyle>
    <p:bodyStyle>
      <a:lvl1pPr marL="342900" indent="-3429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67C6"/>
        </a:buClr>
        <a:buChar char="•"/>
        <a:defRPr sz="2800">
          <a:solidFill>
            <a:srgbClr val="29292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67C6"/>
        </a:buClr>
        <a:buChar char="•"/>
        <a:defRPr sz="2400">
          <a:solidFill>
            <a:srgbClr val="292929"/>
          </a:solidFill>
          <a:latin typeface="+mn-lt"/>
        </a:defRPr>
      </a:lvl2pPr>
      <a:lvl3pPr marL="11430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67C6"/>
        </a:buClr>
        <a:buChar char="•"/>
        <a:defRPr sz="2000">
          <a:solidFill>
            <a:srgbClr val="292929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67C6"/>
        </a:buClr>
        <a:buChar char="•"/>
        <a:defRPr sz="2000">
          <a:solidFill>
            <a:srgbClr val="292929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l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l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l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l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l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g"/><Relationship Id="rId4" Type="http://schemas.openxmlformats.org/officeDocument/2006/relationships/image" Target="../media/image18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Sekt 03_Anschnit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701800"/>
            <a:ext cx="2868613" cy="305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Picture 3" descr="Rotwein 01_Rot_KORR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537" y="1700213"/>
            <a:ext cx="3494087" cy="306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611560" y="93388"/>
            <a:ext cx="7632848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lvl="0"/>
            <a:r>
              <a:rPr lang="pl-PL" sz="3200" dirty="0">
                <a:solidFill>
                  <a:srgbClr val="0070C0"/>
                </a:solidFill>
              </a:rPr>
              <a:t>Klarowanie moszczu </a:t>
            </a:r>
            <a:br>
              <a:rPr lang="pl-PL" sz="3200" dirty="0">
                <a:solidFill>
                  <a:srgbClr val="0070C0"/>
                </a:solidFill>
              </a:rPr>
            </a:br>
            <a:r>
              <a:rPr lang="de-DE" sz="3200" dirty="0">
                <a:solidFill>
                  <a:srgbClr val="0070C0"/>
                </a:solidFill>
              </a:rPr>
              <a:t>– </a:t>
            </a:r>
            <a:r>
              <a:rPr lang="pl-PL" sz="3200" dirty="0">
                <a:solidFill>
                  <a:srgbClr val="0070C0"/>
                </a:solidFill>
              </a:rPr>
              <a:t>na co zwrócić uwagę</a:t>
            </a:r>
            <a:r>
              <a:rPr lang="de-DE" sz="3200" dirty="0">
                <a:solidFill>
                  <a:srgbClr val="0070C0"/>
                </a:solidFill>
              </a:rPr>
              <a:t>!</a:t>
            </a:r>
            <a:endParaRPr lang="en-US" sz="3200" dirty="0">
              <a:solidFill>
                <a:srgbClr val="0070C0"/>
              </a:solidFill>
            </a:endParaRP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1394376" y="5373216"/>
            <a:ext cx="1823513" cy="3265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5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de-DE" dirty="0">
                <a:solidFill>
                  <a:srgbClr val="0070C0"/>
                </a:solidFill>
              </a:rPr>
              <a:t>Dr. Ilona Schneider</a:t>
            </a:r>
          </a:p>
        </p:txBody>
      </p:sp>
    </p:spTree>
    <p:extLst>
      <p:ext uri="{BB962C8B-B14F-4D97-AF65-F5344CB8AC3E}">
        <p14:creationId xmlns:p14="http://schemas.microsoft.com/office/powerpoint/2010/main" val="2433439567"/>
      </p:ext>
    </p:extLst>
  </p:cSld>
  <p:clrMapOvr>
    <a:masterClrMapping/>
  </p:clrMapOvr>
  <p:transition spd="med"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https://encrypted-tbn2.google.com/images?q=tbn:ANd9GcRbS8aJAaXMLeJIzxItlH1rv2uXt9uVbYzxNPuvuBzKuRNHjrae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4000" contrast="1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2060848"/>
            <a:ext cx="1917493" cy="1436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l-PL" dirty="0"/>
              <a:t>Pochodzenie </a:t>
            </a:r>
            <a:r>
              <a:rPr lang="pl-PL" dirty="0">
                <a:solidFill>
                  <a:srgbClr val="FF0000"/>
                </a:solidFill>
              </a:rPr>
              <a:t>Flawonoidów </a:t>
            </a:r>
            <a:r>
              <a:rPr lang="pl-PL" dirty="0"/>
              <a:t>w</a:t>
            </a:r>
            <a:r>
              <a:rPr lang="de-DE" dirty="0"/>
              <a:t> </a:t>
            </a:r>
            <a:r>
              <a:rPr lang="pl-PL" dirty="0"/>
              <a:t>moszczu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de-DE" sz="2400" dirty="0">
                <a:solidFill>
                  <a:schemeClr val="tx1"/>
                </a:solidFill>
                <a:latin typeface="+mj-lt"/>
              </a:rPr>
              <a:t>- </a:t>
            </a:r>
            <a:r>
              <a:rPr lang="pl-PL" sz="2400" dirty="0">
                <a:solidFill>
                  <a:schemeClr val="tx1"/>
                </a:solidFill>
                <a:latin typeface="+mj-lt"/>
              </a:rPr>
              <a:t>Przetrzymanie miazgi </a:t>
            </a:r>
            <a:br>
              <a:rPr lang="pl-PL" sz="2400" dirty="0">
                <a:solidFill>
                  <a:schemeClr val="tx1"/>
                </a:solidFill>
                <a:latin typeface="+mj-lt"/>
              </a:rPr>
            </a:br>
            <a:r>
              <a:rPr lang="pl-PL" sz="2400" dirty="0">
                <a:solidFill>
                  <a:schemeClr val="tx1"/>
                </a:solidFill>
                <a:latin typeface="+mj-lt"/>
              </a:rPr>
              <a:t>	</a:t>
            </a:r>
            <a:r>
              <a:rPr lang="de-DE" sz="2400" dirty="0">
                <a:solidFill>
                  <a:schemeClr val="tx1"/>
                </a:solidFill>
                <a:latin typeface="+mj-lt"/>
              </a:rPr>
              <a:t>(24h </a:t>
            </a:r>
            <a:r>
              <a:rPr lang="pl-PL" sz="2400" dirty="0">
                <a:solidFill>
                  <a:schemeClr val="tx1"/>
                </a:solidFill>
                <a:latin typeface="+mj-lt"/>
              </a:rPr>
              <a:t>podwaja ilość</a:t>
            </a:r>
            <a:r>
              <a:rPr lang="de-DE" sz="2400" dirty="0">
                <a:solidFill>
                  <a:schemeClr val="tx1"/>
                </a:solidFill>
                <a:latin typeface="+mj-lt"/>
              </a:rPr>
              <a:t>)</a:t>
            </a:r>
          </a:p>
          <a:p>
            <a:pPr marL="0" indent="0">
              <a:lnSpc>
                <a:spcPct val="150000"/>
              </a:lnSpc>
              <a:buNone/>
            </a:pPr>
            <a:endParaRPr lang="de-DE" sz="2400" dirty="0">
              <a:solidFill>
                <a:schemeClr val="tx1"/>
              </a:solidFill>
              <a:latin typeface="+mj-lt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de-DE" sz="2400" dirty="0">
                <a:solidFill>
                  <a:schemeClr val="tx1"/>
                </a:solidFill>
                <a:latin typeface="+mj-lt"/>
              </a:rPr>
              <a:t>- </a:t>
            </a:r>
            <a:r>
              <a:rPr lang="pl-PL" sz="2400" dirty="0">
                <a:solidFill>
                  <a:schemeClr val="tx1"/>
                </a:solidFill>
                <a:latin typeface="+mj-lt"/>
              </a:rPr>
              <a:t>Obciążenie miazgi</a:t>
            </a:r>
            <a:endParaRPr lang="de-DE" sz="2400" dirty="0">
              <a:solidFill>
                <a:schemeClr val="tx1"/>
              </a:solidFill>
              <a:latin typeface="+mj-lt"/>
            </a:endParaRP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pl-PL" sz="2400" dirty="0">
                <a:solidFill>
                  <a:schemeClr val="tx1"/>
                </a:solidFill>
                <a:latin typeface="+mj-lt"/>
              </a:rPr>
              <a:t>Pompy miazgi</a:t>
            </a:r>
            <a:endParaRPr lang="de-DE" sz="2400" dirty="0">
              <a:solidFill>
                <a:schemeClr val="tx1"/>
              </a:solidFill>
              <a:latin typeface="+mj-lt"/>
            </a:endParaRP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pl-PL" sz="2400" dirty="0">
                <a:solidFill>
                  <a:schemeClr val="tx1"/>
                </a:solidFill>
                <a:latin typeface="+mj-lt"/>
              </a:rPr>
              <a:t>Prasy</a:t>
            </a:r>
            <a:endParaRPr lang="de-DE" sz="2400" dirty="0">
              <a:solidFill>
                <a:schemeClr val="tx1"/>
              </a:solidFill>
              <a:latin typeface="+mj-lt"/>
            </a:endParaRPr>
          </a:p>
          <a:p>
            <a:pPr marL="0" lvl="1" indent="0">
              <a:lnSpc>
                <a:spcPct val="150000"/>
              </a:lnSpc>
              <a:buNone/>
            </a:pPr>
            <a:endParaRPr lang="de-DE" sz="2400" dirty="0">
              <a:solidFill>
                <a:schemeClr val="tx1"/>
              </a:solidFill>
              <a:latin typeface="+mj-lt"/>
            </a:endParaRPr>
          </a:p>
          <a:p>
            <a:pPr marL="0" lvl="1" indent="0">
              <a:lnSpc>
                <a:spcPct val="150000"/>
              </a:lnSpc>
              <a:buNone/>
            </a:pPr>
            <a:r>
              <a:rPr lang="de-DE" sz="2400" dirty="0">
                <a:solidFill>
                  <a:schemeClr val="tx1"/>
                </a:solidFill>
                <a:latin typeface="+mj-lt"/>
              </a:rPr>
              <a:t>- </a:t>
            </a:r>
            <a:r>
              <a:rPr lang="pl-PL" sz="2400" dirty="0">
                <a:solidFill>
                  <a:schemeClr val="tx1"/>
                </a:solidFill>
                <a:latin typeface="+mj-lt"/>
              </a:rPr>
              <a:t>Chipsy lu</a:t>
            </a:r>
            <a:r>
              <a:rPr lang="pl-PL" dirty="0">
                <a:solidFill>
                  <a:schemeClr val="tx1"/>
                </a:solidFill>
                <a:latin typeface="+mj-lt"/>
              </a:rPr>
              <a:t>b taniny do miazgi</a:t>
            </a:r>
            <a:endParaRPr lang="de-DE" sz="2400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endParaRPr lang="de-DE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endParaRPr lang="de-DE" b="1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endParaRPr lang="de-DE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AutoShape 2" descr="Bildergebnis für Maischepumpe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5" name="AutoShape 4" descr="Bildergebnis für Maischepumpe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6" name="AutoShape 6" descr="Bildergebnis für Maischepumpen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7" name="AutoShape 8" descr="Bildergebnis für Maischepumpen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5644" y="3429000"/>
            <a:ext cx="1912620" cy="1531620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4839162"/>
            <a:ext cx="1917493" cy="1436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200794"/>
      </p:ext>
    </p:extLst>
  </p:cSld>
  <p:clrMapOvr>
    <a:masterClrMapping/>
  </p:clrMapOvr>
  <p:transition spd="med"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 algn="l"/>
            <a:r>
              <a:rPr lang="pl-PL" dirty="0"/>
              <a:t>Cechy Flawonoidów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395536" y="1484784"/>
            <a:ext cx="8496944" cy="413732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l-PL" sz="1800" dirty="0">
                <a:latin typeface="+mj-lt"/>
              </a:rPr>
              <a:t>Następcy katechin</a:t>
            </a:r>
            <a:endParaRPr lang="de-DE" sz="1800" dirty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pl-PL" sz="1800" dirty="0">
                <a:latin typeface="+mj-lt"/>
              </a:rPr>
              <a:t>W moszczu sensorycznie lekko wyczuwalne są jedynie jako goryczka</a:t>
            </a:r>
            <a:r>
              <a:rPr lang="de-DE" sz="1800" dirty="0">
                <a:latin typeface="+mj-lt"/>
              </a:rPr>
              <a:t>  (</a:t>
            </a:r>
            <a:r>
              <a:rPr lang="pl-PL" sz="1800" dirty="0">
                <a:latin typeface="+mj-lt"/>
              </a:rPr>
              <a:t>zawartość cukru</a:t>
            </a:r>
            <a:r>
              <a:rPr lang="de-DE" sz="1800" dirty="0">
                <a:latin typeface="+mj-lt"/>
              </a:rPr>
              <a:t>).</a:t>
            </a:r>
          </a:p>
          <a:p>
            <a:pPr>
              <a:lnSpc>
                <a:spcPct val="150000"/>
              </a:lnSpc>
            </a:pPr>
            <a:r>
              <a:rPr lang="pl-PL" sz="1800" dirty="0">
                <a:latin typeface="+mj-lt"/>
              </a:rPr>
              <a:t>Flawonoidy reagują z </a:t>
            </a:r>
            <a:r>
              <a:rPr lang="de-DE" sz="1800" dirty="0">
                <a:latin typeface="+mj-lt"/>
              </a:rPr>
              <a:t>O</a:t>
            </a:r>
            <a:r>
              <a:rPr lang="de-DE" sz="1800" baseline="-25000" dirty="0">
                <a:latin typeface="+mj-lt"/>
              </a:rPr>
              <a:t>2</a:t>
            </a:r>
            <a:endParaRPr lang="de-DE" sz="1800" dirty="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pl-PL" sz="1800" dirty="0">
                <a:latin typeface="+mj-lt"/>
              </a:rPr>
              <a:t>Produkty reakcji to </a:t>
            </a:r>
            <a:r>
              <a:rPr lang="pl-PL" sz="1800" b="1" dirty="0">
                <a:latin typeface="+mj-lt"/>
              </a:rPr>
              <a:t>goryczki</a:t>
            </a:r>
            <a:r>
              <a:rPr lang="de-DE" sz="1800" dirty="0">
                <a:latin typeface="+mj-lt"/>
              </a:rPr>
              <a:t> </a:t>
            </a:r>
            <a:r>
              <a:rPr lang="pl-PL" sz="1800" dirty="0">
                <a:latin typeface="+mj-lt"/>
              </a:rPr>
              <a:t>i</a:t>
            </a:r>
            <a:r>
              <a:rPr lang="de-DE" sz="1800" dirty="0">
                <a:latin typeface="+mj-lt"/>
              </a:rPr>
              <a:t> </a:t>
            </a:r>
            <a:r>
              <a:rPr lang="pl-PL" sz="1800" b="1" dirty="0">
                <a:latin typeface="+mj-lt"/>
              </a:rPr>
              <a:t>brunatnienie</a:t>
            </a:r>
            <a:r>
              <a:rPr lang="de-DE" sz="1800" dirty="0">
                <a:latin typeface="+mj-lt"/>
              </a:rPr>
              <a:t> </a:t>
            </a:r>
            <a:r>
              <a:rPr lang="pl-PL" sz="1800" dirty="0">
                <a:latin typeface="+mj-lt"/>
              </a:rPr>
              <a:t>w butelce po rozlewie</a:t>
            </a:r>
            <a:endParaRPr lang="de-DE" sz="1800" dirty="0">
              <a:latin typeface="+mj-lt"/>
            </a:endParaRP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Inhaltsplatzhalter 10"/>
          <p:cNvSpPr txBox="1">
            <a:spLocks/>
          </p:cNvSpPr>
          <p:nvPr/>
        </p:nvSpPr>
        <p:spPr bwMode="auto">
          <a:xfrm>
            <a:off x="539552" y="3612157"/>
            <a:ext cx="4104456" cy="269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0067C6"/>
              </a:buClr>
              <a:buChar char="•"/>
              <a:defRPr sz="2800">
                <a:solidFill>
                  <a:srgbClr val="292929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0067C6"/>
              </a:buClr>
              <a:buChar char="•"/>
              <a:defRPr sz="2400">
                <a:solidFill>
                  <a:srgbClr val="292929"/>
                </a:solidFill>
                <a:latin typeface="+mn-lt"/>
              </a:defRPr>
            </a:lvl2pPr>
            <a:lvl3pPr marL="1143000" indent="-228600" algn="l" rtl="0" eaLnBrk="1" fontAlgn="base" hangingPunct="1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0067C6"/>
              </a:buClr>
              <a:buChar char="•"/>
              <a:defRPr sz="2000">
                <a:solidFill>
                  <a:srgbClr val="292929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67C6"/>
              </a:buClr>
              <a:buChar char="•"/>
              <a:defRPr sz="2000">
                <a:solidFill>
                  <a:srgbClr val="292929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65000"/>
              <a:buFont typeface="Monotype Sorts" pitchFamily="2" charset="2"/>
              <a:buChar char="l"/>
              <a:defRPr sz="2000">
                <a:solidFill>
                  <a:schemeClr val="bg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65000"/>
              <a:buFont typeface="Monotype Sorts" pitchFamily="2" charset="2"/>
              <a:buChar char="l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65000"/>
              <a:buFont typeface="Monotype Sorts" pitchFamily="2" charset="2"/>
              <a:buChar char="l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65000"/>
              <a:buFont typeface="Monotype Sorts" pitchFamily="2" charset="2"/>
              <a:buChar char="l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FF00"/>
              </a:buClr>
              <a:buSzPct val="65000"/>
              <a:buFont typeface="Monotype Sorts" pitchFamily="2" charset="2"/>
              <a:buChar char="l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pl-PL" sz="1700" b="1" u="sng" dirty="0">
                <a:solidFill>
                  <a:schemeClr val="tx1"/>
                </a:solidFill>
                <a:latin typeface="+mj-lt"/>
              </a:rPr>
              <a:t>Konserwacja</a:t>
            </a:r>
            <a:r>
              <a:rPr lang="de-DE" sz="1700" b="1" u="sng" dirty="0">
                <a:solidFill>
                  <a:schemeClr val="tx1"/>
                </a:solidFill>
                <a:latin typeface="+mj-lt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de-DE" sz="1700" dirty="0">
                <a:solidFill>
                  <a:schemeClr val="tx1"/>
                </a:solidFill>
                <a:latin typeface="+mj-lt"/>
              </a:rPr>
              <a:t>SO</a:t>
            </a:r>
            <a:r>
              <a:rPr lang="de-DE" sz="1700" baseline="-25000" dirty="0">
                <a:solidFill>
                  <a:schemeClr val="tx1"/>
                </a:solidFill>
                <a:latin typeface="+mj-lt"/>
              </a:rPr>
              <a:t>2</a:t>
            </a:r>
          </a:p>
          <a:p>
            <a:pPr>
              <a:lnSpc>
                <a:spcPct val="150000"/>
              </a:lnSpc>
            </a:pPr>
            <a:r>
              <a:rPr lang="de-DE" sz="1700" dirty="0">
                <a:solidFill>
                  <a:schemeClr val="tx1"/>
                </a:solidFill>
                <a:latin typeface="+mj-lt"/>
              </a:rPr>
              <a:t>Geringer Sauerstoffeintrag</a:t>
            </a:r>
          </a:p>
          <a:p>
            <a:pPr>
              <a:lnSpc>
                <a:spcPct val="150000"/>
              </a:lnSpc>
            </a:pPr>
            <a:r>
              <a:rPr lang="de-DE" sz="1700" dirty="0">
                <a:solidFill>
                  <a:schemeClr val="tx1"/>
                </a:solidFill>
                <a:latin typeface="+mj-lt"/>
              </a:rPr>
              <a:t>Unzureichende Mostvorklärung</a:t>
            </a:r>
          </a:p>
        </p:txBody>
      </p:sp>
      <p:sp>
        <p:nvSpPr>
          <p:cNvPr id="5" name="Inhaltsplatzhalter 10"/>
          <p:cNvSpPr txBox="1">
            <a:spLocks/>
          </p:cNvSpPr>
          <p:nvPr/>
        </p:nvSpPr>
        <p:spPr>
          <a:xfrm>
            <a:off x="4860032" y="3612157"/>
            <a:ext cx="4248472" cy="276917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pl-PL" sz="2000" b="1" u="sng" dirty="0">
                <a:latin typeface="+mj-lt"/>
              </a:rPr>
              <a:t>Redukcja</a:t>
            </a:r>
            <a:r>
              <a:rPr lang="de-DE" sz="2000" b="1" u="sng" dirty="0">
                <a:latin typeface="+mj-lt"/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pl-PL" sz="1800" dirty="0">
                <a:latin typeface="+mj-lt"/>
              </a:rPr>
              <a:t>Oksydacja moszczu</a:t>
            </a:r>
            <a:endParaRPr lang="de-DE" sz="1800" dirty="0">
              <a:latin typeface="+mj-lt"/>
            </a:endParaRPr>
          </a:p>
          <a:p>
            <a:pPr lvl="1">
              <a:lnSpc>
                <a:spcPct val="150000"/>
              </a:lnSpc>
            </a:pPr>
            <a:r>
              <a:rPr lang="pl-PL" sz="1400" dirty="0"/>
              <a:t>Sedymentacja</a:t>
            </a:r>
            <a:r>
              <a:rPr lang="de-DE" sz="1400" dirty="0"/>
              <a:t> (</a:t>
            </a:r>
            <a:r>
              <a:rPr lang="pl-PL" sz="1400" dirty="0"/>
              <a:t>ograniczenie oksydacji</a:t>
            </a:r>
            <a:r>
              <a:rPr lang="de-DE" sz="1400" dirty="0"/>
              <a:t>)</a:t>
            </a:r>
          </a:p>
          <a:p>
            <a:pPr lvl="1">
              <a:lnSpc>
                <a:spcPct val="150000"/>
              </a:lnSpc>
            </a:pPr>
            <a:r>
              <a:rPr lang="pl-PL" sz="1400" dirty="0"/>
              <a:t>Flotacja</a:t>
            </a:r>
            <a:r>
              <a:rPr lang="de-DE" sz="1400" dirty="0"/>
              <a:t> (</a:t>
            </a:r>
            <a:r>
              <a:rPr lang="pl-PL" sz="1400" dirty="0"/>
              <a:t>od żadnej do dużej oksydacji</a:t>
            </a:r>
            <a:r>
              <a:rPr lang="de-DE" sz="1400" dirty="0"/>
              <a:t>)</a:t>
            </a:r>
          </a:p>
          <a:p>
            <a:pPr lvl="1">
              <a:lnSpc>
                <a:spcPct val="150000"/>
              </a:lnSpc>
            </a:pPr>
            <a:r>
              <a:rPr lang="pl-PL" sz="1400" dirty="0"/>
              <a:t>Filtracja</a:t>
            </a:r>
            <a:r>
              <a:rPr lang="de-DE" sz="1400" dirty="0"/>
              <a:t> (</a:t>
            </a:r>
            <a:r>
              <a:rPr lang="pl-PL" sz="1400" dirty="0"/>
              <a:t>ograniczona oksydacja</a:t>
            </a:r>
            <a:r>
              <a:rPr lang="de-DE" sz="1400" dirty="0"/>
              <a:t>)</a:t>
            </a:r>
          </a:p>
          <a:p>
            <a:pPr lvl="1">
              <a:lnSpc>
                <a:spcPct val="150000"/>
              </a:lnSpc>
            </a:pPr>
            <a:r>
              <a:rPr lang="pl-PL" sz="1400" dirty="0"/>
              <a:t>Wirowanie</a:t>
            </a:r>
            <a:r>
              <a:rPr lang="de-DE" sz="1400" dirty="0"/>
              <a:t> (</a:t>
            </a:r>
            <a:r>
              <a:rPr lang="pl-PL" sz="1400" dirty="0"/>
              <a:t>ograniczona oksydacja</a:t>
            </a:r>
            <a:r>
              <a:rPr lang="de-DE" sz="1400" dirty="0"/>
              <a:t>)</a:t>
            </a:r>
          </a:p>
          <a:p>
            <a:pPr>
              <a:lnSpc>
                <a:spcPct val="150000"/>
              </a:lnSpc>
            </a:pPr>
            <a:r>
              <a:rPr lang="pl-PL" sz="1800" dirty="0">
                <a:latin typeface="+mj-lt"/>
              </a:rPr>
              <a:t>Dobre klarowanie</a:t>
            </a:r>
            <a:r>
              <a:rPr lang="de-DE" sz="1800" dirty="0">
                <a:latin typeface="+mj-lt"/>
              </a:rPr>
              <a:t> 30-100 NTU</a:t>
            </a:r>
          </a:p>
          <a:p>
            <a:pPr>
              <a:lnSpc>
                <a:spcPct val="150000"/>
              </a:lnSpc>
            </a:pPr>
            <a:r>
              <a:rPr lang="pl-PL" sz="1800" dirty="0">
                <a:latin typeface="+mj-lt"/>
              </a:rPr>
              <a:t>Adsorpcja garbnikowa</a:t>
            </a:r>
            <a:r>
              <a:rPr lang="de-DE" sz="1800" dirty="0">
                <a:latin typeface="+mj-lt"/>
              </a:rPr>
              <a:t> (PVPP/</a:t>
            </a:r>
            <a:r>
              <a:rPr lang="pl-PL" sz="1800" dirty="0">
                <a:latin typeface="+mj-lt"/>
              </a:rPr>
              <a:t>kazeina</a:t>
            </a:r>
            <a:r>
              <a:rPr lang="de-DE" sz="1800" dirty="0">
                <a:latin typeface="+mj-lt"/>
              </a:rPr>
              <a:t>/</a:t>
            </a:r>
            <a:r>
              <a:rPr lang="pl-PL" sz="1800" dirty="0">
                <a:latin typeface="+mj-lt"/>
              </a:rPr>
              <a:t>żelatyna</a:t>
            </a:r>
            <a:r>
              <a:rPr lang="de-DE" sz="1800" dirty="0">
                <a:latin typeface="+mj-lt"/>
              </a:rPr>
              <a:t>)</a:t>
            </a:r>
          </a:p>
          <a:p>
            <a:endParaRPr lang="de-DE" sz="1600" dirty="0">
              <a:latin typeface="+mj-lt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de-DE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0687449"/>
      </p:ext>
    </p:extLst>
  </p:cSld>
  <p:clrMapOvr>
    <a:masterClrMapping/>
  </p:clrMapOvr>
  <p:transition spd="med"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l-PL" dirty="0"/>
              <a:t>Dawkowanie</a:t>
            </a:r>
            <a:r>
              <a:rPr lang="de-DE" dirty="0"/>
              <a:t> SIHA GESIL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77146" y="1081087"/>
            <a:ext cx="8352928" cy="46958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l-PL" sz="2000" dirty="0">
                <a:latin typeface="+mj-lt"/>
              </a:rPr>
              <a:t>Moszcz ze zdrowego zbioru</a:t>
            </a:r>
            <a:r>
              <a:rPr lang="de-DE" sz="2000" dirty="0">
                <a:latin typeface="+mj-lt"/>
              </a:rPr>
              <a:t>: 20 – 30 g/hl </a:t>
            </a:r>
            <a:r>
              <a:rPr lang="de-DE" sz="1400" dirty="0">
                <a:latin typeface="+mj-lt"/>
              </a:rPr>
              <a:t>(</a:t>
            </a:r>
            <a:r>
              <a:rPr lang="pl-PL" sz="1400" dirty="0">
                <a:latin typeface="+mj-lt"/>
              </a:rPr>
              <a:t>Dawkowanie powinno być zależne od obróbki winogron</a:t>
            </a:r>
            <a:r>
              <a:rPr lang="de-DE" sz="1400" dirty="0">
                <a:latin typeface="+mj-lt"/>
              </a:rPr>
              <a:t>. </a:t>
            </a:r>
            <a:r>
              <a:rPr lang="pl-PL" sz="1400" dirty="0">
                <a:latin typeface="+mj-lt"/>
              </a:rPr>
              <a:t>Przy zastosowaniu</a:t>
            </a:r>
            <a:r>
              <a:rPr lang="de-DE" sz="1400" dirty="0">
                <a:latin typeface="+mj-lt"/>
              </a:rPr>
              <a:t> SO</a:t>
            </a:r>
            <a:r>
              <a:rPr lang="de-DE" sz="1400" baseline="-25000" dirty="0">
                <a:latin typeface="+mj-lt"/>
              </a:rPr>
              <a:t>2</a:t>
            </a:r>
            <a:r>
              <a:rPr lang="de-DE" sz="1400" dirty="0">
                <a:latin typeface="+mj-lt"/>
              </a:rPr>
              <a:t> (</a:t>
            </a:r>
            <a:r>
              <a:rPr lang="pl-PL" sz="1400" dirty="0">
                <a:latin typeface="+mj-lt"/>
              </a:rPr>
              <a:t>siarkowanie miazgi lub moszczu</a:t>
            </a:r>
            <a:r>
              <a:rPr lang="de-DE" sz="1400" dirty="0">
                <a:latin typeface="+mj-lt"/>
              </a:rPr>
              <a:t>) </a:t>
            </a:r>
            <a:r>
              <a:rPr lang="pl-PL" sz="1400" dirty="0">
                <a:latin typeface="+mj-lt"/>
              </a:rPr>
              <a:t>należy podnieść dawkowanie</a:t>
            </a:r>
            <a:r>
              <a:rPr lang="de-DE" sz="1400" dirty="0">
                <a:latin typeface="+mj-lt"/>
              </a:rPr>
              <a:t>.)   </a:t>
            </a:r>
            <a:r>
              <a:rPr lang="de-DE" sz="1800" dirty="0">
                <a:solidFill>
                  <a:srgbClr val="FF0000"/>
                </a:solidFill>
                <a:latin typeface="+mj-lt"/>
              </a:rPr>
              <a:t>	</a:t>
            </a:r>
          </a:p>
          <a:p>
            <a:pPr lvl="1">
              <a:lnSpc>
                <a:spcPct val="150000"/>
              </a:lnSpc>
            </a:pPr>
            <a:r>
              <a:rPr lang="pl-PL" sz="1400" b="1" dirty="0"/>
              <a:t>Przy dobrym zbiorze bez </a:t>
            </a:r>
            <a:r>
              <a:rPr lang="de-DE" sz="1400" b="1" dirty="0"/>
              <a:t>SO</a:t>
            </a:r>
            <a:r>
              <a:rPr lang="de-DE" sz="1400" b="1" baseline="-25000" dirty="0"/>
              <a:t>2</a:t>
            </a:r>
          </a:p>
          <a:p>
            <a:pPr marL="1314450" lvl="2" indent="-514350">
              <a:lnSpc>
                <a:spcPct val="100000"/>
              </a:lnSpc>
              <a:buFont typeface="+mj-lt"/>
              <a:buAutoNum type="arabicPeriod"/>
            </a:pPr>
            <a:r>
              <a:rPr lang="de-DE" sz="1400" dirty="0"/>
              <a:t>SIHA </a:t>
            </a:r>
            <a:r>
              <a:rPr lang="de-DE" sz="1400" dirty="0" err="1"/>
              <a:t>Claro</a:t>
            </a:r>
            <a:r>
              <a:rPr lang="de-DE" sz="1400" dirty="0"/>
              <a:t> / SIHA </a:t>
            </a:r>
            <a:r>
              <a:rPr lang="de-DE" sz="1400" dirty="0" err="1"/>
              <a:t>Actiliq</a:t>
            </a:r>
            <a:r>
              <a:rPr lang="de-DE" sz="1400" dirty="0"/>
              <a:t> / SIHA GESIL (20-30g/hl)</a:t>
            </a:r>
          </a:p>
          <a:p>
            <a:pPr marL="1314450" lvl="2" indent="-514350">
              <a:lnSpc>
                <a:spcPct val="100000"/>
              </a:lnSpc>
              <a:buFont typeface="+mj-lt"/>
              <a:buAutoNum type="arabicPeriod"/>
            </a:pPr>
            <a:r>
              <a:rPr lang="pl-PL" sz="1400" dirty="0"/>
              <a:t>Sedymentacja</a:t>
            </a:r>
            <a:endParaRPr lang="de-DE" sz="1400" dirty="0"/>
          </a:p>
          <a:p>
            <a:pPr marL="1314450" lvl="2" indent="-514350">
              <a:lnSpc>
                <a:spcPct val="100000"/>
              </a:lnSpc>
              <a:buFont typeface="+mj-lt"/>
              <a:buAutoNum type="arabicPeriod"/>
            </a:pPr>
            <a:r>
              <a:rPr lang="pl-PL" sz="1400" dirty="0"/>
              <a:t>Obciąg</a:t>
            </a:r>
            <a:endParaRPr lang="de-DE" sz="1400" dirty="0"/>
          </a:p>
          <a:p>
            <a:pPr>
              <a:lnSpc>
                <a:spcPct val="150000"/>
              </a:lnSpc>
            </a:pPr>
            <a:r>
              <a:rPr lang="pl-PL" sz="2000" dirty="0">
                <a:latin typeface="+mj-lt"/>
              </a:rPr>
              <a:t>Moszcz z mocno mechanicznie obciążonego lub zepsutych winogron</a:t>
            </a:r>
            <a:r>
              <a:rPr lang="de-DE" sz="2000" dirty="0">
                <a:latin typeface="+mj-lt"/>
              </a:rPr>
              <a:t>: 40 – 50 g/hl </a:t>
            </a:r>
            <a:r>
              <a:rPr lang="de-DE" sz="1600" dirty="0">
                <a:latin typeface="+mj-lt"/>
              </a:rPr>
              <a:t>(</a:t>
            </a:r>
            <a:r>
              <a:rPr lang="pl-PL" sz="1600" dirty="0">
                <a:latin typeface="+mj-lt"/>
              </a:rPr>
              <a:t>nie tylko zepsute winogrona lecz również stres suszy, straty gradowe, spowodowane owadami, nadmiernym nasłonecznieniem </a:t>
            </a:r>
            <a:r>
              <a:rPr lang="pl-PL" sz="1600" dirty="0" err="1">
                <a:latin typeface="+mj-lt"/>
              </a:rPr>
              <a:t>itp</a:t>
            </a:r>
            <a:r>
              <a:rPr lang="de-DE" sz="1600" dirty="0">
                <a:latin typeface="+mj-lt"/>
              </a:rPr>
              <a:t>.)</a:t>
            </a:r>
          </a:p>
          <a:p>
            <a:pPr marL="800100" lvl="2" indent="0">
              <a:buNone/>
            </a:pPr>
            <a:r>
              <a:rPr lang="pl-PL" sz="1400" b="1" dirty="0"/>
              <a:t>Przy uszkodzonych winogronach</a:t>
            </a:r>
            <a:endParaRPr lang="de-DE" sz="1400" b="1" dirty="0"/>
          </a:p>
          <a:p>
            <a:pPr marL="1314450" lvl="2" indent="-514350">
              <a:lnSpc>
                <a:spcPct val="100000"/>
              </a:lnSpc>
              <a:buFont typeface="+mj-lt"/>
              <a:buAutoNum type="arabicPeriod"/>
            </a:pP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SIHAZYM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Claro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/ SIHA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Actiliq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/ SIHA GESIL (40-50g/hl)</a:t>
            </a:r>
          </a:p>
          <a:p>
            <a:pPr marL="1314450" lvl="2" indent="-514350">
              <a:lnSpc>
                <a:spcPct val="100000"/>
              </a:lnSpc>
              <a:buFont typeface="+mj-lt"/>
              <a:buAutoNum type="arabicPeriod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Odczekać 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godziny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14450" lvl="2" indent="-514350">
              <a:lnSpc>
                <a:spcPct val="100000"/>
              </a:lnSpc>
              <a:buFont typeface="+mj-lt"/>
              <a:buAutoNum type="arabicPeriod"/>
            </a:pP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100-200 g/hl </a:t>
            </a: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Bentonit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14450" lvl="2" indent="-514350">
              <a:lnSpc>
                <a:spcPct val="100000"/>
              </a:lnSpc>
              <a:buFont typeface="+mj-lt"/>
              <a:buAutoNum type="arabicPeriod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Sedymentacja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14450" lvl="2" indent="-514350">
              <a:lnSpc>
                <a:spcPct val="100000"/>
              </a:lnSpc>
              <a:buFont typeface="+mj-lt"/>
              <a:buAutoNum type="arabicPeriod"/>
            </a:pPr>
            <a:r>
              <a:rPr lang="pl-PL" sz="1400" dirty="0">
                <a:latin typeface="Arial" panose="020B0604020202020204" pitchFamily="34" charset="0"/>
                <a:cs typeface="Arial" panose="020B0604020202020204" pitchFamily="34" charset="0"/>
              </a:rPr>
              <a:t>Obciąg, jeszcze lepiej przefiltrować</a:t>
            </a: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de-DE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55391225"/>
      </p:ext>
    </p:extLst>
  </p:cSld>
  <p:clrMapOvr>
    <a:masterClrMapping/>
  </p:clrMapOvr>
  <p:transition spd="med"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l-PL" dirty="0"/>
              <a:t>Ocena sensoryczna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70000"/>
              </a:lnSpc>
              <a:spcBef>
                <a:spcPct val="50000"/>
              </a:spcBef>
              <a:buFontTx/>
              <a:buChar char="•"/>
            </a:pPr>
            <a:r>
              <a:rPr kumimoji="0" lang="pl-PL" sz="2400" dirty="0">
                <a:latin typeface="+mj-lt"/>
              </a:rPr>
              <a:t>Wariant z zastosowaniem </a:t>
            </a:r>
            <a:r>
              <a:rPr kumimoji="0" lang="de-DE" sz="2400" dirty="0">
                <a:latin typeface="+mj-lt"/>
              </a:rPr>
              <a:t>SIHA GESIL </a:t>
            </a:r>
            <a:r>
              <a:rPr kumimoji="0" lang="pl-PL" sz="2400" dirty="0">
                <a:latin typeface="+mj-lt"/>
              </a:rPr>
              <a:t>w fazie soku wypada znacznie lepiej od innych rozwiązań</a:t>
            </a:r>
            <a:r>
              <a:rPr kumimoji="0" lang="de-DE" sz="2000" dirty="0">
                <a:latin typeface="+mj-lt"/>
              </a:rPr>
              <a:t> </a:t>
            </a:r>
            <a:r>
              <a:rPr kumimoji="0" lang="de-DE" sz="1600" dirty="0">
                <a:latin typeface="+mj-lt"/>
              </a:rPr>
              <a:t>(</a:t>
            </a:r>
            <a:r>
              <a:rPr kumimoji="0" lang="pl-PL" sz="1600" dirty="0">
                <a:latin typeface="+mj-lt"/>
              </a:rPr>
              <a:t>Płynna żelatyna do moszczu</a:t>
            </a:r>
            <a:r>
              <a:rPr kumimoji="0" lang="de-DE" sz="1600" dirty="0">
                <a:latin typeface="+mj-lt"/>
              </a:rPr>
              <a:t> 100-200 g/hl / </a:t>
            </a:r>
            <a:r>
              <a:rPr kumimoji="0" lang="pl-PL" sz="1600" dirty="0">
                <a:latin typeface="+mj-lt"/>
              </a:rPr>
              <a:t>Żelatyna</a:t>
            </a:r>
            <a:r>
              <a:rPr kumimoji="0" lang="de-DE" sz="1600" dirty="0">
                <a:latin typeface="+mj-lt"/>
              </a:rPr>
              <a:t> 15 g/hl / </a:t>
            </a:r>
            <a:r>
              <a:rPr kumimoji="0" lang="pl-PL" sz="1600" dirty="0">
                <a:latin typeface="+mj-lt"/>
              </a:rPr>
              <a:t>Pylista żelatyna do moszczu</a:t>
            </a:r>
            <a:r>
              <a:rPr kumimoji="0" lang="de-DE" sz="1600" dirty="0">
                <a:latin typeface="+mj-lt"/>
              </a:rPr>
              <a:t> (Basis Cellulose))</a:t>
            </a:r>
          </a:p>
          <a:p>
            <a:pPr>
              <a:lnSpc>
                <a:spcPct val="170000"/>
              </a:lnSpc>
              <a:spcBef>
                <a:spcPct val="50000"/>
              </a:spcBef>
              <a:buFontTx/>
              <a:buChar char="•"/>
            </a:pPr>
            <a:r>
              <a:rPr kumimoji="0" lang="pl-PL" sz="2000" dirty="0">
                <a:latin typeface="+mj-lt"/>
              </a:rPr>
              <a:t>Sensorycznie sok jest znacznie bardziej miękki i zharmonizowany</a:t>
            </a:r>
            <a:endParaRPr kumimoji="0" lang="de-DE" sz="2000" dirty="0">
              <a:latin typeface="+mj-lt"/>
            </a:endParaRPr>
          </a:p>
          <a:p>
            <a:pPr>
              <a:lnSpc>
                <a:spcPct val="170000"/>
              </a:lnSpc>
              <a:spcBef>
                <a:spcPct val="50000"/>
              </a:spcBef>
              <a:buFontTx/>
              <a:buChar char="•"/>
            </a:pPr>
            <a:r>
              <a:rPr kumimoji="0" lang="pl-PL" sz="2000" dirty="0">
                <a:latin typeface="+mj-lt"/>
              </a:rPr>
              <a:t>W winach efekt ten jest jeszcze bardziej zauważalny</a:t>
            </a:r>
            <a:endParaRPr kumimoji="0" lang="de-DE" sz="2000" dirty="0">
              <a:latin typeface="+mj-lt"/>
            </a:endParaRPr>
          </a:p>
          <a:p>
            <a:pPr>
              <a:lnSpc>
                <a:spcPct val="170000"/>
              </a:lnSpc>
              <a:spcBef>
                <a:spcPct val="50000"/>
              </a:spcBef>
              <a:buFontTx/>
              <a:buChar char="•"/>
            </a:pPr>
            <a:r>
              <a:rPr lang="pl-PL" sz="2000" dirty="0">
                <a:latin typeface="+mj-lt"/>
              </a:rPr>
              <a:t>Znacznie zmniejszamy późniejsze problemy ze smakiem win</a:t>
            </a:r>
            <a:endParaRPr kumimoji="0" lang="de-DE" sz="2000" dirty="0">
              <a:latin typeface="+mj-lt"/>
            </a:endParaRPr>
          </a:p>
          <a:p>
            <a:pPr marL="0" indent="0">
              <a:buNone/>
            </a:pPr>
            <a:endParaRPr lang="de-DE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0085653"/>
      </p:ext>
    </p:extLst>
  </p:cSld>
  <p:clrMapOvr>
    <a:masterClrMapping/>
  </p:clrMapOvr>
  <p:transition spd="med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272" y="1268760"/>
            <a:ext cx="8458200" cy="42624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400" dirty="0">
                <a:solidFill>
                  <a:schemeClr val="tx1"/>
                </a:solidFill>
              </a:rPr>
              <a:t>1. </a:t>
            </a:r>
            <a:r>
              <a:rPr lang="pl-PL" altLang="de-DE" sz="2400" dirty="0">
                <a:solidFill>
                  <a:schemeClr val="tx1"/>
                </a:solidFill>
              </a:rPr>
              <a:t>Krok</a:t>
            </a:r>
            <a:r>
              <a:rPr lang="de-DE" altLang="de-DE" sz="2400" dirty="0">
                <a:solidFill>
                  <a:schemeClr val="tx1"/>
                </a:solidFill>
              </a:rPr>
              <a:t>: </a:t>
            </a:r>
            <a:r>
              <a:rPr lang="pl-PL" altLang="de-DE" sz="2400" dirty="0">
                <a:solidFill>
                  <a:schemeClr val="tx1"/>
                </a:solidFill>
              </a:rPr>
              <a:t>Zmniejszenie ilości zmętnienia</a:t>
            </a:r>
            <a:endParaRPr lang="de-DE" altLang="de-DE" sz="24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400" dirty="0"/>
              <a:t>			</a:t>
            </a:r>
            <a:r>
              <a:rPr lang="de-DE" altLang="de-DE" sz="2400" dirty="0">
                <a:solidFill>
                  <a:srgbClr val="0067C6"/>
                </a:solidFill>
                <a:sym typeface="Wingdings" pitchFamily="2" charset="2"/>
              </a:rPr>
              <a:t> </a:t>
            </a:r>
            <a:r>
              <a:rPr lang="pl-PL" altLang="de-DE" sz="2400" dirty="0">
                <a:solidFill>
                  <a:srgbClr val="0067C6"/>
                </a:solidFill>
                <a:sym typeface="Wingdings" pitchFamily="2" charset="2"/>
              </a:rPr>
              <a:t>dzięki temu mniej osadu trzeba obrabiać</a:t>
            </a:r>
            <a:endParaRPr lang="de-DE" altLang="de-DE" sz="2400" dirty="0">
              <a:solidFill>
                <a:srgbClr val="0067C6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de-DE" altLang="de-DE" sz="20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400" dirty="0">
                <a:solidFill>
                  <a:schemeClr val="tx1"/>
                </a:solidFill>
              </a:rPr>
              <a:t>2. </a:t>
            </a:r>
            <a:r>
              <a:rPr lang="pl-PL" altLang="de-DE" sz="2400" dirty="0">
                <a:solidFill>
                  <a:schemeClr val="tx1"/>
                </a:solidFill>
              </a:rPr>
              <a:t>Krok</a:t>
            </a:r>
            <a:r>
              <a:rPr lang="de-DE" altLang="de-DE" sz="2400" dirty="0">
                <a:solidFill>
                  <a:schemeClr val="tx1"/>
                </a:solidFill>
              </a:rPr>
              <a:t>: </a:t>
            </a:r>
            <a:r>
              <a:rPr lang="pl-PL" altLang="de-DE" sz="2400" dirty="0">
                <a:solidFill>
                  <a:schemeClr val="tx1"/>
                </a:solidFill>
              </a:rPr>
              <a:t>Technika procesu</a:t>
            </a:r>
            <a:endParaRPr lang="de-DE" altLang="de-DE" sz="2400" dirty="0">
              <a:solidFill>
                <a:schemeClr val="tx1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de-DE" sz="2400" dirty="0">
                <a:solidFill>
                  <a:schemeClr val="tx1"/>
                </a:solidFill>
              </a:rPr>
              <a:t>			</a:t>
            </a:r>
            <a:r>
              <a:rPr lang="pl-PL" altLang="de-DE" sz="2400" dirty="0">
                <a:solidFill>
                  <a:schemeClr val="tx1"/>
                </a:solidFill>
              </a:rPr>
              <a:t>klarowanie moszczu</a:t>
            </a:r>
            <a:r>
              <a:rPr lang="de-DE" altLang="de-DE" sz="2400" dirty="0">
                <a:solidFill>
                  <a:schemeClr val="tx1"/>
                </a:solidFill>
              </a:rPr>
              <a:t> + </a:t>
            </a:r>
            <a:r>
              <a:rPr lang="pl-PL" altLang="de-DE" sz="2400" dirty="0">
                <a:solidFill>
                  <a:schemeClr val="tx1"/>
                </a:solidFill>
              </a:rPr>
              <a:t>spoistość osadu</a:t>
            </a:r>
            <a:r>
              <a:rPr lang="de-DE" altLang="de-DE" sz="2400" dirty="0">
                <a:solidFill>
                  <a:schemeClr val="tx1"/>
                </a:solidFill>
              </a:rPr>
              <a:t> !?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de-DE" altLang="de-DE" sz="2400" dirty="0">
              <a:solidFill>
                <a:schemeClr val="tx1"/>
              </a:solidFill>
            </a:endParaRPr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title"/>
          </p:nvPr>
        </p:nvSpPr>
        <p:spPr>
          <a:xfrm>
            <a:off x="312737" y="476672"/>
            <a:ext cx="6369050" cy="563885"/>
          </a:xfrm>
        </p:spPr>
        <p:txBody>
          <a:bodyPr/>
          <a:lstStyle/>
          <a:p>
            <a:pPr eaLnBrk="1" hangingPunct="1"/>
            <a:r>
              <a:rPr lang="pl-PL" altLang="de-DE" dirty="0">
                <a:solidFill>
                  <a:srgbClr val="0070C0"/>
                </a:solidFill>
              </a:rPr>
              <a:t>Wprowadzenie</a:t>
            </a:r>
            <a:endParaRPr lang="de-DE" altLang="de-DE" dirty="0">
              <a:solidFill>
                <a:srgbClr val="0070C0"/>
              </a:solidFill>
            </a:endParaRPr>
          </a:p>
        </p:txBody>
      </p:sp>
      <p:pic>
        <p:nvPicPr>
          <p:cNvPr id="32154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785" y="3818285"/>
            <a:ext cx="1346200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21541" name="Picture 5" descr="Bild 2 Sedimentationstrub nach 12 h und großer mechanischer Traubenbelastu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5085" y="3783360"/>
            <a:ext cx="849312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1542" name="Picture 6" descr="Kammerfilt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7197" y="3904010"/>
            <a:ext cx="1517650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1543" name="Picture 7" descr="Art500HPE3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2647" y="3794473"/>
            <a:ext cx="9112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1544" name="Text Box 8"/>
          <p:cNvSpPr txBox="1">
            <a:spLocks noChangeArrowheads="1"/>
          </p:cNvSpPr>
          <p:nvPr/>
        </p:nvSpPr>
        <p:spPr bwMode="auto">
          <a:xfrm>
            <a:off x="179710" y="5324823"/>
            <a:ext cx="1263487" cy="467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25146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6pPr>
            <a:lvl7pPr marL="29718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7pPr>
            <a:lvl8pPr marL="3429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8pPr>
            <a:lvl9pPr marL="3886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9pPr>
          </a:lstStyle>
          <a:p>
            <a:pPr algn="l"/>
            <a:r>
              <a:rPr lang="pl-PL" altLang="de-DE" sz="2400" dirty="0"/>
              <a:t>Flotacja</a:t>
            </a:r>
            <a:endParaRPr lang="de-DE" altLang="de-DE" sz="2400" dirty="0"/>
          </a:p>
        </p:txBody>
      </p:sp>
      <p:sp>
        <p:nvSpPr>
          <p:cNvPr id="321545" name="Text Box 9"/>
          <p:cNvSpPr txBox="1">
            <a:spLocks noChangeArrowheads="1"/>
          </p:cNvSpPr>
          <p:nvPr/>
        </p:nvSpPr>
        <p:spPr bwMode="auto">
          <a:xfrm>
            <a:off x="1921197" y="5337523"/>
            <a:ext cx="2137124" cy="467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25146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6pPr>
            <a:lvl7pPr marL="29718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7pPr>
            <a:lvl8pPr marL="3429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8pPr>
            <a:lvl9pPr marL="3886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9pPr>
          </a:lstStyle>
          <a:p>
            <a:pPr algn="l"/>
            <a:r>
              <a:rPr lang="pl-PL" altLang="de-DE" sz="2400" dirty="0"/>
              <a:t>Sedymentacja</a:t>
            </a:r>
            <a:endParaRPr lang="de-DE" altLang="de-DE" sz="2400" dirty="0"/>
          </a:p>
        </p:txBody>
      </p:sp>
      <p:sp>
        <p:nvSpPr>
          <p:cNvPr id="321546" name="Text Box 10"/>
          <p:cNvSpPr txBox="1">
            <a:spLocks noChangeArrowheads="1"/>
          </p:cNvSpPr>
          <p:nvPr/>
        </p:nvSpPr>
        <p:spPr bwMode="auto">
          <a:xfrm>
            <a:off x="5729610" y="5339110"/>
            <a:ext cx="1263487" cy="467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25146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6pPr>
            <a:lvl7pPr marL="29718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7pPr>
            <a:lvl8pPr marL="3429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8pPr>
            <a:lvl9pPr marL="3886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9pPr>
          </a:lstStyle>
          <a:p>
            <a:pPr algn="l"/>
            <a:r>
              <a:rPr lang="pl-PL" altLang="de-DE" sz="2400" dirty="0"/>
              <a:t>Filtracja</a:t>
            </a:r>
            <a:endParaRPr lang="de-DE" altLang="de-DE" sz="2400" dirty="0"/>
          </a:p>
        </p:txBody>
      </p:sp>
      <p:pic>
        <p:nvPicPr>
          <p:cNvPr id="321547" name="Picture 11" descr="DSC0484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8335" y="3961160"/>
            <a:ext cx="1468437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251215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1544" grpId="0"/>
      <p:bldP spid="321545" grpId="0"/>
      <p:bldP spid="3215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4" name="Picture 3" descr="Bild 2 Sedimentationstrub nach 12 h und großer mechanischer Traubenbelastu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5319" y="1412776"/>
            <a:ext cx="2836863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2564" name="Line 4"/>
          <p:cNvSpPr>
            <a:spLocks noChangeShapeType="1"/>
          </p:cNvSpPr>
          <p:nvPr/>
        </p:nvSpPr>
        <p:spPr bwMode="auto">
          <a:xfrm flipH="1">
            <a:off x="5596682" y="4195663"/>
            <a:ext cx="0" cy="1779588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46" name="Line 5"/>
          <p:cNvSpPr>
            <a:spLocks noChangeShapeType="1"/>
          </p:cNvSpPr>
          <p:nvPr/>
        </p:nvSpPr>
        <p:spPr bwMode="auto">
          <a:xfrm flipV="1">
            <a:off x="5376019" y="2325588"/>
            <a:ext cx="0" cy="36496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2566" name="Line 6"/>
          <p:cNvSpPr>
            <a:spLocks noChangeShapeType="1"/>
          </p:cNvSpPr>
          <p:nvPr/>
        </p:nvSpPr>
        <p:spPr bwMode="auto">
          <a:xfrm flipH="1">
            <a:off x="5591919" y="2312888"/>
            <a:ext cx="0" cy="1862138"/>
          </a:xfrm>
          <a:prstGeom prst="line">
            <a:avLst/>
          </a:prstGeom>
          <a:noFill/>
          <a:ln w="50800">
            <a:solidFill>
              <a:srgbClr val="00FF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2567" name="Line 7"/>
          <p:cNvSpPr>
            <a:spLocks noChangeShapeType="1"/>
          </p:cNvSpPr>
          <p:nvPr/>
        </p:nvSpPr>
        <p:spPr bwMode="auto">
          <a:xfrm>
            <a:off x="5860207" y="5218013"/>
            <a:ext cx="7937" cy="7588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2568" name="Line 8"/>
          <p:cNvSpPr>
            <a:spLocks noChangeShapeType="1"/>
          </p:cNvSpPr>
          <p:nvPr/>
        </p:nvSpPr>
        <p:spPr bwMode="auto">
          <a:xfrm flipH="1">
            <a:off x="5855444" y="2316063"/>
            <a:ext cx="0" cy="2879725"/>
          </a:xfrm>
          <a:prstGeom prst="line">
            <a:avLst/>
          </a:prstGeom>
          <a:noFill/>
          <a:ln w="50800">
            <a:solidFill>
              <a:srgbClr val="00FF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450" name="Rectangle 9"/>
          <p:cNvSpPr>
            <a:spLocks noGrp="1" noChangeArrowheads="1"/>
          </p:cNvSpPr>
          <p:nvPr>
            <p:ph type="title"/>
          </p:nvPr>
        </p:nvSpPr>
        <p:spPr>
          <a:xfrm>
            <a:off x="323528" y="548680"/>
            <a:ext cx="6369050" cy="453355"/>
          </a:xfrm>
        </p:spPr>
        <p:txBody>
          <a:bodyPr/>
          <a:lstStyle/>
          <a:p>
            <a:pPr eaLnBrk="1" hangingPunct="1"/>
            <a:r>
              <a:rPr lang="pl-PL" altLang="de-DE" sz="2400" dirty="0">
                <a:solidFill>
                  <a:srgbClr val="0070C0"/>
                </a:solidFill>
              </a:rPr>
              <a:t>Ilość osadu</a:t>
            </a:r>
            <a:r>
              <a:rPr lang="de-DE" altLang="de-DE" sz="2400" dirty="0">
                <a:solidFill>
                  <a:srgbClr val="0070C0"/>
                </a:solidFill>
              </a:rPr>
              <a:t> / </a:t>
            </a:r>
            <a:r>
              <a:rPr lang="pl-PL" altLang="de-DE" sz="2400" dirty="0">
                <a:solidFill>
                  <a:srgbClr val="0070C0"/>
                </a:solidFill>
              </a:rPr>
              <a:t>obróbka moszczu</a:t>
            </a:r>
            <a:endParaRPr lang="de-DE" altLang="de-DE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858692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64" grpId="0" animBg="1"/>
      <p:bldP spid="322566" grpId="0" animBg="1"/>
      <p:bldP spid="322567" grpId="0" animBg="1"/>
      <p:bldP spid="32256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7" name="Picture 2" descr="puzz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9325" y="2930525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468" name="Picture 3" descr="Wein Aufbauseminar 15.05.2012 um 19:00 Uhr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125" y="3779838"/>
            <a:ext cx="66198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69" name="Text Box 4"/>
          <p:cNvSpPr txBox="1">
            <a:spLocks noChangeArrowheads="1"/>
          </p:cNvSpPr>
          <p:nvPr/>
        </p:nvSpPr>
        <p:spPr bwMode="auto">
          <a:xfrm>
            <a:off x="3581400" y="3190875"/>
            <a:ext cx="830677" cy="47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25146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6pPr>
            <a:lvl7pPr marL="29718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7pPr>
            <a:lvl8pPr marL="3429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8pPr>
            <a:lvl9pPr marL="3886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9pPr>
          </a:lstStyle>
          <a:p>
            <a:pPr algn="l"/>
            <a:r>
              <a:rPr lang="pl-PL" altLang="de-DE" sz="2400" dirty="0">
                <a:latin typeface="Calibri" pitchFamily="34" charset="0"/>
              </a:rPr>
              <a:t>Zbiór</a:t>
            </a:r>
            <a:endParaRPr lang="de-DE" altLang="de-DE" sz="2400" dirty="0">
              <a:latin typeface="Calibri" pitchFamily="34" charset="0"/>
            </a:endParaRPr>
          </a:p>
        </p:txBody>
      </p:sp>
      <p:sp>
        <p:nvSpPr>
          <p:cNvPr id="62470" name="Text Box 5"/>
          <p:cNvSpPr txBox="1">
            <a:spLocks noChangeArrowheads="1"/>
          </p:cNvSpPr>
          <p:nvPr/>
        </p:nvSpPr>
        <p:spPr bwMode="auto">
          <a:xfrm>
            <a:off x="4646613" y="3030538"/>
            <a:ext cx="894219" cy="5544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25146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6pPr>
            <a:lvl7pPr marL="29718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7pPr>
            <a:lvl8pPr marL="3429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8pPr>
            <a:lvl9pPr marL="3886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9pPr>
          </a:lstStyle>
          <a:p>
            <a:r>
              <a:rPr lang="pl-PL" altLang="de-DE" sz="1400" b="1" dirty="0">
                <a:latin typeface="Calibri" pitchFamily="34" charset="0"/>
              </a:rPr>
              <a:t>Obróbka </a:t>
            </a:r>
            <a:br>
              <a:rPr lang="pl-PL" altLang="de-DE" sz="1400" b="1" dirty="0">
                <a:latin typeface="Calibri" pitchFamily="34" charset="0"/>
              </a:rPr>
            </a:br>
            <a:r>
              <a:rPr lang="pl-PL" altLang="de-DE" sz="1400" b="1" dirty="0">
                <a:latin typeface="Calibri" pitchFamily="34" charset="0"/>
              </a:rPr>
              <a:t>winogron</a:t>
            </a:r>
            <a:endParaRPr lang="de-DE" altLang="de-DE" sz="1400" b="1" dirty="0">
              <a:latin typeface="Calibri" pitchFamily="34" charset="0"/>
            </a:endParaRP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03200" y="1935163"/>
            <a:ext cx="3208338" cy="3278186"/>
          </a:xfrm>
          <a:solidFill>
            <a:srgbClr val="00FF00">
              <a:alpha val="79999"/>
            </a:srgbClr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57188" indent="-357188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de-DE" altLang="de-DE" sz="100" dirty="0">
                <a:sym typeface="Wingdings" pitchFamily="2" charset="2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à"/>
            </a:pPr>
            <a:r>
              <a:rPr lang="pl-PL" altLang="de-DE" sz="2000" dirty="0">
                <a:sym typeface="Wingdings" pitchFamily="2" charset="2"/>
              </a:rPr>
              <a:t>Sposób zbioru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à"/>
            </a:pPr>
            <a:endParaRPr lang="de-DE" altLang="de-DE" sz="20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à"/>
            </a:pPr>
            <a:r>
              <a:rPr lang="pl-PL" altLang="de-DE" sz="2000" dirty="0">
                <a:sym typeface="Wingdings" pitchFamily="2" charset="2"/>
              </a:rPr>
              <a:t>Transport zbioru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à"/>
            </a:pPr>
            <a:endParaRPr lang="de-DE" altLang="de-DE" sz="2000" dirty="0"/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à"/>
            </a:pPr>
            <a:r>
              <a:rPr lang="pl-PL" altLang="de-DE" sz="2000" dirty="0">
                <a:sym typeface="Wingdings" pitchFamily="2" charset="2"/>
              </a:rPr>
              <a:t>Jakość zbioru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à"/>
            </a:pPr>
            <a:endParaRPr lang="de-DE" altLang="de-DE" sz="2000" dirty="0"/>
          </a:p>
          <a:p>
            <a:pPr marL="357188" indent="-357188" eaLnBrk="1" hangingPunct="1">
              <a:lnSpc>
                <a:spcPct val="80000"/>
              </a:lnSpc>
              <a:buFontTx/>
              <a:buNone/>
            </a:pPr>
            <a:endParaRPr lang="de-DE" altLang="de-DE" sz="2000" dirty="0"/>
          </a:p>
        </p:txBody>
      </p:sp>
      <p:sp>
        <p:nvSpPr>
          <p:cNvPr id="323591" name="Rectangle 7"/>
          <p:cNvSpPr>
            <a:spLocks noChangeArrowheads="1"/>
          </p:cNvSpPr>
          <p:nvPr/>
        </p:nvSpPr>
        <p:spPr bwMode="auto">
          <a:xfrm>
            <a:off x="5845175" y="1938337"/>
            <a:ext cx="2831282" cy="3278187"/>
          </a:xfrm>
          <a:prstGeom prst="rect">
            <a:avLst/>
          </a:prstGeom>
          <a:solidFill>
            <a:srgbClr val="FF0000">
              <a:alpha val="79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marL="357188" indent="-357188" algn="l">
              <a:lnSpc>
                <a:spcPct val="80000"/>
              </a:lnSpc>
              <a:spcBef>
                <a:spcPts val="1400"/>
              </a:spcBef>
              <a:buClr>
                <a:srgbClr val="8F1936"/>
              </a:buClr>
              <a:buFont typeface="Wingdings" pitchFamily="2" charset="2"/>
              <a:buNone/>
            </a:pPr>
            <a:r>
              <a:rPr lang="de-DE" altLang="de-DE" sz="100" dirty="0">
                <a:sym typeface="Wingdings" pitchFamily="2" charset="2"/>
              </a:rPr>
              <a:t> </a:t>
            </a:r>
          </a:p>
          <a:p>
            <a:pPr marL="357188" indent="-357188" algn="l">
              <a:lnSpc>
                <a:spcPct val="80000"/>
              </a:lnSpc>
              <a:spcBef>
                <a:spcPts val="1400"/>
              </a:spcBef>
              <a:buClr>
                <a:srgbClr val="8F1936"/>
              </a:buClr>
              <a:buFont typeface="Wingdings" pitchFamily="2" charset="2"/>
              <a:buNone/>
            </a:pPr>
            <a:r>
              <a:rPr lang="de-DE" altLang="de-DE" sz="2000" dirty="0">
                <a:solidFill>
                  <a:schemeClr val="tx1"/>
                </a:solidFill>
                <a:sym typeface="Wingdings" pitchFamily="2" charset="2"/>
              </a:rPr>
              <a:t> </a:t>
            </a:r>
            <a:r>
              <a:rPr lang="pl-PL" altLang="de-DE" sz="2000" dirty="0">
                <a:solidFill>
                  <a:schemeClr val="tx1"/>
                </a:solidFill>
                <a:sym typeface="Wingdings" pitchFamily="2" charset="2"/>
              </a:rPr>
              <a:t>Sposoby przesyłania</a:t>
            </a:r>
            <a:endParaRPr lang="de-DE" altLang="de-DE" sz="2000" dirty="0">
              <a:solidFill>
                <a:schemeClr val="tx1"/>
              </a:solidFill>
              <a:sym typeface="Wingdings" pitchFamily="2" charset="2"/>
            </a:endParaRPr>
          </a:p>
          <a:p>
            <a:pPr marL="357188" indent="-357188" algn="l">
              <a:lnSpc>
                <a:spcPct val="80000"/>
              </a:lnSpc>
              <a:spcBef>
                <a:spcPts val="1400"/>
              </a:spcBef>
              <a:buClr>
                <a:srgbClr val="8F1936"/>
              </a:buClr>
              <a:buFont typeface="Wingdings" pitchFamily="2" charset="2"/>
              <a:buNone/>
            </a:pPr>
            <a:r>
              <a:rPr lang="de-DE" altLang="de-DE" sz="2000" dirty="0">
                <a:solidFill>
                  <a:schemeClr val="tx1"/>
                </a:solidFill>
                <a:sym typeface="Wingdings" pitchFamily="2" charset="2"/>
              </a:rPr>
              <a:t> </a:t>
            </a:r>
            <a:r>
              <a:rPr lang="pl-PL" altLang="de-DE" sz="2000" dirty="0">
                <a:solidFill>
                  <a:schemeClr val="tx1"/>
                </a:solidFill>
                <a:sym typeface="Wingdings" pitchFamily="2" charset="2"/>
              </a:rPr>
              <a:t>Zgniatanie </a:t>
            </a:r>
            <a:r>
              <a:rPr lang="pl-PL" altLang="de-DE" sz="2000" dirty="0" err="1">
                <a:solidFill>
                  <a:schemeClr val="tx1"/>
                </a:solidFill>
                <a:sym typeface="Wingdings" pitchFamily="2" charset="2"/>
              </a:rPr>
              <a:t>itd</a:t>
            </a:r>
            <a:r>
              <a:rPr lang="de-DE" altLang="de-DE" sz="2000" dirty="0">
                <a:solidFill>
                  <a:schemeClr val="tx1"/>
                </a:solidFill>
                <a:sym typeface="Wingdings" pitchFamily="2" charset="2"/>
              </a:rPr>
              <a:t>.</a:t>
            </a:r>
            <a:endParaRPr lang="de-DE" altLang="de-DE" sz="2000" dirty="0">
              <a:solidFill>
                <a:schemeClr val="tx1"/>
              </a:solidFill>
            </a:endParaRPr>
          </a:p>
          <a:p>
            <a:pPr marL="357188" indent="-357188" algn="l">
              <a:lnSpc>
                <a:spcPct val="80000"/>
              </a:lnSpc>
              <a:spcBef>
                <a:spcPts val="1400"/>
              </a:spcBef>
              <a:buClr>
                <a:srgbClr val="8F1936"/>
              </a:buClr>
              <a:buFont typeface="Wingdings" pitchFamily="2" charset="2"/>
              <a:buNone/>
            </a:pPr>
            <a:r>
              <a:rPr lang="de-DE" altLang="de-DE" sz="2000" dirty="0">
                <a:solidFill>
                  <a:schemeClr val="tx1"/>
                </a:solidFill>
                <a:sym typeface="Wingdings" pitchFamily="2" charset="2"/>
              </a:rPr>
              <a:t> </a:t>
            </a:r>
            <a:r>
              <a:rPr lang="pl-PL" altLang="de-DE" sz="2000" dirty="0">
                <a:solidFill>
                  <a:schemeClr val="tx1"/>
                </a:solidFill>
                <a:sym typeface="Wingdings" pitchFamily="2" charset="2"/>
              </a:rPr>
              <a:t>System tłoczenia</a:t>
            </a:r>
            <a:r>
              <a:rPr lang="de-DE" altLang="de-DE" sz="2000" dirty="0">
                <a:solidFill>
                  <a:schemeClr val="tx1"/>
                </a:solidFill>
                <a:sym typeface="Wingdings" pitchFamily="2" charset="2"/>
              </a:rPr>
              <a:t>/ </a:t>
            </a:r>
            <a:r>
              <a:rPr lang="pl-PL" altLang="de-DE" sz="2000" dirty="0">
                <a:solidFill>
                  <a:schemeClr val="tx1"/>
                </a:solidFill>
                <a:sym typeface="Wingdings" pitchFamily="2" charset="2"/>
              </a:rPr>
              <a:t>napełnianie</a:t>
            </a:r>
            <a:endParaRPr lang="de-DE" altLang="de-DE" sz="2000" dirty="0">
              <a:solidFill>
                <a:schemeClr val="tx1"/>
              </a:solidFill>
              <a:sym typeface="Wingdings" pitchFamily="2" charset="2"/>
            </a:endParaRPr>
          </a:p>
          <a:p>
            <a:pPr marL="357188" indent="-357188" algn="l">
              <a:lnSpc>
                <a:spcPct val="80000"/>
              </a:lnSpc>
              <a:spcBef>
                <a:spcPts val="1400"/>
              </a:spcBef>
              <a:buClr>
                <a:srgbClr val="8F1936"/>
              </a:buClr>
              <a:buFont typeface="Wingdings" pitchFamily="2" charset="2"/>
              <a:buNone/>
            </a:pPr>
            <a:r>
              <a:rPr lang="de-DE" altLang="de-DE" sz="2000" dirty="0">
                <a:solidFill>
                  <a:schemeClr val="tx1"/>
                </a:solidFill>
                <a:sym typeface="Wingdings" pitchFamily="2" charset="2"/>
              </a:rPr>
              <a:t> </a:t>
            </a:r>
            <a:r>
              <a:rPr lang="pl-PL" altLang="de-DE" sz="2000" dirty="0">
                <a:solidFill>
                  <a:schemeClr val="tx1"/>
                </a:solidFill>
                <a:sym typeface="Wingdings" pitchFamily="2" charset="2"/>
              </a:rPr>
              <a:t>Rodzaj tłoczenia</a:t>
            </a:r>
            <a:r>
              <a:rPr lang="de-DE" altLang="de-DE" sz="2000" dirty="0">
                <a:solidFill>
                  <a:schemeClr val="tx1"/>
                </a:solidFill>
                <a:sym typeface="Wingdings" pitchFamily="2" charset="2"/>
              </a:rPr>
              <a:t> / -</a:t>
            </a:r>
            <a:r>
              <a:rPr lang="pl-PL" altLang="de-DE" sz="2000" dirty="0">
                <a:solidFill>
                  <a:schemeClr val="tx1"/>
                </a:solidFill>
                <a:sym typeface="Wingdings" pitchFamily="2" charset="2"/>
              </a:rPr>
              <a:t>program</a:t>
            </a:r>
            <a:endParaRPr lang="pl-PL" altLang="de-DE" sz="2000" dirty="0">
              <a:solidFill>
                <a:schemeClr val="tx1"/>
              </a:solidFill>
            </a:endParaRPr>
          </a:p>
          <a:p>
            <a:pPr marL="357188" indent="-357188" algn="l">
              <a:lnSpc>
                <a:spcPct val="80000"/>
              </a:lnSpc>
              <a:spcBef>
                <a:spcPts val="1400"/>
              </a:spcBef>
              <a:buClr>
                <a:srgbClr val="8F1936"/>
              </a:buClr>
            </a:pPr>
            <a:endParaRPr lang="de-DE" altLang="de-DE" sz="2000" dirty="0">
              <a:solidFill>
                <a:schemeClr val="tx1"/>
              </a:solidFill>
            </a:endParaRPr>
          </a:p>
        </p:txBody>
      </p:sp>
      <p:sp>
        <p:nvSpPr>
          <p:cNvPr id="62473" name="Rectangle 8"/>
          <p:cNvSpPr>
            <a:spLocks noGrp="1" noChangeArrowheads="1"/>
          </p:cNvSpPr>
          <p:nvPr>
            <p:ph type="title"/>
          </p:nvPr>
        </p:nvSpPr>
        <p:spPr>
          <a:xfrm>
            <a:off x="304800" y="476672"/>
            <a:ext cx="6369050" cy="563885"/>
          </a:xfrm>
        </p:spPr>
        <p:txBody>
          <a:bodyPr/>
          <a:lstStyle/>
          <a:p>
            <a:pPr eaLnBrk="1" hangingPunct="1"/>
            <a:r>
              <a:rPr lang="pl-PL" altLang="de-DE" dirty="0"/>
              <a:t>Ilość osadu</a:t>
            </a:r>
            <a:r>
              <a:rPr lang="de-DE" altLang="de-DE" dirty="0"/>
              <a:t> / </a:t>
            </a:r>
            <a:r>
              <a:rPr lang="pl-PL" altLang="de-DE" dirty="0"/>
              <a:t>obróbka moszczu</a:t>
            </a:r>
            <a:endParaRPr lang="de-DE" altLang="de-DE" dirty="0">
              <a:solidFill>
                <a:schemeClr val="bg2"/>
              </a:solidFill>
            </a:endParaRPr>
          </a:p>
        </p:txBody>
      </p:sp>
      <p:sp>
        <p:nvSpPr>
          <p:cNvPr id="323593" name="Text Box 9"/>
          <p:cNvSpPr txBox="1">
            <a:spLocks noChangeArrowheads="1"/>
          </p:cNvSpPr>
          <p:nvPr/>
        </p:nvSpPr>
        <p:spPr bwMode="auto">
          <a:xfrm>
            <a:off x="3779912" y="1394605"/>
            <a:ext cx="2065263" cy="678134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25146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6pPr>
            <a:lvl7pPr marL="29718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7pPr>
            <a:lvl8pPr marL="3429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8pPr>
            <a:lvl9pPr marL="3886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9pPr>
          </a:lstStyle>
          <a:p>
            <a:pPr algn="l"/>
            <a:r>
              <a:rPr lang="pl-PL" altLang="de-DE" sz="1800" b="1" dirty="0"/>
              <a:t>Obciążenia </a:t>
            </a:r>
            <a:br>
              <a:rPr lang="pl-PL" altLang="de-DE" sz="1800" b="1" dirty="0"/>
            </a:br>
            <a:r>
              <a:rPr lang="pl-PL" altLang="de-DE" sz="1800" b="1" dirty="0"/>
              <a:t>mechaniczne</a:t>
            </a:r>
            <a:endParaRPr lang="de-DE" altLang="de-DE" sz="1800" b="1" dirty="0"/>
          </a:p>
        </p:txBody>
      </p:sp>
      <p:sp>
        <p:nvSpPr>
          <p:cNvPr id="323594" name="Line 10"/>
          <p:cNvSpPr>
            <a:spLocks noChangeShapeType="1"/>
          </p:cNvSpPr>
          <p:nvPr/>
        </p:nvSpPr>
        <p:spPr bwMode="auto">
          <a:xfrm flipH="1">
            <a:off x="4025900" y="2147888"/>
            <a:ext cx="619125" cy="701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3595" name="Line 11"/>
          <p:cNvSpPr>
            <a:spLocks noChangeShapeType="1"/>
          </p:cNvSpPr>
          <p:nvPr/>
        </p:nvSpPr>
        <p:spPr bwMode="auto">
          <a:xfrm>
            <a:off x="4645025" y="2138363"/>
            <a:ext cx="531813" cy="71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489902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590" grpId="0" build="p" animBg="1"/>
      <p:bldP spid="323591" grpId="0" animBg="1"/>
      <p:bldP spid="323593" grpId="0" animBg="1"/>
      <p:bldP spid="323594" grpId="0" animBg="1"/>
      <p:bldP spid="32359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3" name="Picture 2" descr="puzz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9325" y="2930525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564" name="Picture 3" descr="Wein Aufbauseminar 15.05.2012 um 19:00 Uhr 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125" y="3779838"/>
            <a:ext cx="66198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565" name="Text Box 4"/>
          <p:cNvSpPr txBox="1">
            <a:spLocks noChangeArrowheads="1"/>
          </p:cNvSpPr>
          <p:nvPr/>
        </p:nvSpPr>
        <p:spPr bwMode="auto">
          <a:xfrm>
            <a:off x="3581400" y="3190875"/>
            <a:ext cx="830677" cy="47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25146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6pPr>
            <a:lvl7pPr marL="29718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7pPr>
            <a:lvl8pPr marL="3429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8pPr>
            <a:lvl9pPr marL="3886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9pPr>
          </a:lstStyle>
          <a:p>
            <a:pPr algn="l"/>
            <a:r>
              <a:rPr lang="pl-PL" altLang="de-DE" sz="2400" dirty="0">
                <a:latin typeface="Calibri" pitchFamily="34" charset="0"/>
              </a:rPr>
              <a:t>Zbiór</a:t>
            </a:r>
            <a:endParaRPr lang="de-DE" altLang="de-DE" sz="2400" dirty="0">
              <a:latin typeface="Calibri" pitchFamily="34" charset="0"/>
            </a:endParaRPr>
          </a:p>
        </p:txBody>
      </p:sp>
      <p:sp>
        <p:nvSpPr>
          <p:cNvPr id="66566" name="Text Box 5"/>
          <p:cNvSpPr txBox="1">
            <a:spLocks noChangeArrowheads="1"/>
          </p:cNvSpPr>
          <p:nvPr/>
        </p:nvSpPr>
        <p:spPr bwMode="auto">
          <a:xfrm>
            <a:off x="4646613" y="3030538"/>
            <a:ext cx="894219" cy="5544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25146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6pPr>
            <a:lvl7pPr marL="29718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7pPr>
            <a:lvl8pPr marL="3429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8pPr>
            <a:lvl9pPr marL="3886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9pPr>
          </a:lstStyle>
          <a:p>
            <a:r>
              <a:rPr lang="pl-PL" altLang="de-DE" sz="1400" b="1" dirty="0">
                <a:latin typeface="Calibri" pitchFamily="34" charset="0"/>
              </a:rPr>
              <a:t>Obróbka </a:t>
            </a:r>
            <a:br>
              <a:rPr lang="pl-PL" altLang="de-DE" sz="1400" b="1" dirty="0">
                <a:latin typeface="Calibri" pitchFamily="34" charset="0"/>
              </a:rPr>
            </a:br>
            <a:r>
              <a:rPr lang="pl-PL" altLang="de-DE" sz="1400" b="1" dirty="0">
                <a:latin typeface="Calibri" pitchFamily="34" charset="0"/>
              </a:rPr>
              <a:t>winogron</a:t>
            </a:r>
            <a:endParaRPr lang="de-DE" altLang="de-DE" sz="1400" b="1" dirty="0">
              <a:latin typeface="Calibri" pitchFamily="34" charset="0"/>
            </a:endParaRPr>
          </a:p>
        </p:txBody>
      </p:sp>
      <p:sp>
        <p:nvSpPr>
          <p:cNvPr id="66567" name="Rectangle 6"/>
          <p:cNvSpPr>
            <a:spLocks noGrp="1" noChangeArrowheads="1"/>
          </p:cNvSpPr>
          <p:nvPr>
            <p:ph type="title"/>
          </p:nvPr>
        </p:nvSpPr>
        <p:spPr>
          <a:xfrm>
            <a:off x="304800" y="548680"/>
            <a:ext cx="6369050" cy="491877"/>
          </a:xfrm>
        </p:spPr>
        <p:txBody>
          <a:bodyPr/>
          <a:lstStyle/>
          <a:p>
            <a:r>
              <a:rPr lang="pl-PL" altLang="de-DE" dirty="0"/>
              <a:t>Ilość</a:t>
            </a:r>
            <a:r>
              <a:rPr lang="de-DE" altLang="de-DE" dirty="0"/>
              <a:t> </a:t>
            </a:r>
            <a:r>
              <a:rPr lang="pl-PL" altLang="de-DE" dirty="0"/>
              <a:t>osadu</a:t>
            </a:r>
            <a:r>
              <a:rPr lang="de-DE" altLang="de-DE" dirty="0"/>
              <a:t> / </a:t>
            </a:r>
            <a:r>
              <a:rPr lang="pl-PL" altLang="de-DE" dirty="0"/>
              <a:t>obróbka</a:t>
            </a:r>
            <a:r>
              <a:rPr lang="de-DE" altLang="de-DE" dirty="0"/>
              <a:t> </a:t>
            </a:r>
            <a:r>
              <a:rPr lang="pl-PL" altLang="de-DE" dirty="0"/>
              <a:t>moszczu</a:t>
            </a:r>
            <a:endParaRPr lang="pl-PL" altLang="de-DE" dirty="0">
              <a:solidFill>
                <a:schemeClr val="bg2"/>
              </a:solidFill>
            </a:endParaRPr>
          </a:p>
        </p:txBody>
      </p:sp>
      <p:sp>
        <p:nvSpPr>
          <p:cNvPr id="327687" name="Text Box 7"/>
          <p:cNvSpPr txBox="1">
            <a:spLocks noChangeArrowheads="1"/>
          </p:cNvSpPr>
          <p:nvPr/>
        </p:nvSpPr>
        <p:spPr bwMode="auto">
          <a:xfrm>
            <a:off x="4760913" y="4346575"/>
            <a:ext cx="1066702" cy="1114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25146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6pPr>
            <a:lvl7pPr marL="29718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7pPr>
            <a:lvl8pPr marL="3429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8pPr>
            <a:lvl9pPr marL="3886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9pPr>
          </a:lstStyle>
          <a:p>
            <a:r>
              <a:rPr lang="pl-PL" altLang="de-DE" sz="1400" b="1" dirty="0">
                <a:latin typeface="Calibri" pitchFamily="34" charset="0"/>
              </a:rPr>
              <a:t>Obróbka </a:t>
            </a:r>
            <a:br>
              <a:rPr lang="pl-PL" altLang="de-DE" sz="1400" b="1" dirty="0">
                <a:latin typeface="Calibri" pitchFamily="34" charset="0"/>
              </a:rPr>
            </a:br>
            <a:r>
              <a:rPr lang="pl-PL" altLang="de-DE" sz="1400" b="1" dirty="0">
                <a:latin typeface="Calibri" pitchFamily="34" charset="0"/>
              </a:rPr>
              <a:t>moszczu</a:t>
            </a:r>
            <a:r>
              <a:rPr lang="de-DE" altLang="de-DE" sz="1400" b="1" dirty="0">
                <a:latin typeface="Calibri" pitchFamily="34" charset="0"/>
              </a:rPr>
              <a:t> /</a:t>
            </a:r>
          </a:p>
          <a:p>
            <a:r>
              <a:rPr lang="de-DE" altLang="de-DE" sz="1400" b="1" dirty="0">
                <a:latin typeface="Calibri" pitchFamily="34" charset="0"/>
              </a:rPr>
              <a:t>-</a:t>
            </a:r>
            <a:r>
              <a:rPr lang="pl-PL" altLang="de-DE" sz="1400" b="1" dirty="0">
                <a:latin typeface="Calibri" pitchFamily="34" charset="0"/>
              </a:rPr>
              <a:t>klarowanie</a:t>
            </a:r>
            <a:endParaRPr lang="de-DE" altLang="de-DE" sz="1400" b="1" dirty="0">
              <a:latin typeface="Calibri" pitchFamily="34" charset="0"/>
            </a:endParaRPr>
          </a:p>
          <a:p>
            <a:endParaRPr lang="de-DE" altLang="de-DE" sz="1400" b="1" dirty="0">
              <a:latin typeface="Calibri" pitchFamily="34" charset="0"/>
            </a:endParaRPr>
          </a:p>
        </p:txBody>
      </p:sp>
      <p:sp>
        <p:nvSpPr>
          <p:cNvPr id="327688" name="Rectangle 8"/>
          <p:cNvSpPr>
            <a:spLocks noChangeArrowheads="1"/>
          </p:cNvSpPr>
          <p:nvPr/>
        </p:nvSpPr>
        <p:spPr bwMode="auto">
          <a:xfrm>
            <a:off x="5840413" y="4657725"/>
            <a:ext cx="3208337" cy="1795463"/>
          </a:xfrm>
          <a:prstGeom prst="rect">
            <a:avLst/>
          </a:prstGeom>
          <a:solidFill>
            <a:srgbClr val="3399FF">
              <a:alpha val="79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marL="357188" indent="-357188" algn="l">
              <a:lnSpc>
                <a:spcPct val="80000"/>
              </a:lnSpc>
              <a:spcBef>
                <a:spcPts val="1400"/>
              </a:spcBef>
              <a:buClr>
                <a:srgbClr val="8F1936"/>
              </a:buClr>
              <a:buFont typeface="Wingdings" pitchFamily="2" charset="2"/>
              <a:buNone/>
            </a:pPr>
            <a:r>
              <a:rPr lang="de-DE" altLang="de-DE" sz="100" dirty="0">
                <a:sym typeface="Wingdings" pitchFamily="2" charset="2"/>
              </a:rPr>
              <a:t> </a:t>
            </a:r>
          </a:p>
          <a:p>
            <a:pPr marL="357188" indent="-357188" algn="l">
              <a:lnSpc>
                <a:spcPct val="80000"/>
              </a:lnSpc>
              <a:spcBef>
                <a:spcPts val="1400"/>
              </a:spcBef>
              <a:buClr>
                <a:srgbClr val="8F1936"/>
              </a:buClr>
              <a:buFont typeface="Wingdings" pitchFamily="2" charset="2"/>
              <a:buNone/>
            </a:pPr>
            <a:r>
              <a:rPr lang="de-DE" altLang="de-DE" sz="2000" dirty="0">
                <a:solidFill>
                  <a:schemeClr val="tx1"/>
                </a:solidFill>
                <a:sym typeface="Wingdings" pitchFamily="2" charset="2"/>
              </a:rPr>
              <a:t> </a:t>
            </a:r>
            <a:r>
              <a:rPr lang="pl-PL" altLang="de-DE" sz="2000" dirty="0">
                <a:solidFill>
                  <a:schemeClr val="tx1"/>
                </a:solidFill>
                <a:sym typeface="Wingdings" pitchFamily="2" charset="2"/>
              </a:rPr>
              <a:t>Inżynieria procesowa</a:t>
            </a:r>
            <a:endParaRPr lang="de-DE" altLang="de-DE" sz="2000" dirty="0">
              <a:solidFill>
                <a:schemeClr val="tx1"/>
              </a:solidFill>
              <a:sym typeface="Wingdings" pitchFamily="2" charset="2"/>
            </a:endParaRPr>
          </a:p>
          <a:p>
            <a:pPr marL="357188" indent="-357188" algn="l">
              <a:lnSpc>
                <a:spcPct val="80000"/>
              </a:lnSpc>
              <a:spcBef>
                <a:spcPts val="1400"/>
              </a:spcBef>
              <a:buClr>
                <a:srgbClr val="8F1936"/>
              </a:buClr>
              <a:buFont typeface="Wingdings" pitchFamily="2" charset="2"/>
              <a:buNone/>
            </a:pPr>
            <a:r>
              <a:rPr lang="de-DE" altLang="de-DE" sz="2000" dirty="0">
                <a:solidFill>
                  <a:schemeClr val="tx1"/>
                </a:solidFill>
                <a:sym typeface="Wingdings" pitchFamily="2" charset="2"/>
              </a:rPr>
              <a:t> </a:t>
            </a:r>
            <a:r>
              <a:rPr lang="pl-PL" altLang="de-DE" sz="2000" dirty="0">
                <a:solidFill>
                  <a:schemeClr val="tx1"/>
                </a:solidFill>
                <a:sym typeface="Wingdings" pitchFamily="2" charset="2"/>
              </a:rPr>
              <a:t>Warunki</a:t>
            </a:r>
            <a:r>
              <a:rPr lang="de-DE" altLang="de-DE" sz="2000" dirty="0">
                <a:solidFill>
                  <a:schemeClr val="tx1"/>
                </a:solidFill>
                <a:sym typeface="Wingdings" pitchFamily="2" charset="2"/>
              </a:rPr>
              <a:t> / </a:t>
            </a:r>
            <a:r>
              <a:rPr lang="pl-PL" altLang="de-DE" sz="2000" dirty="0">
                <a:solidFill>
                  <a:schemeClr val="tx1"/>
                </a:solidFill>
                <a:sym typeface="Wingdings" pitchFamily="2" charset="2"/>
              </a:rPr>
              <a:t>Czas</a:t>
            </a:r>
            <a:endParaRPr lang="de-DE" altLang="de-DE" sz="2000" dirty="0">
              <a:solidFill>
                <a:schemeClr val="tx1"/>
              </a:solidFill>
              <a:sym typeface="Wingdings" pitchFamily="2" charset="2"/>
            </a:endParaRPr>
          </a:p>
          <a:p>
            <a:pPr marL="357188" indent="-357188" algn="l">
              <a:lnSpc>
                <a:spcPct val="80000"/>
              </a:lnSpc>
              <a:spcBef>
                <a:spcPts val="1400"/>
              </a:spcBef>
              <a:buClr>
                <a:srgbClr val="8F1936"/>
              </a:buClr>
              <a:buFont typeface="Wingdings" pitchFamily="2" charset="2"/>
              <a:buNone/>
            </a:pPr>
            <a:r>
              <a:rPr lang="de-DE" altLang="de-DE" sz="2000" dirty="0">
                <a:solidFill>
                  <a:schemeClr val="tx1"/>
                </a:solidFill>
                <a:sym typeface="Wingdings" pitchFamily="2" charset="2"/>
              </a:rPr>
              <a:t> </a:t>
            </a:r>
            <a:r>
              <a:rPr lang="pl-PL" altLang="de-DE" sz="2000" dirty="0">
                <a:solidFill>
                  <a:schemeClr val="tx1"/>
                </a:solidFill>
                <a:sym typeface="Wingdings" pitchFamily="2" charset="2"/>
              </a:rPr>
              <a:t>Zawartość pektyn</a:t>
            </a:r>
            <a:endParaRPr lang="de-DE" altLang="de-DE" sz="2000" dirty="0">
              <a:solidFill>
                <a:schemeClr val="tx1"/>
              </a:solidFill>
              <a:sym typeface="Wingdings" pitchFamily="2" charset="2"/>
            </a:endParaRPr>
          </a:p>
          <a:p>
            <a:pPr marL="357188" indent="-357188" algn="l">
              <a:lnSpc>
                <a:spcPct val="80000"/>
              </a:lnSpc>
              <a:spcBef>
                <a:spcPts val="1400"/>
              </a:spcBef>
              <a:buClr>
                <a:srgbClr val="8F1936"/>
              </a:buClr>
              <a:buFont typeface="Wingdings" pitchFamily="2" charset="2"/>
              <a:buNone/>
            </a:pPr>
            <a:endParaRPr lang="de-DE" altLang="de-DE" sz="2000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800986009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87" grpId="0"/>
      <p:bldP spid="32768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2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196752"/>
            <a:ext cx="7196138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8613" name="Text Box 4"/>
          <p:cNvSpPr txBox="1">
            <a:spLocks noChangeArrowheads="1"/>
          </p:cNvSpPr>
          <p:nvPr/>
        </p:nvSpPr>
        <p:spPr bwMode="auto">
          <a:xfrm>
            <a:off x="7164288" y="6453336"/>
            <a:ext cx="1132041" cy="279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25146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6pPr>
            <a:lvl7pPr marL="29718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7pPr>
            <a:lvl8pPr marL="3429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8pPr>
            <a:lvl9pPr marL="3886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9pPr>
          </a:lstStyle>
          <a:p>
            <a:pPr algn="l"/>
            <a:r>
              <a:rPr lang="de-DE" altLang="de-DE" sz="1200" dirty="0"/>
              <a:t>Bild: </a:t>
            </a:r>
            <a:r>
              <a:rPr lang="de-DE" altLang="de-DE" sz="1200" dirty="0" err="1"/>
              <a:t>U.Hamm</a:t>
            </a:r>
            <a:endParaRPr lang="de-DE" altLang="de-DE" sz="1200" dirty="0"/>
          </a:p>
        </p:txBody>
      </p:sp>
      <p:sp>
        <p:nvSpPr>
          <p:cNvPr id="68614" name="Rectangle 5"/>
          <p:cNvSpPr>
            <a:spLocks noChangeArrowheads="1"/>
          </p:cNvSpPr>
          <p:nvPr/>
        </p:nvSpPr>
        <p:spPr bwMode="auto">
          <a:xfrm>
            <a:off x="358676" y="578594"/>
            <a:ext cx="7381676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/>
          <a:p>
            <a:r>
              <a:rPr lang="pl-PL" altLang="de-DE" sz="3200" dirty="0">
                <a:solidFill>
                  <a:srgbClr val="0070C0"/>
                </a:solidFill>
              </a:rPr>
              <a:t>Ilość</a:t>
            </a:r>
            <a:r>
              <a:rPr lang="de-DE" altLang="de-DE" sz="3200" dirty="0">
                <a:solidFill>
                  <a:srgbClr val="0070C0"/>
                </a:solidFill>
              </a:rPr>
              <a:t> </a:t>
            </a:r>
            <a:r>
              <a:rPr lang="pl-PL" altLang="de-DE" sz="3200" dirty="0">
                <a:solidFill>
                  <a:srgbClr val="0070C0"/>
                </a:solidFill>
              </a:rPr>
              <a:t>osadu</a:t>
            </a:r>
            <a:r>
              <a:rPr lang="de-DE" altLang="de-DE" sz="3200" dirty="0">
                <a:solidFill>
                  <a:srgbClr val="0070C0"/>
                </a:solidFill>
              </a:rPr>
              <a:t> / </a:t>
            </a:r>
            <a:r>
              <a:rPr lang="pl-PL" altLang="de-DE" sz="3200" dirty="0">
                <a:solidFill>
                  <a:srgbClr val="0070C0"/>
                </a:solidFill>
              </a:rPr>
              <a:t>obróbka</a:t>
            </a:r>
            <a:r>
              <a:rPr lang="de-DE" altLang="de-DE" sz="3200" dirty="0">
                <a:solidFill>
                  <a:srgbClr val="0070C0"/>
                </a:solidFill>
              </a:rPr>
              <a:t> </a:t>
            </a:r>
            <a:r>
              <a:rPr lang="pl-PL" altLang="de-DE" sz="3200" dirty="0">
                <a:solidFill>
                  <a:srgbClr val="0070C0"/>
                </a:solidFill>
              </a:rPr>
              <a:t>moszczu</a:t>
            </a:r>
          </a:p>
        </p:txBody>
      </p:sp>
    </p:spTree>
    <p:extLst>
      <p:ext uri="{BB962C8B-B14F-4D97-AF65-F5344CB8AC3E}">
        <p14:creationId xmlns:p14="http://schemas.microsoft.com/office/powerpoint/2010/main" val="2438080170"/>
      </p:ext>
    </p:extLst>
  </p:cSld>
  <p:clrMapOvr>
    <a:masterClrMapping/>
  </p:clrMapOvr>
  <p:transition spd="med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0" y="1428651"/>
            <a:ext cx="2024063" cy="482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684" name="AutoShape 3"/>
          <p:cNvSpPr>
            <a:spLocks noChangeArrowheads="1"/>
          </p:cNvSpPr>
          <p:nvPr/>
        </p:nvSpPr>
        <p:spPr bwMode="auto">
          <a:xfrm>
            <a:off x="2700338" y="3428901"/>
            <a:ext cx="647700" cy="360362"/>
          </a:xfrm>
          <a:prstGeom prst="leftArrow">
            <a:avLst>
              <a:gd name="adj1" fmla="val 50000"/>
              <a:gd name="adj2" fmla="val 44934"/>
            </a:avLst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sp>
        <p:nvSpPr>
          <p:cNvPr id="71685" name="AutoShape 4"/>
          <p:cNvSpPr>
            <a:spLocks noChangeArrowheads="1"/>
          </p:cNvSpPr>
          <p:nvPr/>
        </p:nvSpPr>
        <p:spPr bwMode="auto">
          <a:xfrm rot="10800000">
            <a:off x="5795963" y="3428901"/>
            <a:ext cx="647700" cy="360362"/>
          </a:xfrm>
          <a:prstGeom prst="leftArrow">
            <a:avLst>
              <a:gd name="adj1" fmla="val 50000"/>
              <a:gd name="adj2" fmla="val 44934"/>
            </a:avLst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  <p:sp>
        <p:nvSpPr>
          <p:cNvPr id="71686" name="Text Box 5"/>
          <p:cNvSpPr txBox="1">
            <a:spLocks noChangeArrowheads="1"/>
          </p:cNvSpPr>
          <p:nvPr/>
        </p:nvSpPr>
        <p:spPr bwMode="auto">
          <a:xfrm>
            <a:off x="755650" y="3357463"/>
            <a:ext cx="1879041" cy="467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25146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6pPr>
            <a:lvl7pPr marL="29718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7pPr>
            <a:lvl8pPr marL="3429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8pPr>
            <a:lvl9pPr marL="3886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9pPr>
          </a:lstStyle>
          <a:p>
            <a:r>
              <a:rPr lang="pl-PL" altLang="de-DE" sz="2400" dirty="0"/>
              <a:t>Bez enzymu</a:t>
            </a:r>
            <a:endParaRPr lang="de-DE" altLang="de-DE" sz="2400" dirty="0"/>
          </a:p>
        </p:txBody>
      </p:sp>
      <p:sp>
        <p:nvSpPr>
          <p:cNvPr id="71687" name="Text Box 6"/>
          <p:cNvSpPr txBox="1">
            <a:spLocks noChangeArrowheads="1"/>
          </p:cNvSpPr>
          <p:nvPr/>
        </p:nvSpPr>
        <p:spPr bwMode="auto">
          <a:xfrm>
            <a:off x="6548438" y="3373338"/>
            <a:ext cx="1792478" cy="467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25146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6pPr>
            <a:lvl7pPr marL="29718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7pPr>
            <a:lvl8pPr marL="3429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8pPr>
            <a:lvl9pPr marL="3886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9pPr>
          </a:lstStyle>
          <a:p>
            <a:r>
              <a:rPr lang="pl-PL" altLang="de-DE" sz="2400" dirty="0"/>
              <a:t>Z enzymem</a:t>
            </a:r>
            <a:endParaRPr lang="de-DE" altLang="de-DE" sz="2400" dirty="0"/>
          </a:p>
        </p:txBody>
      </p:sp>
      <p:sp>
        <p:nvSpPr>
          <p:cNvPr id="71688" name="Text Box 7"/>
          <p:cNvSpPr txBox="1">
            <a:spLocks noChangeArrowheads="1"/>
          </p:cNvSpPr>
          <p:nvPr/>
        </p:nvSpPr>
        <p:spPr bwMode="auto">
          <a:xfrm>
            <a:off x="7452320" y="6525344"/>
            <a:ext cx="1141659" cy="279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25146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6pPr>
            <a:lvl7pPr marL="29718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7pPr>
            <a:lvl8pPr marL="3429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8pPr>
            <a:lvl9pPr marL="3886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9pPr>
          </a:lstStyle>
          <a:p>
            <a:pPr algn="l"/>
            <a:r>
              <a:rPr lang="de-DE" altLang="de-DE" sz="1200" dirty="0"/>
              <a:t>Bild: </a:t>
            </a:r>
            <a:r>
              <a:rPr lang="de-DE" altLang="de-DE" sz="1200" dirty="0" err="1"/>
              <a:t>J.Burkert</a:t>
            </a:r>
            <a:endParaRPr lang="de-DE" altLang="de-DE" sz="1200" dirty="0"/>
          </a:p>
        </p:txBody>
      </p:sp>
      <p:sp>
        <p:nvSpPr>
          <p:cNvPr id="71689" name="Text Box 8"/>
          <p:cNvSpPr txBox="1">
            <a:spLocks noChangeArrowheads="1"/>
          </p:cNvSpPr>
          <p:nvPr/>
        </p:nvSpPr>
        <p:spPr bwMode="auto">
          <a:xfrm>
            <a:off x="3059113" y="1412776"/>
            <a:ext cx="2906565" cy="46705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25146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6pPr>
            <a:lvl7pPr marL="29718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7pPr>
            <a:lvl8pPr marL="3429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8pPr>
            <a:lvl9pPr marL="3886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9pPr>
          </a:lstStyle>
          <a:p>
            <a:r>
              <a:rPr lang="pl-PL" altLang="de-DE" sz="2400" dirty="0"/>
              <a:t>Sedymentacja </a:t>
            </a:r>
            <a:r>
              <a:rPr lang="de-DE" altLang="de-DE" sz="2400" dirty="0"/>
              <a:t>12 h</a:t>
            </a:r>
          </a:p>
        </p:txBody>
      </p:sp>
      <p:sp>
        <p:nvSpPr>
          <p:cNvPr id="71690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altLang="de-DE" dirty="0" err="1"/>
              <a:t>Pektynazy</a:t>
            </a:r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1630762239"/>
      </p:ext>
    </p:extLst>
  </p:cSld>
  <p:clrMapOvr>
    <a:masterClrMapping/>
  </p:clrMapOvr>
  <p:transition spd="med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025" y="227013"/>
            <a:ext cx="2098675" cy="640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6" name="Inhaltsplatzhalter 2"/>
          <p:cNvSpPr>
            <a:spLocks noGrp="1"/>
          </p:cNvSpPr>
          <p:nvPr>
            <p:ph idx="4294967295"/>
          </p:nvPr>
        </p:nvSpPr>
        <p:spPr>
          <a:xfrm>
            <a:off x="2843808" y="1700808"/>
            <a:ext cx="6192688" cy="3616325"/>
          </a:xfrm>
        </p:spPr>
        <p:txBody>
          <a:bodyPr tIns="97967"/>
          <a:lstStyle/>
          <a:p>
            <a:pPr marL="431800" indent="-323850" defTabSz="449263" eaLnBrk="1" hangingPunct="1">
              <a:spcBef>
                <a:spcPts val="600"/>
              </a:spcBef>
              <a:spcAft>
                <a:spcPts val="600"/>
              </a:spcAft>
            </a:pPr>
            <a:r>
              <a:rPr lang="de-DE" altLang="de-DE" sz="2000" dirty="0">
                <a:solidFill>
                  <a:schemeClr val="tx1"/>
                </a:solidFill>
                <a:cs typeface="Times New Roman" pitchFamily="18" charset="0"/>
              </a:rPr>
              <a:t>5 ml </a:t>
            </a:r>
            <a:r>
              <a:rPr lang="pl-PL" altLang="de-DE" sz="2000" dirty="0">
                <a:solidFill>
                  <a:schemeClr val="tx1"/>
                </a:solidFill>
                <a:cs typeface="Times New Roman" pitchFamily="18" charset="0"/>
              </a:rPr>
              <a:t>moszczu</a:t>
            </a:r>
            <a:endParaRPr lang="de-DE" alt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431800" indent="-323850" defTabSz="449263" eaLnBrk="1" hangingPunct="1">
              <a:spcBef>
                <a:spcPts val="600"/>
              </a:spcBef>
              <a:spcAft>
                <a:spcPts val="600"/>
              </a:spcAft>
            </a:pPr>
            <a:r>
              <a:rPr lang="de-DE" altLang="de-DE" sz="2000" dirty="0">
                <a:solidFill>
                  <a:schemeClr val="tx1"/>
                </a:solidFill>
                <a:cs typeface="Times New Roman" pitchFamily="18" charset="0"/>
              </a:rPr>
              <a:t>5 ml </a:t>
            </a:r>
            <a:r>
              <a:rPr lang="pl-PL" altLang="de-DE" sz="2000" dirty="0">
                <a:solidFill>
                  <a:schemeClr val="tx1"/>
                </a:solidFill>
                <a:cs typeface="Times New Roman" pitchFamily="18" charset="0"/>
              </a:rPr>
              <a:t>alkoholu</a:t>
            </a:r>
            <a:r>
              <a:rPr lang="de-DE" altLang="de-DE" sz="2000" dirty="0">
                <a:solidFill>
                  <a:schemeClr val="tx1"/>
                </a:solidFill>
                <a:cs typeface="Times New Roman" pitchFamily="18" charset="0"/>
              </a:rPr>
              <a:t> / </a:t>
            </a:r>
            <a:r>
              <a:rPr lang="pl-PL" altLang="de-DE" sz="2000" dirty="0">
                <a:solidFill>
                  <a:schemeClr val="tx1"/>
                </a:solidFill>
                <a:cs typeface="Times New Roman" pitchFamily="18" charset="0"/>
              </a:rPr>
              <a:t>spirytus</a:t>
            </a:r>
            <a:endParaRPr lang="de-DE" alt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431800" indent="-323850" defTabSz="449263" eaLnBrk="1" hangingPunct="1">
              <a:spcBef>
                <a:spcPts val="600"/>
              </a:spcBef>
              <a:spcAft>
                <a:spcPts val="600"/>
              </a:spcAft>
            </a:pPr>
            <a:r>
              <a:rPr lang="pl-PL" altLang="de-DE" sz="2000" dirty="0">
                <a:solidFill>
                  <a:schemeClr val="tx1"/>
                </a:solidFill>
                <a:cs typeface="Times New Roman" pitchFamily="18" charset="0"/>
              </a:rPr>
              <a:t>Ostrożnie odwrócić „do góry nogami”</a:t>
            </a:r>
            <a:endParaRPr lang="de-DE" alt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431800" indent="-323850" defTabSz="449263" eaLnBrk="1" hangingPunct="1">
              <a:spcBef>
                <a:spcPts val="600"/>
              </a:spcBef>
              <a:spcAft>
                <a:spcPts val="600"/>
              </a:spcAft>
            </a:pPr>
            <a:r>
              <a:rPr lang="pl-PL" altLang="de-DE" sz="2000" dirty="0">
                <a:solidFill>
                  <a:schemeClr val="tx1"/>
                </a:solidFill>
                <a:cs typeface="Times New Roman" pitchFamily="18" charset="0"/>
              </a:rPr>
              <a:t>Odczekać </a:t>
            </a:r>
            <a:r>
              <a:rPr lang="de-DE" altLang="de-DE" sz="2000" dirty="0">
                <a:solidFill>
                  <a:schemeClr val="tx1"/>
                </a:solidFill>
                <a:cs typeface="Times New Roman" pitchFamily="18" charset="0"/>
              </a:rPr>
              <a:t>5 min</a:t>
            </a:r>
            <a:r>
              <a:rPr lang="pl-PL" altLang="de-DE" sz="2000" dirty="0" err="1">
                <a:solidFill>
                  <a:schemeClr val="tx1"/>
                </a:solidFill>
                <a:cs typeface="Times New Roman" pitchFamily="18" charset="0"/>
              </a:rPr>
              <a:t>ut</a:t>
            </a:r>
            <a:endParaRPr lang="de-DE" altLang="de-DE" sz="2000" dirty="0">
              <a:solidFill>
                <a:schemeClr val="tx1"/>
              </a:solidFill>
              <a:cs typeface="Times New Roman" pitchFamily="18" charset="0"/>
            </a:endParaRPr>
          </a:p>
          <a:p>
            <a:pPr marL="431800" indent="-323850" defTabSz="449263" eaLnBrk="1" hangingPunct="1">
              <a:spcBef>
                <a:spcPts val="600"/>
              </a:spcBef>
              <a:spcAft>
                <a:spcPts val="600"/>
              </a:spcAft>
            </a:pPr>
            <a:r>
              <a:rPr lang="pl-PL" altLang="de-DE" sz="2000" dirty="0">
                <a:solidFill>
                  <a:schemeClr val="tx1"/>
                </a:solidFill>
                <a:cs typeface="Times New Roman" pitchFamily="18" charset="0"/>
              </a:rPr>
              <a:t>Po pojawieniu się żelującego zmętnienia wiemy, że nadal jest obecność pektyn</a:t>
            </a:r>
            <a:endParaRPr lang="de-DE" altLang="de-DE" sz="2000" baseline="20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79877" name="Ellipse 4"/>
          <p:cNvSpPr>
            <a:spLocks noChangeArrowheads="1"/>
          </p:cNvSpPr>
          <p:nvPr/>
        </p:nvSpPr>
        <p:spPr bwMode="auto">
          <a:xfrm>
            <a:off x="65088" y="227013"/>
            <a:ext cx="2678112" cy="4051300"/>
          </a:xfrm>
          <a:prstGeom prst="ellipse">
            <a:avLst/>
          </a:prstGeom>
          <a:noFill/>
          <a:ln w="76200" algn="ctr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2945" tIns="41473" rIns="82945" bIns="41473"/>
          <a:lstStyle/>
          <a:p>
            <a:pPr algn="l" defTabSz="828675" eaLnBrk="0" hangingPunct="0"/>
            <a:endParaRPr lang="de-DE" altLang="de-DE" sz="130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9878" name="Text Box 6"/>
          <p:cNvSpPr txBox="1">
            <a:spLocks noChangeArrowheads="1"/>
          </p:cNvSpPr>
          <p:nvPr/>
        </p:nvSpPr>
        <p:spPr bwMode="auto">
          <a:xfrm>
            <a:off x="6948264" y="6478588"/>
            <a:ext cx="15049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25146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6pPr>
            <a:lvl7pPr marL="29718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7pPr>
            <a:lvl8pPr marL="3429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8pPr>
            <a:lvl9pPr marL="3886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9pPr>
          </a:lstStyle>
          <a:p>
            <a:pPr algn="l"/>
            <a:r>
              <a:rPr lang="de-DE" altLang="de-DE" sz="1400" dirty="0"/>
              <a:t>Quelle: </a:t>
            </a:r>
            <a:r>
              <a:rPr lang="de-DE" altLang="de-DE" sz="1400" dirty="0" err="1"/>
              <a:t>J.Burkert</a:t>
            </a:r>
            <a:endParaRPr lang="de-DE" altLang="de-DE" sz="1400" dirty="0"/>
          </a:p>
        </p:txBody>
      </p:sp>
      <p:sp>
        <p:nvSpPr>
          <p:cNvPr id="7" name="Rechteck 6"/>
          <p:cNvSpPr/>
          <p:nvPr/>
        </p:nvSpPr>
        <p:spPr>
          <a:xfrm>
            <a:off x="3206665" y="404664"/>
            <a:ext cx="2986138" cy="5920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altLang="de-DE" sz="3200" dirty="0">
                <a:solidFill>
                  <a:srgbClr val="0070C0"/>
                </a:solidFill>
              </a:rPr>
              <a:t>Test pektynowy</a:t>
            </a:r>
            <a:endParaRPr lang="en-US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24188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3" name="Picture 2" descr="puzz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9325" y="2930525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564" name="Picture 3" descr="Wein Aufbauseminar 15.05.2012 um 19:00 Uhr 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2125" y="3779838"/>
            <a:ext cx="661988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565" name="Text Box 4"/>
          <p:cNvSpPr txBox="1">
            <a:spLocks noChangeArrowheads="1"/>
          </p:cNvSpPr>
          <p:nvPr/>
        </p:nvSpPr>
        <p:spPr bwMode="auto">
          <a:xfrm>
            <a:off x="3581400" y="3190875"/>
            <a:ext cx="830677" cy="47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25146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6pPr>
            <a:lvl7pPr marL="29718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7pPr>
            <a:lvl8pPr marL="3429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8pPr>
            <a:lvl9pPr marL="3886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9pPr>
          </a:lstStyle>
          <a:p>
            <a:pPr algn="l"/>
            <a:r>
              <a:rPr lang="pl-PL" altLang="de-DE" sz="2400" dirty="0">
                <a:latin typeface="Calibri" pitchFamily="34" charset="0"/>
              </a:rPr>
              <a:t>Zbiór</a:t>
            </a:r>
            <a:endParaRPr lang="de-DE" altLang="de-DE" sz="2400" dirty="0">
              <a:latin typeface="Calibri" pitchFamily="34" charset="0"/>
            </a:endParaRPr>
          </a:p>
        </p:txBody>
      </p:sp>
      <p:sp>
        <p:nvSpPr>
          <p:cNvPr id="66566" name="Text Box 5"/>
          <p:cNvSpPr txBox="1">
            <a:spLocks noChangeArrowheads="1"/>
          </p:cNvSpPr>
          <p:nvPr/>
        </p:nvSpPr>
        <p:spPr bwMode="auto">
          <a:xfrm>
            <a:off x="4646613" y="3030538"/>
            <a:ext cx="894219" cy="597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25146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6pPr>
            <a:lvl7pPr marL="29718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7pPr>
            <a:lvl8pPr marL="3429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8pPr>
            <a:lvl9pPr marL="3886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9pPr>
          </a:lstStyle>
          <a:p>
            <a:r>
              <a:rPr lang="pl-PL" altLang="de-DE" sz="1400" b="1" dirty="0">
                <a:latin typeface="Calibri" pitchFamily="34" charset="0"/>
              </a:rPr>
              <a:t>Obróbka</a:t>
            </a:r>
            <a:endParaRPr lang="de-DE" altLang="de-DE" sz="1400" b="1" dirty="0">
              <a:latin typeface="Calibri" pitchFamily="34" charset="0"/>
            </a:endParaRPr>
          </a:p>
          <a:p>
            <a:r>
              <a:rPr lang="pl-PL" altLang="de-DE" sz="1400" b="1" dirty="0">
                <a:latin typeface="Calibri" pitchFamily="34" charset="0"/>
              </a:rPr>
              <a:t>winogron</a:t>
            </a:r>
            <a:endParaRPr lang="de-DE" altLang="de-DE" sz="1400" b="1" dirty="0">
              <a:latin typeface="Calibri" pitchFamily="34" charset="0"/>
            </a:endParaRPr>
          </a:p>
        </p:txBody>
      </p:sp>
      <p:sp>
        <p:nvSpPr>
          <p:cNvPr id="66567" name="Rectangle 6"/>
          <p:cNvSpPr>
            <a:spLocks noGrp="1" noChangeArrowheads="1"/>
          </p:cNvSpPr>
          <p:nvPr>
            <p:ph type="title"/>
          </p:nvPr>
        </p:nvSpPr>
        <p:spPr>
          <a:xfrm>
            <a:off x="396875" y="404664"/>
            <a:ext cx="6369050" cy="491877"/>
          </a:xfrm>
        </p:spPr>
        <p:txBody>
          <a:bodyPr/>
          <a:lstStyle/>
          <a:p>
            <a:r>
              <a:rPr lang="pl-PL" altLang="de-DE" dirty="0"/>
              <a:t>Ilość osadu / obróbka moszczu</a:t>
            </a:r>
            <a:endParaRPr lang="pl-PL" altLang="de-DE" dirty="0">
              <a:solidFill>
                <a:schemeClr val="bg2"/>
              </a:solidFill>
            </a:endParaRPr>
          </a:p>
        </p:txBody>
      </p:sp>
      <p:sp>
        <p:nvSpPr>
          <p:cNvPr id="327687" name="Text Box 7"/>
          <p:cNvSpPr txBox="1">
            <a:spLocks noChangeArrowheads="1"/>
          </p:cNvSpPr>
          <p:nvPr/>
        </p:nvSpPr>
        <p:spPr bwMode="auto">
          <a:xfrm>
            <a:off x="4760913" y="4346575"/>
            <a:ext cx="1012200" cy="1114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25146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6pPr>
            <a:lvl7pPr marL="29718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7pPr>
            <a:lvl8pPr marL="3429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8pPr>
            <a:lvl9pPr marL="3886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9pPr>
          </a:lstStyle>
          <a:p>
            <a:r>
              <a:rPr lang="pl-PL" altLang="de-DE" sz="1400" b="1" dirty="0">
                <a:latin typeface="Calibri" pitchFamily="34" charset="0"/>
              </a:rPr>
              <a:t>Obróbka</a:t>
            </a:r>
            <a:br>
              <a:rPr lang="pl-PL" altLang="de-DE" sz="1400" b="1" dirty="0">
                <a:latin typeface="Calibri" pitchFamily="34" charset="0"/>
              </a:rPr>
            </a:br>
            <a:r>
              <a:rPr lang="pl-PL" altLang="de-DE" sz="1400" b="1" dirty="0">
                <a:latin typeface="Calibri" pitchFamily="34" charset="0"/>
              </a:rPr>
              <a:t>moszczu</a:t>
            </a:r>
            <a:r>
              <a:rPr lang="de-DE" altLang="de-DE" sz="1400" b="1" dirty="0">
                <a:latin typeface="Calibri" pitchFamily="34" charset="0"/>
              </a:rPr>
              <a:t> /</a:t>
            </a:r>
          </a:p>
          <a:p>
            <a:r>
              <a:rPr lang="pl-PL" altLang="de-DE" sz="1400" b="1" dirty="0">
                <a:latin typeface="Calibri" pitchFamily="34" charset="0"/>
              </a:rPr>
              <a:t>klarowanie</a:t>
            </a:r>
            <a:endParaRPr lang="de-DE" altLang="de-DE" sz="1400" b="1" dirty="0">
              <a:latin typeface="Calibri" pitchFamily="34" charset="0"/>
            </a:endParaRPr>
          </a:p>
          <a:p>
            <a:endParaRPr lang="de-DE" altLang="de-DE" sz="1400" b="1" dirty="0">
              <a:latin typeface="Calibri" pitchFamily="34" charset="0"/>
            </a:endParaRPr>
          </a:p>
        </p:txBody>
      </p:sp>
      <p:sp>
        <p:nvSpPr>
          <p:cNvPr id="327688" name="Rectangle 8"/>
          <p:cNvSpPr>
            <a:spLocks noChangeArrowheads="1"/>
          </p:cNvSpPr>
          <p:nvPr/>
        </p:nvSpPr>
        <p:spPr bwMode="auto">
          <a:xfrm>
            <a:off x="179512" y="4348198"/>
            <a:ext cx="3208337" cy="1795463"/>
          </a:xfrm>
          <a:prstGeom prst="rect">
            <a:avLst/>
          </a:prstGeom>
          <a:solidFill>
            <a:srgbClr val="FFFF00">
              <a:alpha val="79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marL="357188" indent="-357188" algn="l">
              <a:lnSpc>
                <a:spcPct val="80000"/>
              </a:lnSpc>
              <a:spcBef>
                <a:spcPts val="1400"/>
              </a:spcBef>
              <a:buClr>
                <a:srgbClr val="8F1936"/>
              </a:buClr>
              <a:buFont typeface="Wingdings" pitchFamily="2" charset="2"/>
              <a:buNone/>
            </a:pPr>
            <a:r>
              <a:rPr lang="de-DE" altLang="de-DE" sz="100" dirty="0">
                <a:sym typeface="Wingdings" pitchFamily="2" charset="2"/>
              </a:rPr>
              <a:t> </a:t>
            </a:r>
          </a:p>
          <a:p>
            <a:pPr marL="357188" indent="-357188" algn="l">
              <a:lnSpc>
                <a:spcPct val="80000"/>
              </a:lnSpc>
              <a:spcBef>
                <a:spcPts val="1400"/>
              </a:spcBef>
              <a:buClr>
                <a:srgbClr val="8F1936"/>
              </a:buClr>
              <a:buFont typeface="Wingdings" pitchFamily="2" charset="2"/>
              <a:buNone/>
            </a:pPr>
            <a:r>
              <a:rPr lang="de-DE" altLang="de-DE" sz="2000" dirty="0">
                <a:solidFill>
                  <a:schemeClr val="tx1"/>
                </a:solidFill>
                <a:sym typeface="Wingdings" pitchFamily="2" charset="2"/>
              </a:rPr>
              <a:t> </a:t>
            </a:r>
            <a:r>
              <a:rPr lang="pl-PL" altLang="de-DE" sz="2000" dirty="0">
                <a:solidFill>
                  <a:schemeClr val="tx1"/>
                </a:solidFill>
                <a:sym typeface="Wingdings" pitchFamily="2" charset="2"/>
              </a:rPr>
              <a:t>Korekta kwasowości</a:t>
            </a:r>
            <a:endParaRPr lang="de-DE" altLang="de-DE" sz="2000" dirty="0">
              <a:solidFill>
                <a:schemeClr val="tx1"/>
              </a:solidFill>
              <a:sym typeface="Wingdings" pitchFamily="2" charset="2"/>
            </a:endParaRPr>
          </a:p>
          <a:p>
            <a:pPr marL="357188" indent="-357188" algn="l">
              <a:lnSpc>
                <a:spcPct val="80000"/>
              </a:lnSpc>
              <a:spcBef>
                <a:spcPts val="1400"/>
              </a:spcBef>
              <a:buClr>
                <a:srgbClr val="8F1936"/>
              </a:buClr>
              <a:buFont typeface="Wingdings" pitchFamily="2" charset="2"/>
              <a:buNone/>
            </a:pPr>
            <a:r>
              <a:rPr lang="de-DE" altLang="de-DE" sz="2000" dirty="0">
                <a:solidFill>
                  <a:schemeClr val="tx1"/>
                </a:solidFill>
                <a:sym typeface="Wingdings" pitchFamily="2" charset="2"/>
              </a:rPr>
              <a:t> </a:t>
            </a:r>
            <a:r>
              <a:rPr lang="pl-PL" altLang="de-DE" sz="2000" dirty="0">
                <a:solidFill>
                  <a:schemeClr val="tx1"/>
                </a:solidFill>
                <a:sym typeface="Wingdings" pitchFamily="2" charset="2"/>
              </a:rPr>
              <a:t>Wpływ zepsucia winogron</a:t>
            </a:r>
            <a:endParaRPr lang="de-DE" altLang="de-DE" sz="2000" dirty="0">
              <a:solidFill>
                <a:schemeClr val="tx1"/>
              </a:solidFill>
              <a:sym typeface="Wingdings" pitchFamily="2" charset="2"/>
            </a:endParaRPr>
          </a:p>
          <a:p>
            <a:pPr marL="357188" indent="-357188" algn="l">
              <a:lnSpc>
                <a:spcPct val="80000"/>
              </a:lnSpc>
              <a:spcBef>
                <a:spcPts val="1400"/>
              </a:spcBef>
              <a:buClr>
                <a:srgbClr val="8F1936"/>
              </a:buClr>
              <a:buFont typeface="Wingdings" pitchFamily="2" charset="2"/>
              <a:buNone/>
            </a:pPr>
            <a:r>
              <a:rPr lang="de-DE" altLang="de-DE" sz="2000" dirty="0">
                <a:solidFill>
                  <a:schemeClr val="tx1"/>
                </a:solidFill>
                <a:sym typeface="Wingdings" pitchFamily="2" charset="2"/>
              </a:rPr>
              <a:t> </a:t>
            </a:r>
            <a:r>
              <a:rPr lang="pl-PL" altLang="de-DE" sz="2000" dirty="0">
                <a:solidFill>
                  <a:schemeClr val="tx1"/>
                </a:solidFill>
                <a:sym typeface="Wingdings" pitchFamily="2" charset="2"/>
              </a:rPr>
              <a:t>Redukcja garbników</a:t>
            </a:r>
            <a:endParaRPr lang="de-DE" altLang="de-DE" sz="2000" dirty="0">
              <a:solidFill>
                <a:schemeClr val="tx1"/>
              </a:solidFill>
              <a:sym typeface="Wingdings" pitchFamily="2" charset="2"/>
            </a:endParaRPr>
          </a:p>
          <a:p>
            <a:pPr marL="357188" indent="-357188" algn="l">
              <a:lnSpc>
                <a:spcPct val="80000"/>
              </a:lnSpc>
              <a:spcBef>
                <a:spcPts val="1400"/>
              </a:spcBef>
              <a:buClr>
                <a:srgbClr val="8F1936"/>
              </a:buClr>
              <a:buFont typeface="Wingdings" pitchFamily="2" charset="2"/>
              <a:buNone/>
            </a:pPr>
            <a:endParaRPr lang="de-DE" altLang="de-DE" sz="2000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42921359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87" grpId="0"/>
      <p:bldP spid="327688" grpId="0" animBg="1"/>
    </p:bldLst>
  </p:timing>
</p:sld>
</file>

<file path=ppt/theme/theme1.xml><?xml version="1.0" encoding="utf-8"?>
<a:theme xmlns:a="http://schemas.openxmlformats.org/drawingml/2006/main" name="Eaton_Template">
  <a:themeElements>
    <a:clrScheme name="photo_template_june2008 1">
      <a:dk1>
        <a:srgbClr val="000000"/>
      </a:dk1>
      <a:lt1>
        <a:srgbClr val="FFFFFF"/>
      </a:lt1>
      <a:dk2>
        <a:srgbClr val="0067CD"/>
      </a:dk2>
      <a:lt2>
        <a:srgbClr val="800080"/>
      </a:lt2>
      <a:accent1>
        <a:srgbClr val="009900"/>
      </a:accent1>
      <a:accent2>
        <a:srgbClr val="FF00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E70000"/>
      </a:accent6>
      <a:hlink>
        <a:srgbClr val="FF9900"/>
      </a:hlink>
      <a:folHlink>
        <a:srgbClr val="FFFF00"/>
      </a:folHlink>
    </a:clrScheme>
    <a:fontScheme name="photo_template_june200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10000"/>
          </a:lnSpc>
          <a:spcBef>
            <a:spcPct val="20000"/>
          </a:spcBef>
          <a:spcAft>
            <a:spcPct val="0"/>
          </a:spcAft>
          <a:buClr>
            <a:srgbClr val="3367CD"/>
          </a:buClr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10000"/>
          </a:lnSpc>
          <a:spcBef>
            <a:spcPct val="20000"/>
          </a:spcBef>
          <a:spcAft>
            <a:spcPct val="0"/>
          </a:spcAft>
          <a:buClr>
            <a:srgbClr val="3367CD"/>
          </a:buClr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hoto_template_june2008 1">
        <a:dk1>
          <a:srgbClr val="000000"/>
        </a:dk1>
        <a:lt1>
          <a:srgbClr val="FFFFFF"/>
        </a:lt1>
        <a:dk2>
          <a:srgbClr val="0067CD"/>
        </a:dk2>
        <a:lt2>
          <a:srgbClr val="800080"/>
        </a:lt2>
        <a:accent1>
          <a:srgbClr val="00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E70000"/>
        </a:accent6>
        <a:hlink>
          <a:srgbClr val="FF99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Eaton_Template</Template>
  <TotalTime>133</TotalTime>
  <Words>342</Words>
  <Application>Microsoft Office PowerPoint</Application>
  <PresentationFormat>Pokaz na ekranie (4:3)</PresentationFormat>
  <Paragraphs>106</Paragraphs>
  <Slides>13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21" baseType="lpstr">
      <vt:lpstr>ＭＳ Ｐゴシック</vt:lpstr>
      <vt:lpstr>Arial</vt:lpstr>
      <vt:lpstr>Arial Unicode MS</vt:lpstr>
      <vt:lpstr>Calibri</vt:lpstr>
      <vt:lpstr>Monotype Sorts</vt:lpstr>
      <vt:lpstr>Times New Roman</vt:lpstr>
      <vt:lpstr>Wingdings</vt:lpstr>
      <vt:lpstr>Eaton_Template</vt:lpstr>
      <vt:lpstr>Prezentacja programu PowerPoint</vt:lpstr>
      <vt:lpstr>Wprowadzenie</vt:lpstr>
      <vt:lpstr>Ilość osadu / obróbka moszczu</vt:lpstr>
      <vt:lpstr>Ilość osadu / obróbka moszczu</vt:lpstr>
      <vt:lpstr>Ilość osadu / obróbka moszczu</vt:lpstr>
      <vt:lpstr>Prezentacja programu PowerPoint</vt:lpstr>
      <vt:lpstr>Pektynazy</vt:lpstr>
      <vt:lpstr>Prezentacja programu PowerPoint</vt:lpstr>
      <vt:lpstr>Ilość osadu / obróbka moszczu</vt:lpstr>
      <vt:lpstr>Pochodzenie Flawonoidów w moszczu</vt:lpstr>
      <vt:lpstr>Cechy Flawonoidów</vt:lpstr>
      <vt:lpstr>Dawkowanie SIHA GESIL</vt:lpstr>
      <vt:lpstr>Ocena sensoryczna</vt:lpstr>
    </vt:vector>
  </TitlesOfParts>
  <Company>Eaton Corp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Schneider, Ilona</dc:creator>
  <cp:lastModifiedBy>Mazur, Janusz</cp:lastModifiedBy>
  <cp:revision>98</cp:revision>
  <dcterms:created xsi:type="dcterms:W3CDTF">2012-11-25T14:17:11Z</dcterms:created>
  <dcterms:modified xsi:type="dcterms:W3CDTF">2019-05-17T08:31:03Z</dcterms:modified>
</cp:coreProperties>
</file>