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664" r:id="rId2"/>
  </p:sldMasterIdLst>
  <p:notesMasterIdLst>
    <p:notesMasterId r:id="rId13"/>
  </p:notesMasterIdLst>
  <p:sldIdLst>
    <p:sldId id="302" r:id="rId3"/>
    <p:sldId id="483" r:id="rId4"/>
    <p:sldId id="484" r:id="rId5"/>
    <p:sldId id="490" r:id="rId6"/>
    <p:sldId id="476" r:id="rId7"/>
    <p:sldId id="495" r:id="rId8"/>
    <p:sldId id="496" r:id="rId9"/>
    <p:sldId id="444" r:id="rId10"/>
    <p:sldId id="515" r:id="rId11"/>
    <p:sldId id="505" r:id="rId12"/>
  </p:sldIdLst>
  <p:sldSz cx="9144000" cy="6858000" type="screen4x3"/>
  <p:notesSz cx="6858000" cy="9144000"/>
  <p:defaultTextStyle>
    <a:defPPr>
      <a:defRPr lang="en-US"/>
    </a:defPPr>
    <a:lvl1pPr algn="l" rtl="0" fontAlgn="base">
      <a:lnSpc>
        <a:spcPct val="110000"/>
      </a:lnSpc>
      <a:spcBef>
        <a:spcPct val="20000"/>
      </a:spcBef>
      <a:spcAft>
        <a:spcPct val="0"/>
      </a:spcAft>
      <a:buClr>
        <a:srgbClr val="3367CD"/>
      </a:buClr>
      <a:defRPr sz="1600" kern="1200">
        <a:solidFill>
          <a:schemeClr val="bg1"/>
        </a:solidFill>
        <a:latin typeface="Arial" charset="0"/>
        <a:ea typeface="+mn-ea"/>
        <a:cs typeface="+mn-cs"/>
      </a:defRPr>
    </a:lvl1pPr>
    <a:lvl2pPr marL="457200" algn="l" rtl="0" fontAlgn="base">
      <a:lnSpc>
        <a:spcPct val="110000"/>
      </a:lnSpc>
      <a:spcBef>
        <a:spcPct val="20000"/>
      </a:spcBef>
      <a:spcAft>
        <a:spcPct val="0"/>
      </a:spcAft>
      <a:buClr>
        <a:srgbClr val="3367CD"/>
      </a:buClr>
      <a:defRPr sz="1600" kern="1200">
        <a:solidFill>
          <a:schemeClr val="bg1"/>
        </a:solidFill>
        <a:latin typeface="Arial" charset="0"/>
        <a:ea typeface="+mn-ea"/>
        <a:cs typeface="+mn-cs"/>
      </a:defRPr>
    </a:lvl2pPr>
    <a:lvl3pPr marL="914400" algn="l" rtl="0" fontAlgn="base">
      <a:lnSpc>
        <a:spcPct val="110000"/>
      </a:lnSpc>
      <a:spcBef>
        <a:spcPct val="20000"/>
      </a:spcBef>
      <a:spcAft>
        <a:spcPct val="0"/>
      </a:spcAft>
      <a:buClr>
        <a:srgbClr val="3367CD"/>
      </a:buClr>
      <a:defRPr sz="1600" kern="1200">
        <a:solidFill>
          <a:schemeClr val="bg1"/>
        </a:solidFill>
        <a:latin typeface="Arial" charset="0"/>
        <a:ea typeface="+mn-ea"/>
        <a:cs typeface="+mn-cs"/>
      </a:defRPr>
    </a:lvl3pPr>
    <a:lvl4pPr marL="1371600" algn="l" rtl="0" fontAlgn="base">
      <a:lnSpc>
        <a:spcPct val="110000"/>
      </a:lnSpc>
      <a:spcBef>
        <a:spcPct val="20000"/>
      </a:spcBef>
      <a:spcAft>
        <a:spcPct val="0"/>
      </a:spcAft>
      <a:buClr>
        <a:srgbClr val="3367CD"/>
      </a:buClr>
      <a:defRPr sz="1600" kern="1200">
        <a:solidFill>
          <a:schemeClr val="bg1"/>
        </a:solidFill>
        <a:latin typeface="Arial" charset="0"/>
        <a:ea typeface="+mn-ea"/>
        <a:cs typeface="+mn-cs"/>
      </a:defRPr>
    </a:lvl4pPr>
    <a:lvl5pPr marL="1828800" algn="l" rtl="0" fontAlgn="base">
      <a:lnSpc>
        <a:spcPct val="110000"/>
      </a:lnSpc>
      <a:spcBef>
        <a:spcPct val="20000"/>
      </a:spcBef>
      <a:spcAft>
        <a:spcPct val="0"/>
      </a:spcAft>
      <a:buClr>
        <a:srgbClr val="3367CD"/>
      </a:buClr>
      <a:defRPr sz="1600" kern="1200">
        <a:solidFill>
          <a:schemeClr val="bg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600" kern="1200">
        <a:solidFill>
          <a:schemeClr val="bg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600" kern="1200">
        <a:solidFill>
          <a:schemeClr val="bg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600" kern="1200">
        <a:solidFill>
          <a:schemeClr val="bg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600" kern="1200">
        <a:solidFill>
          <a:schemeClr val="bg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7C6"/>
    <a:srgbClr val="3467CD"/>
    <a:srgbClr val="B2B2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788" autoAdjust="0"/>
    <p:restoredTop sz="94598" autoAdjust="0"/>
  </p:normalViewPr>
  <p:slideViewPr>
    <p:cSldViewPr>
      <p:cViewPr varScale="1">
        <p:scale>
          <a:sx n="64" d="100"/>
          <a:sy n="64" d="100"/>
        </p:scale>
        <p:origin x="1408" y="3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Bef>
                <a:spcPct val="0"/>
              </a:spcBef>
              <a:buClrTx/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buClrTx/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389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89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89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Bef>
                <a:spcPct val="0"/>
              </a:spcBef>
              <a:buClrTx/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389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buClrTx/>
              <a:defRPr sz="1200">
                <a:solidFill>
                  <a:schemeClr val="tx1"/>
                </a:solidFill>
              </a:defRPr>
            </a:lvl1pPr>
          </a:lstStyle>
          <a:p>
            <a:fld id="{E033984C-3255-4261-A4BB-625F3E70E39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800317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US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Manche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Regionen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können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aber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auch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an die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optimale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Grenze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für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den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Anbau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von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hochwertigem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Wein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oder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darüber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hinaus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gelangen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, da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sie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heute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schon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das Optimum der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Temperatur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in der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Wachstumszeit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erreichen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. In der Region Bordeaux lag die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mittlere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Temperatur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während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der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Wachstumszeit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in den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letzten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50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Jahren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bei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16,5 °C. 2050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wird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sie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nach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Modellberechnungen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bei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18,8 °C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liegen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wodurch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die Region Bordeaux an die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obere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Grenze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der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heute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dort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wachsenden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Rotweine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gerät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und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jenseits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des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idealen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Klimas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für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viele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der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wichtigen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Weißweine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aus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dieser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Region.</a:t>
            </a:r>
            <a:r>
              <a:rPr lang="en-US" sz="1200" kern="1200" baseline="300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  <a:hlinkClick r:id="" action="ppaction://hlinkfile"/>
              </a:rPr>
              <a:t>[4]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Bei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zu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hohen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Temperaturen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beginnt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das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Wachstum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früher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und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läuft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schneller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ab.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U.a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.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nimmt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dadurch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der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Zucker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- und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Alkoholgehalt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zu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und der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Säuregehalt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ab. Das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kann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bei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manchen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Weinsorten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die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Ausgewogenheit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des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Geschmacks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beeinträchtigen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.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Auch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die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Bildung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der Aroma- und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Farbstoffe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kann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durch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zu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hohe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Temperaturen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beeinträchtigt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werden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.</a:t>
            </a:r>
            <a:r>
              <a:rPr lang="en-US" sz="1200" kern="1200" baseline="300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  <a:hlinkClick r:id="" action="ppaction://hlinkfile"/>
              </a:rPr>
              <a:t>[3]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</a:p>
          <a:p>
            <a:pPr rtl="0"/>
            <a:r>
              <a:rPr lang="en-US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Eine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Abschätzung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der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Änderung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des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Huglin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-Index an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ausgewählten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Standorten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in Deutschland,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Österreich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und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Italien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kommt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zu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ähnlichen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Ergebnissen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. Die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italienischen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Standorte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Pisa und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Alghero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werden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Mitte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des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Jahrhunderts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fast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zu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warm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für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die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gängigen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europäischen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Weinsorten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sein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. In der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österreichischen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Region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Eisenstadt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im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Burgenland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können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zunehmend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mediterrane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Weinsorten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angebaut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werden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. Und das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Gebiet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um Potsdam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wäre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schon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jetzt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für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den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Anbau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von Müller-Thurgau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geeignet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, und in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naher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Zukunft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würden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auch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Sorten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wie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Burgunder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, Gewürztraminer und Riesling gut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gedeihen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.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33984C-3255-4261-A4BB-625F3E70E396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3608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838200" y="3200400"/>
            <a:ext cx="7924800" cy="1143000"/>
          </a:xfrm>
        </p:spPr>
        <p:txBody>
          <a:bodyPr anchor="ctr"/>
          <a:lstStyle>
            <a:lvl1pPr>
              <a:defRPr/>
            </a:lvl1pPr>
          </a:lstStyle>
          <a:p>
            <a:pPr lvl="0"/>
            <a:r>
              <a:rPr lang="de-DE" noProof="0"/>
              <a:t>Titelmasterformat durch Klicken bearbeiten</a:t>
            </a:r>
            <a:endParaRPr lang="en-US" noProof="0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38200" y="4783138"/>
            <a:ext cx="6024563" cy="1027112"/>
          </a:xfrm>
        </p:spPr>
        <p:txBody>
          <a:bodyPr/>
          <a:lstStyle>
            <a:lvl1pPr marL="0" indent="0">
              <a:buFontTx/>
              <a:buNone/>
              <a:defRPr sz="1600">
                <a:solidFill>
                  <a:srgbClr val="0067C6"/>
                </a:solidFill>
              </a:defRPr>
            </a:lvl1pPr>
          </a:lstStyle>
          <a:p>
            <a:pPr lvl="0"/>
            <a:r>
              <a:rPr lang="de-DE" noProof="0"/>
              <a:t>Formatvorlage des Untertitelmasters durch Klicken bearbeiten</a:t>
            </a:r>
            <a:endParaRPr lang="en-US" noProof="0"/>
          </a:p>
        </p:txBody>
      </p:sp>
      <p:sp>
        <p:nvSpPr>
          <p:cNvPr id="5127" name="Text Box 7"/>
          <p:cNvSpPr txBox="1">
            <a:spLocks noChangeArrowheads="1"/>
          </p:cNvSpPr>
          <p:nvPr/>
        </p:nvSpPr>
        <p:spPr bwMode="auto">
          <a:xfrm>
            <a:off x="3657600" y="6538913"/>
            <a:ext cx="2023311" cy="200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lnSpc>
                <a:spcPct val="100000"/>
              </a:lnSpc>
              <a:spcBef>
                <a:spcPct val="0"/>
              </a:spcBef>
              <a:buClrTx/>
              <a:buFontTx/>
              <a:buChar char="©"/>
            </a:pPr>
            <a:r>
              <a:rPr lang="en-US" sz="700" dirty="0">
                <a:solidFill>
                  <a:schemeClr val="tx1"/>
                </a:solidFill>
              </a:rPr>
              <a:t> 2019 Eaton Corporation. All rights reserved</a:t>
            </a:r>
            <a:r>
              <a:rPr lang="en-US" sz="700" dirty="0"/>
              <a:t>.</a:t>
            </a:r>
          </a:p>
        </p:txBody>
      </p:sp>
      <p:pic>
        <p:nvPicPr>
          <p:cNvPr id="5131" name="Picture 11" descr="eaton_signature_colo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6115050"/>
            <a:ext cx="1676400" cy="64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wipe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5409406"/>
      </p:ext>
    </p:extLst>
  </p:cSld>
  <p:clrMapOvr>
    <a:masterClrMapping/>
  </p:clrMapOvr>
  <p:transition spd="med">
    <p:wipe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781800" y="0"/>
            <a:ext cx="1981200" cy="6248400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0"/>
            <a:ext cx="5791200" cy="6248400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91012"/>
      </p:ext>
    </p:extLst>
  </p:cSld>
  <p:clrMapOvr>
    <a:masterClrMapping/>
  </p:clrMapOvr>
  <p:transition spd="med">
    <p:wipe dir="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el und 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09713" y="557213"/>
            <a:ext cx="6948487" cy="728662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Tabellenplatzhalter 2"/>
          <p:cNvSpPr>
            <a:spLocks noGrp="1"/>
          </p:cNvSpPr>
          <p:nvPr>
            <p:ph type="tbl" idx="1"/>
          </p:nvPr>
        </p:nvSpPr>
        <p:spPr>
          <a:xfrm>
            <a:off x="1509713" y="1509713"/>
            <a:ext cx="6948487" cy="3900487"/>
          </a:xfrm>
        </p:spPr>
        <p:txBody>
          <a:bodyPr/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6597836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E8594-9850-40F1-8449-03F58DF1A10B}" type="datetimeFigureOut">
              <a:rPr lang="en-US" smtClean="0"/>
              <a:t>5/17/2019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8DD68-1A51-4E44-AA2C-C95CD0D003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6362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E8594-9850-40F1-8449-03F58DF1A10B}" type="datetimeFigureOut">
              <a:rPr lang="en-US" smtClean="0"/>
              <a:t>5/17/2019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8DD68-1A51-4E44-AA2C-C95CD0D003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8137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E8594-9850-40F1-8449-03F58DF1A10B}" type="datetimeFigureOut">
              <a:rPr lang="en-US" smtClean="0"/>
              <a:t>5/17/2019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8DD68-1A51-4E44-AA2C-C95CD0D003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0652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E8594-9850-40F1-8449-03F58DF1A10B}" type="datetimeFigureOut">
              <a:rPr lang="en-US" smtClean="0"/>
              <a:t>5/17/2019</a:t>
            </a:fld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8DD68-1A51-4E44-AA2C-C95CD0D003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66285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E8594-9850-40F1-8449-03F58DF1A10B}" type="datetimeFigureOut">
              <a:rPr lang="en-US" smtClean="0"/>
              <a:t>5/17/2019</a:t>
            </a:fld>
            <a:endParaRPr lang="en-US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8DD68-1A51-4E44-AA2C-C95CD0D003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1766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E8594-9850-40F1-8449-03F58DF1A10B}" type="datetimeFigureOut">
              <a:rPr lang="en-US" smtClean="0"/>
              <a:t>5/17/2019</a:t>
            </a:fld>
            <a:endParaRPr lang="en-US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8DD68-1A51-4E44-AA2C-C95CD0D003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3228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E8594-9850-40F1-8449-03F58DF1A10B}" type="datetimeFigureOut">
              <a:rPr lang="en-US" smtClean="0"/>
              <a:t>5/17/2019</a:t>
            </a:fld>
            <a:endParaRPr lang="en-US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8DD68-1A51-4E44-AA2C-C95CD0D003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90693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600892"/>
      </p:ext>
    </p:extLst>
  </p:cSld>
  <p:clrMapOvr>
    <a:masterClrMapping/>
  </p:clrMapOvr>
  <p:transition spd="med">
    <p:wipe dir="d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E8594-9850-40F1-8449-03F58DF1A10B}" type="datetimeFigureOut">
              <a:rPr lang="en-US" smtClean="0"/>
              <a:t>5/17/2019</a:t>
            </a:fld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8DD68-1A51-4E44-AA2C-C95CD0D003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635478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E8594-9850-40F1-8449-03F58DF1A10B}" type="datetimeFigureOut">
              <a:rPr lang="en-US" smtClean="0"/>
              <a:t>5/17/2019</a:t>
            </a:fld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8DD68-1A51-4E44-AA2C-C95CD0D003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17615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E8594-9850-40F1-8449-03F58DF1A10B}" type="datetimeFigureOut">
              <a:rPr lang="en-US" smtClean="0"/>
              <a:t>5/17/2019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8DD68-1A51-4E44-AA2C-C95CD0D003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07406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E8594-9850-40F1-8449-03F58DF1A10B}" type="datetimeFigureOut">
              <a:rPr lang="en-US" smtClean="0"/>
              <a:t>5/17/2019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8DD68-1A51-4E44-AA2C-C95CD0D003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71024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755459026"/>
      </p:ext>
    </p:extLst>
  </p:cSld>
  <p:clrMapOvr>
    <a:masterClrMapping/>
  </p:clrMapOvr>
  <p:transition spd="med"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9788" y="1552575"/>
            <a:ext cx="3884612" cy="46958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876800" y="1552575"/>
            <a:ext cx="3886200" cy="46958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0708236"/>
      </p:ext>
    </p:extLst>
  </p:cSld>
  <p:clrMapOvr>
    <a:masterClrMapping/>
  </p:clrMapOvr>
  <p:transition spd="med"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7626443"/>
      </p:ext>
    </p:extLst>
  </p:cSld>
  <p:clrMapOvr>
    <a:masterClrMapping/>
  </p:clrMapOvr>
  <p:transition spd="med"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740924"/>
      </p:ext>
    </p:extLst>
  </p:cSld>
  <p:clrMapOvr>
    <a:masterClrMapping/>
  </p:clrMapOvr>
  <p:transition spd="med">
    <p:wipe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1241900"/>
      </p:ext>
    </p:extLst>
  </p:cSld>
  <p:clrMapOvr>
    <a:masterClrMapping/>
  </p:clrMapOvr>
  <p:transition spd="med"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384280018"/>
      </p:ext>
    </p:extLst>
  </p:cSld>
  <p:clrMapOvr>
    <a:masterClrMapping/>
  </p:clrMapOvr>
  <p:transition spd="med"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154599414"/>
      </p:ext>
    </p:extLst>
  </p:cSld>
  <p:clrMapOvr>
    <a:masterClrMapping/>
  </p:clrMapOvr>
  <p:transition spd="med"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9788" y="1552575"/>
            <a:ext cx="7923212" cy="469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4099" name="Line 3"/>
          <p:cNvSpPr>
            <a:spLocks noChangeShapeType="1"/>
          </p:cNvSpPr>
          <p:nvPr/>
        </p:nvSpPr>
        <p:spPr bwMode="auto">
          <a:xfrm>
            <a:off x="0" y="1133475"/>
            <a:ext cx="9144000" cy="0"/>
          </a:xfrm>
          <a:prstGeom prst="line">
            <a:avLst/>
          </a:prstGeom>
          <a:noFill/>
          <a:ln w="19050">
            <a:solidFill>
              <a:srgbClr val="808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0"/>
            <a:ext cx="7924800" cy="1096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title</a:t>
            </a:r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6781800" y="6477000"/>
            <a:ext cx="19050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hangingPunct="0">
              <a:lnSpc>
                <a:spcPct val="100000"/>
              </a:lnSpc>
              <a:spcBef>
                <a:spcPct val="0"/>
              </a:spcBef>
              <a:buClrTx/>
            </a:pPr>
            <a:fld id="{63AD6F4D-F1E7-4544-A11F-72EF202182CA}" type="slidenum">
              <a:rPr lang="en-US" sz="1000">
                <a:solidFill>
                  <a:srgbClr val="FFFFFF"/>
                </a:solidFill>
              </a:rPr>
              <a:pPr eaLnBrk="0" hangingPunct="0">
                <a:lnSpc>
                  <a:spcPct val="100000"/>
                </a:lnSpc>
                <a:spcBef>
                  <a:spcPct val="0"/>
                </a:spcBef>
                <a:buClrTx/>
              </a:pPr>
              <a:t>‹#›</a:t>
            </a:fld>
            <a:endParaRPr lang="en-US" sz="1000">
              <a:solidFill>
                <a:srgbClr val="FFFFFF"/>
              </a:solidFill>
            </a:endParaRPr>
          </a:p>
        </p:txBody>
      </p:sp>
      <p:sp>
        <p:nvSpPr>
          <p:cNvPr id="4131" name="Rectangle 35"/>
          <p:cNvSpPr>
            <a:spLocks noChangeArrowheads="1"/>
          </p:cNvSpPr>
          <p:nvPr/>
        </p:nvSpPr>
        <p:spPr bwMode="auto">
          <a:xfrm>
            <a:off x="6705600" y="6553200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r">
              <a:lnSpc>
                <a:spcPct val="100000"/>
              </a:lnSpc>
              <a:spcBef>
                <a:spcPct val="0"/>
              </a:spcBef>
              <a:buClrTx/>
            </a:pPr>
            <a:fld id="{C030E8D5-EC6C-469C-B19D-71E107E50F8C}" type="slidenum">
              <a:rPr lang="en-US" sz="900">
                <a:solidFill>
                  <a:srgbClr val="0C86F4"/>
                </a:solidFill>
              </a:rPr>
              <a:pPr algn="r">
                <a:lnSpc>
                  <a:spcPct val="100000"/>
                </a:lnSpc>
                <a:spcBef>
                  <a:spcPct val="0"/>
                </a:spcBef>
                <a:buClrTx/>
              </a:pPr>
              <a:t>‹#›</a:t>
            </a:fld>
            <a:endParaRPr lang="en-US" sz="900">
              <a:solidFill>
                <a:srgbClr val="0C86F4"/>
              </a:solidFill>
            </a:endParaRPr>
          </a:p>
        </p:txBody>
      </p:sp>
      <p:pic>
        <p:nvPicPr>
          <p:cNvPr id="4133" name="Picture 37" descr="eaton_signature_color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363" y="6370638"/>
            <a:ext cx="1143000" cy="441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 Box 7"/>
          <p:cNvSpPr txBox="1">
            <a:spLocks noChangeArrowheads="1"/>
          </p:cNvSpPr>
          <p:nvPr userDrawn="1"/>
        </p:nvSpPr>
        <p:spPr bwMode="auto">
          <a:xfrm>
            <a:off x="3657600" y="6538913"/>
            <a:ext cx="2023311" cy="200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lnSpc>
                <a:spcPct val="100000"/>
              </a:lnSpc>
              <a:spcBef>
                <a:spcPct val="0"/>
              </a:spcBef>
              <a:buClrTx/>
              <a:buFontTx/>
              <a:buChar char="©"/>
            </a:pPr>
            <a:r>
              <a:rPr lang="en-US" sz="700" dirty="0">
                <a:solidFill>
                  <a:schemeClr val="tx1"/>
                </a:solidFill>
              </a:rPr>
              <a:t> 2019 Eaton Corporation. All rights reserved</a:t>
            </a:r>
            <a:r>
              <a:rPr lang="en-US" sz="700" dirty="0"/>
              <a:t>.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2" r:id="rId12"/>
  </p:sldLayoutIdLst>
  <p:transition spd="med">
    <p:wipe dir="d"/>
  </p:transition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0067C6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0067C6"/>
          </a:solidFill>
          <a:latin typeface="Arial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0067C6"/>
          </a:solidFill>
          <a:latin typeface="Arial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0067C6"/>
          </a:solidFill>
          <a:latin typeface="Arial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0067C6"/>
          </a:solidFill>
          <a:latin typeface="Arial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0067C6"/>
          </a:solidFill>
          <a:latin typeface="Arial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0067C6"/>
          </a:solidFill>
          <a:latin typeface="Arial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0067C6"/>
          </a:solidFill>
          <a:latin typeface="Arial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0067C6"/>
          </a:solidFill>
          <a:latin typeface="Arial" charset="0"/>
        </a:defRPr>
      </a:lvl9pPr>
    </p:titleStyle>
    <p:bodyStyle>
      <a:lvl1pPr marL="342900" indent="-342900" algn="l" rtl="0" eaLnBrk="1" fontAlgn="base" hangingPunct="1">
        <a:lnSpc>
          <a:spcPct val="110000"/>
        </a:lnSpc>
        <a:spcBef>
          <a:spcPct val="20000"/>
        </a:spcBef>
        <a:spcAft>
          <a:spcPct val="0"/>
        </a:spcAft>
        <a:buClr>
          <a:srgbClr val="0067C6"/>
        </a:buClr>
        <a:buChar char="•"/>
        <a:defRPr sz="2800">
          <a:solidFill>
            <a:srgbClr val="292929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lnSpc>
          <a:spcPct val="110000"/>
        </a:lnSpc>
        <a:spcBef>
          <a:spcPct val="20000"/>
        </a:spcBef>
        <a:spcAft>
          <a:spcPct val="0"/>
        </a:spcAft>
        <a:buClr>
          <a:srgbClr val="0067C6"/>
        </a:buClr>
        <a:buChar char="•"/>
        <a:defRPr sz="2400">
          <a:solidFill>
            <a:srgbClr val="292929"/>
          </a:solidFill>
          <a:latin typeface="+mn-lt"/>
        </a:defRPr>
      </a:lvl2pPr>
      <a:lvl3pPr marL="1143000" indent="-228600" algn="l" rtl="0" eaLnBrk="1" fontAlgn="base" hangingPunct="1">
        <a:lnSpc>
          <a:spcPct val="110000"/>
        </a:lnSpc>
        <a:spcBef>
          <a:spcPct val="20000"/>
        </a:spcBef>
        <a:spcAft>
          <a:spcPct val="0"/>
        </a:spcAft>
        <a:buClr>
          <a:srgbClr val="0067C6"/>
        </a:buClr>
        <a:buChar char="•"/>
        <a:defRPr sz="2000">
          <a:solidFill>
            <a:srgbClr val="292929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0067C6"/>
        </a:buClr>
        <a:buChar char="•"/>
        <a:defRPr sz="2000">
          <a:solidFill>
            <a:srgbClr val="292929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FFFF00"/>
        </a:buClr>
        <a:buSzPct val="65000"/>
        <a:buFont typeface="Monotype Sorts" pitchFamily="2" charset="2"/>
        <a:buChar char="l"/>
        <a:defRPr sz="2000">
          <a:solidFill>
            <a:schemeClr val="bg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FFFF00"/>
        </a:buClr>
        <a:buSzPct val="65000"/>
        <a:buFont typeface="Monotype Sorts" pitchFamily="2" charset="2"/>
        <a:buChar char="l"/>
        <a:defRPr sz="2000">
          <a:solidFill>
            <a:schemeClr val="bg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FFFF00"/>
        </a:buClr>
        <a:buSzPct val="65000"/>
        <a:buFont typeface="Monotype Sorts" pitchFamily="2" charset="2"/>
        <a:buChar char="l"/>
        <a:defRPr sz="2000">
          <a:solidFill>
            <a:schemeClr val="bg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FFFF00"/>
        </a:buClr>
        <a:buSzPct val="65000"/>
        <a:buFont typeface="Monotype Sorts" pitchFamily="2" charset="2"/>
        <a:buChar char="l"/>
        <a:defRPr sz="2000">
          <a:solidFill>
            <a:schemeClr val="bg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FFFF00"/>
        </a:buClr>
        <a:buSzPct val="65000"/>
        <a:buFont typeface="Monotype Sorts" pitchFamily="2" charset="2"/>
        <a:buChar char="l"/>
        <a:defRPr sz="2000">
          <a:solidFill>
            <a:schemeClr val="bg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DE8594-9850-40F1-8449-03F58DF1A10B}" type="datetimeFigureOut">
              <a:rPr lang="en-US" smtClean="0"/>
              <a:t>5/17/2019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B8DD68-1A51-4E44-AA2C-C95CD0D003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69102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10" Type="http://schemas.openxmlformats.org/officeDocument/2006/relationships/image" Target="../media/image5.png"/><Relationship Id="rId4" Type="http://schemas.openxmlformats.org/officeDocument/2006/relationships/image" Target="../media/image7.png"/><Relationship Id="rId9" Type="http://schemas.openxmlformats.org/officeDocument/2006/relationships/oleObject" Target="../embeddings/oleObject1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JPG"/><Relationship Id="rId5" Type="http://schemas.openxmlformats.org/officeDocument/2006/relationships/image" Target="../media/image11.pn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de.wikipedia.org/w/index.php?title=Datei:Zitronens%C3%A4ure_-_Citric_acid.svg&amp;filetimestamp=20070223184107" TargetMode="External"/><Relationship Id="rId13" Type="http://schemas.openxmlformats.org/officeDocument/2006/relationships/image" Target="../media/image20.png"/><Relationship Id="rId3" Type="http://schemas.openxmlformats.org/officeDocument/2006/relationships/image" Target="../media/image13.png"/><Relationship Id="rId7" Type="http://schemas.openxmlformats.org/officeDocument/2006/relationships/image" Target="../media/image16.jpeg"/><Relationship Id="rId12" Type="http://schemas.openxmlformats.org/officeDocument/2006/relationships/image" Target="../media/image19.png"/><Relationship Id="rId2" Type="http://schemas.openxmlformats.org/officeDocument/2006/relationships/hyperlink" Target="http://de.wikipedia.org/w/index.php?title=Datei:L-%C3%84pfels%C3%A4ure_gespiegelt.svg&amp;filetimestamp=20080716214908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11" Type="http://schemas.openxmlformats.org/officeDocument/2006/relationships/hyperlink" Target="http://de.wikipedia.org/w/index.php?title=Datei:Butandion_-_Butanedione.svg&amp;filetimestamp=20070222003700" TargetMode="External"/><Relationship Id="rId5" Type="http://schemas.openxmlformats.org/officeDocument/2006/relationships/image" Target="../media/image14.png"/><Relationship Id="rId10" Type="http://schemas.openxmlformats.org/officeDocument/2006/relationships/image" Target="../media/image18.jpeg"/><Relationship Id="rId4" Type="http://schemas.openxmlformats.org/officeDocument/2006/relationships/hyperlink" Target="http://de.wikipedia.org/w/index.php?title=Datei:L-Milchs%C3%A4ure.svg&amp;filetimestamp=20080403213403" TargetMode="External"/><Relationship Id="rId9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image" Target="../media/image24.w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11560" y="3501008"/>
            <a:ext cx="8208912" cy="2160240"/>
          </a:xfrm>
        </p:spPr>
        <p:txBody>
          <a:bodyPr/>
          <a:lstStyle/>
          <a:p>
            <a:r>
              <a:rPr lang="pl-PL" sz="2400" b="1" dirty="0"/>
              <a:t>Biologiczna redukcja kwasowości</a:t>
            </a:r>
            <a:r>
              <a:rPr lang="de-DE" sz="2400" b="1" dirty="0"/>
              <a:t> </a:t>
            </a:r>
          </a:p>
          <a:p>
            <a:endParaRPr lang="de-DE" sz="2000" dirty="0"/>
          </a:p>
          <a:p>
            <a:r>
              <a:rPr lang="pl-PL" dirty="0"/>
              <a:t>Dr. </a:t>
            </a:r>
            <a:r>
              <a:rPr lang="de-DE" dirty="0"/>
              <a:t>Ilona</a:t>
            </a:r>
            <a:r>
              <a:rPr lang="pl-PL" dirty="0"/>
              <a:t> S</a:t>
            </a:r>
            <a:r>
              <a:rPr lang="de-DE" dirty="0" err="1"/>
              <a:t>chneider</a:t>
            </a:r>
            <a:endParaRPr lang="en-US" dirty="0"/>
          </a:p>
        </p:txBody>
      </p:sp>
      <p:pic>
        <p:nvPicPr>
          <p:cNvPr id="5" name="Picture 2" descr="Sekt 03_Anschnit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16632"/>
            <a:ext cx="2868613" cy="3059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Rotwein 01_Rot_KORR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20328"/>
            <a:ext cx="3494087" cy="306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9779509"/>
      </p:ext>
    </p:extLst>
  </p:cSld>
  <p:clrMapOvr>
    <a:masterClrMapping/>
  </p:clrMapOvr>
  <p:transition spd="med">
    <p:wipe dir="d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404664"/>
            <a:ext cx="6948488" cy="728662"/>
          </a:xfrm>
        </p:spPr>
        <p:txBody>
          <a:bodyPr/>
          <a:lstStyle/>
          <a:p>
            <a:pPr eaLnBrk="1" hangingPunct="1"/>
            <a:r>
              <a:rPr lang="pl-PL" dirty="0"/>
              <a:t>Parametry dawkowania</a:t>
            </a:r>
            <a:r>
              <a:rPr lang="de-DE" dirty="0"/>
              <a:t> … </a:t>
            </a:r>
          </a:p>
        </p:txBody>
      </p:sp>
      <p:graphicFrame>
        <p:nvGraphicFramePr>
          <p:cNvPr id="176347" name="Group 21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19550929"/>
              </p:ext>
            </p:extLst>
          </p:nvPr>
        </p:nvGraphicFramePr>
        <p:xfrm>
          <a:off x="180975" y="1560513"/>
          <a:ext cx="8712200" cy="3953906"/>
        </p:xfrm>
        <a:graphic>
          <a:graphicData uri="http://schemas.openxmlformats.org/drawingml/2006/table">
            <a:tbl>
              <a:tblPr/>
              <a:tblGrid>
                <a:gridCol w="12541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63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144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732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176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2236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5412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1876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Kultury </a:t>
                      </a:r>
                      <a:r>
                        <a:rPr kumimoji="0" 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BSA</a:t>
                      </a:r>
                    </a:p>
                  </a:txBody>
                  <a:tcPr marL="92075" marR="92075" marT="46032" marB="46032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Wartość </a:t>
                      </a:r>
                      <a:r>
                        <a:rPr kumimoji="0" 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pH</a:t>
                      </a:r>
                    </a:p>
                  </a:txBody>
                  <a:tcPr marL="92075" marR="92075" marT="46032" marB="4603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temperatura</a:t>
                      </a:r>
                      <a:endParaRPr kumimoji="0" lang="de-DE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92075" marR="92075" marT="46032" marB="4603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Wolne</a:t>
                      </a:r>
                      <a:r>
                        <a:rPr kumimoji="0" 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SO</a:t>
                      </a:r>
                      <a:r>
                        <a:rPr kumimoji="0" lang="de-DE" sz="14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</a:t>
                      </a:r>
                    </a:p>
                  </a:txBody>
                  <a:tcPr marL="92075" marR="92075" marT="46032" marB="4603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Odmiana winorośli</a:t>
                      </a:r>
                      <a:endParaRPr kumimoji="0" lang="de-DE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92075" marR="92075" marT="46032" marB="4603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Ocena</a:t>
                      </a:r>
                      <a:r>
                        <a:rPr kumimoji="0" 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</a:t>
                      </a:r>
                      <a:r>
                        <a:rPr kumimoji="0" lang="de-DE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cytrynianu</a:t>
                      </a:r>
                      <a:endParaRPr kumimoji="0" lang="de-DE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92075" marR="92075" marT="46032" marB="4603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Diacetyl</a:t>
                      </a:r>
                    </a:p>
                  </a:txBody>
                  <a:tcPr marL="92075" marR="92075" marT="46032" marB="4603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61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Viniflora Oenos</a:t>
                      </a:r>
                    </a:p>
                  </a:txBody>
                  <a:tcPr marL="92075" marR="92075" marT="46032" marB="46032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³"/>
                        <a:tabLst/>
                      </a:pPr>
                      <a:r>
                        <a:rPr kumimoji="0" lang="de-DE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sym typeface="Symbol" pitchFamily="18" charset="2"/>
                        </a:rPr>
                        <a:t> 3,2</a:t>
                      </a:r>
                    </a:p>
                  </a:txBody>
                  <a:tcPr marL="92075" marR="92075" marT="46032" marB="4603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sym typeface="Symbol" pitchFamily="18" charset="2"/>
                        </a:rPr>
                        <a:t> 16°C </a:t>
                      </a:r>
                    </a:p>
                  </a:txBody>
                  <a:tcPr marL="92075" marR="92075" marT="46032" marB="4603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sym typeface="Symbol" pitchFamily="18" charset="2"/>
                        </a:rPr>
                        <a:t> 25 mg/l </a:t>
                      </a:r>
                      <a:r>
                        <a:rPr kumimoji="0" lang="pl-PL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sym typeface="Symbol" pitchFamily="18" charset="2"/>
                        </a:rPr>
                        <a:t>przy</a:t>
                      </a:r>
                      <a:r>
                        <a:rPr kumimoji="0" lang="de-DE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sym typeface="Symbol" pitchFamily="18" charset="2"/>
                        </a:rPr>
                        <a:t> pH 3,2</a:t>
                      </a:r>
                    </a:p>
                  </a:txBody>
                  <a:tcPr marL="92075" marR="92075" marT="46032" marB="4603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czerone</a:t>
                      </a:r>
                      <a:endParaRPr kumimoji="0" lang="de-DE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92075" marR="92075" marT="46032" marB="4603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Citrat-</a:t>
                      </a:r>
                      <a:r>
                        <a:rPr kumimoji="0" lang="pl-PL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dodatni</a:t>
                      </a:r>
                      <a:endParaRPr kumimoji="0" lang="de-DE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92075" marR="92075" marT="46032" marB="4603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tak</a:t>
                      </a:r>
                      <a:r>
                        <a:rPr kumimoji="0" lang="de-DE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– </a:t>
                      </a:r>
                      <a:r>
                        <a:rPr kumimoji="0" lang="pl-PL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zmienny</a:t>
                      </a:r>
                      <a:endParaRPr kumimoji="0" lang="de-DE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92075" marR="92075" marT="46032" marB="4603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876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Viniflora CH16</a:t>
                      </a:r>
                    </a:p>
                  </a:txBody>
                  <a:tcPr marL="92075" marR="92075" marT="46032" marB="46032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sym typeface="Symbol" pitchFamily="18" charset="2"/>
                        </a:rPr>
                        <a:t> 3,3 </a:t>
                      </a:r>
                    </a:p>
                  </a:txBody>
                  <a:tcPr marL="92075" marR="92075" marT="46032" marB="4603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sym typeface="Symbol" pitchFamily="18" charset="2"/>
                        </a:rPr>
                        <a:t> 16°C</a:t>
                      </a:r>
                    </a:p>
                  </a:txBody>
                  <a:tcPr marL="92075" marR="92075" marT="46032" marB="4603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sym typeface="Symbol" pitchFamily="18" charset="2"/>
                        </a:rPr>
                        <a:t> 25 mg/l </a:t>
                      </a:r>
                      <a:r>
                        <a:rPr kumimoji="0" lang="pl-PL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sym typeface="Symbol" pitchFamily="18" charset="2"/>
                        </a:rPr>
                        <a:t>przy</a:t>
                      </a:r>
                      <a:r>
                        <a:rPr kumimoji="0" lang="de-DE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sym typeface="Symbol" pitchFamily="18" charset="2"/>
                        </a:rPr>
                        <a:t> pH 3,3</a:t>
                      </a:r>
                      <a:endParaRPr kumimoji="0" lang="de-DE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92075" marR="92075" marT="46032" marB="4603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czerwone</a:t>
                      </a:r>
                      <a:endParaRPr kumimoji="0" lang="de-DE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92075" marR="92075" marT="46032" marB="4603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Citrat-</a:t>
                      </a:r>
                      <a:r>
                        <a:rPr kumimoji="0" lang="pl-PL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dodatni</a:t>
                      </a:r>
                      <a:endParaRPr kumimoji="0" lang="de-DE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92075" marR="92075" marT="46032" marB="4603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tak</a:t>
                      </a:r>
                      <a:r>
                        <a:rPr kumimoji="0" lang="de-DE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– </a:t>
                      </a:r>
                      <a:r>
                        <a:rPr kumimoji="0" lang="pl-PL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zmienny</a:t>
                      </a:r>
                      <a:endParaRPr kumimoji="0" lang="de-DE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92075" marR="92075" marT="46032" marB="4603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189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Viniflora CH11</a:t>
                      </a:r>
                    </a:p>
                  </a:txBody>
                  <a:tcPr marL="92075" marR="92075" marT="46032" marB="46032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sym typeface="Symbol" pitchFamily="18" charset="2"/>
                        </a:rPr>
                        <a:t> 3,0</a:t>
                      </a:r>
                    </a:p>
                  </a:txBody>
                  <a:tcPr marL="92075" marR="92075" marT="46032" marB="4603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sym typeface="Symbol" pitchFamily="18" charset="2"/>
                        </a:rPr>
                        <a:t> 14°C</a:t>
                      </a:r>
                    </a:p>
                  </a:txBody>
                  <a:tcPr marL="92075" marR="92075" marT="46032" marB="4603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sym typeface="Symbol" pitchFamily="18" charset="2"/>
                        </a:rPr>
                        <a:t> 10 mg/l </a:t>
                      </a:r>
                      <a:r>
                        <a:rPr kumimoji="0" lang="pl-PL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sym typeface="Symbol" pitchFamily="18" charset="2"/>
                        </a:rPr>
                        <a:t>przy</a:t>
                      </a:r>
                      <a:r>
                        <a:rPr kumimoji="0" lang="de-DE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sym typeface="Symbol" pitchFamily="18" charset="2"/>
                        </a:rPr>
                        <a:t> pH 3,0</a:t>
                      </a:r>
                      <a:endParaRPr kumimoji="0" lang="de-DE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92075" marR="92075" marT="46032" marB="4603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białe</a:t>
                      </a:r>
                      <a:r>
                        <a:rPr kumimoji="0" lang="de-DE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, </a:t>
                      </a:r>
                      <a:r>
                        <a:rPr kumimoji="0" lang="pl-PL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różowe</a:t>
                      </a:r>
                      <a:r>
                        <a:rPr kumimoji="0" lang="de-DE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, </a:t>
                      </a:r>
                      <a:r>
                        <a:rPr kumimoji="0" lang="pl-PL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musujące</a:t>
                      </a:r>
                      <a:endParaRPr kumimoji="0" lang="de-DE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92075" marR="92075" marT="46032" marB="4603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Citrat-</a:t>
                      </a:r>
                      <a:r>
                        <a:rPr kumimoji="0" lang="pl-PL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dodatni</a:t>
                      </a:r>
                      <a:endParaRPr kumimoji="0" lang="de-DE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92075" marR="92075" marT="46032" marB="4603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tak</a:t>
                      </a:r>
                      <a:r>
                        <a:rPr kumimoji="0" lang="de-DE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– </a:t>
                      </a:r>
                      <a:r>
                        <a:rPr kumimoji="0" lang="pl-PL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bardzo niski</a:t>
                      </a:r>
                      <a:endParaRPr kumimoji="0" lang="de-DE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92075" marR="92075" marT="46032" marB="4603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876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Viniflora CH35</a:t>
                      </a:r>
                    </a:p>
                  </a:txBody>
                  <a:tcPr marL="92075" marR="92075" marT="46032" marB="46032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sym typeface="Symbol" pitchFamily="18" charset="2"/>
                        </a:rPr>
                        <a:t> 3,1</a:t>
                      </a:r>
                    </a:p>
                  </a:txBody>
                  <a:tcPr marL="92075" marR="92075" marT="46032" marB="4603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sym typeface="Symbol" pitchFamily="18" charset="2"/>
                        </a:rPr>
                        <a:t> 15°C</a:t>
                      </a:r>
                    </a:p>
                  </a:txBody>
                  <a:tcPr marL="92075" marR="92075" marT="46032" marB="4603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sym typeface="Symbol" pitchFamily="18" charset="2"/>
                        </a:rPr>
                        <a:t> 35 mg/l </a:t>
                      </a:r>
                      <a:r>
                        <a:rPr kumimoji="0" lang="pl-PL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sym typeface="Symbol" pitchFamily="18" charset="2"/>
                        </a:rPr>
                        <a:t>przy</a:t>
                      </a:r>
                      <a:r>
                        <a:rPr kumimoji="0" lang="de-DE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sym typeface="Symbol" pitchFamily="18" charset="2"/>
                        </a:rPr>
                        <a:t> pH 3,1</a:t>
                      </a:r>
                      <a:endParaRPr kumimoji="0" lang="de-DE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92075" marR="92075" marT="46032" marB="4603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białe</a:t>
                      </a:r>
                      <a:r>
                        <a:rPr kumimoji="0" lang="de-DE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, </a:t>
                      </a:r>
                      <a:r>
                        <a:rPr kumimoji="0" lang="pl-PL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różowe</a:t>
                      </a:r>
                      <a:r>
                        <a:rPr kumimoji="0" lang="de-DE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, </a:t>
                      </a:r>
                      <a:r>
                        <a:rPr kumimoji="0" lang="pl-PL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musujące</a:t>
                      </a:r>
                      <a:endParaRPr kumimoji="0" lang="de-DE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92075" marR="92075" marT="46032" marB="4603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Citrat-</a:t>
                      </a:r>
                      <a:r>
                        <a:rPr kumimoji="0" lang="pl-PL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dodatni</a:t>
                      </a:r>
                      <a:endParaRPr kumimoji="0" lang="de-DE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92075" marR="92075" marT="46032" marB="4603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tak</a:t>
                      </a:r>
                      <a:r>
                        <a:rPr kumimoji="0" lang="de-DE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</a:t>
                      </a:r>
                      <a:r>
                        <a:rPr kumimoji="0" lang="pl-PL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niski</a:t>
                      </a:r>
                      <a:endParaRPr kumimoji="0" lang="de-DE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92075" marR="92075" marT="46032" marB="4603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876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Viniflora</a:t>
                      </a:r>
                      <a:r>
                        <a:rPr kumimoji="0" 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</a:t>
                      </a:r>
                      <a:r>
                        <a:rPr kumimoji="0" lang="de-DE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CiNe</a:t>
                      </a:r>
                      <a:endParaRPr kumimoji="0" lang="de-DE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92075" marR="92075" marT="46032" marB="46032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sym typeface="Symbol" pitchFamily="18" charset="2"/>
                        </a:rPr>
                        <a:t> 3,2</a:t>
                      </a:r>
                    </a:p>
                  </a:txBody>
                  <a:tcPr marL="92075" marR="92075" marT="46032" marB="4603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sym typeface="Symbol" pitchFamily="18" charset="2"/>
                        </a:rPr>
                        <a:t>&gt;</a:t>
                      </a:r>
                      <a:r>
                        <a:rPr kumimoji="0" lang="de-DE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sym typeface="Symbol" pitchFamily="18" charset="2"/>
                        </a:rPr>
                        <a:t> 18°C</a:t>
                      </a:r>
                    </a:p>
                  </a:txBody>
                  <a:tcPr marL="92075" marR="92075" marT="46032" marB="4603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sym typeface="Symbol" pitchFamily="18" charset="2"/>
                        </a:rPr>
                        <a:t> 20 mg/l </a:t>
                      </a:r>
                      <a:r>
                        <a:rPr kumimoji="0" lang="pl-PL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sym typeface="Symbol" pitchFamily="18" charset="2"/>
                        </a:rPr>
                        <a:t>przy</a:t>
                      </a:r>
                      <a:r>
                        <a:rPr kumimoji="0" lang="de-DE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sym typeface="Symbol" pitchFamily="18" charset="2"/>
                        </a:rPr>
                        <a:t> pH 3,2</a:t>
                      </a:r>
                      <a:endParaRPr kumimoji="0" lang="de-DE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92075" marR="92075" marT="46032" marB="4603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czerwone</a:t>
                      </a:r>
                      <a:r>
                        <a:rPr kumimoji="0" lang="de-DE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, </a:t>
                      </a:r>
                      <a:r>
                        <a:rPr kumimoji="0" lang="pl-PL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białe</a:t>
                      </a:r>
                      <a:r>
                        <a:rPr kumimoji="0" lang="de-DE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, </a:t>
                      </a:r>
                      <a:r>
                        <a:rPr kumimoji="0" lang="pl-PL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różowe</a:t>
                      </a:r>
                      <a:r>
                        <a:rPr kumimoji="0" lang="de-DE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, </a:t>
                      </a:r>
                      <a:r>
                        <a:rPr kumimoji="0" lang="pl-PL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musujące</a:t>
                      </a:r>
                      <a:endParaRPr kumimoji="0" lang="de-DE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92075" marR="92075" marT="46032" marB="4603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Citrat-</a:t>
                      </a:r>
                      <a:r>
                        <a:rPr kumimoji="0" lang="pl-PL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ujemny</a:t>
                      </a:r>
                      <a:endParaRPr kumimoji="0" lang="de-DE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92075" marR="92075" marT="46032" marB="4603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nie</a:t>
                      </a:r>
                      <a:endParaRPr kumimoji="0" lang="de-DE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92075" marR="92075" marT="46032" marB="4603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876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Viniflora</a:t>
                      </a:r>
                      <a:r>
                        <a:rPr kumimoji="0" 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</a:t>
                      </a:r>
                      <a:r>
                        <a:rPr kumimoji="0" lang="de-DE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NoVA</a:t>
                      </a:r>
                      <a:endParaRPr kumimoji="0" lang="de-DE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92075" marR="92075" marT="46032" marB="46032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sym typeface="Symbol" pitchFamily="18" charset="2"/>
                        </a:rPr>
                        <a:t> 3,4</a:t>
                      </a:r>
                    </a:p>
                  </a:txBody>
                  <a:tcPr marL="92075" marR="92075" marT="46032" marB="4603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sym typeface="Symbol" pitchFamily="18" charset="2"/>
                        </a:rPr>
                        <a:t>&gt;</a:t>
                      </a:r>
                      <a:r>
                        <a:rPr kumimoji="0" lang="de-DE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sym typeface="Symbol" pitchFamily="18" charset="2"/>
                        </a:rPr>
                        <a:t> 18°C</a:t>
                      </a:r>
                    </a:p>
                  </a:txBody>
                  <a:tcPr marL="92075" marR="92075" marT="46032" marB="4603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&lt;</a:t>
                      </a:r>
                      <a:r>
                        <a:rPr kumimoji="0" lang="de-DE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15 mg/l </a:t>
                      </a:r>
                      <a:r>
                        <a:rPr kumimoji="0" lang="pl-PL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sym typeface="Symbol" pitchFamily="18" charset="2"/>
                        </a:rPr>
                        <a:t>przy</a:t>
                      </a:r>
                      <a:r>
                        <a:rPr kumimoji="0" lang="de-DE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pH 3,4</a:t>
                      </a:r>
                    </a:p>
                  </a:txBody>
                  <a:tcPr marL="92075" marR="92075" marT="46032" marB="4603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czerwone</a:t>
                      </a:r>
                      <a:r>
                        <a:rPr kumimoji="0" lang="de-DE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, </a:t>
                      </a:r>
                      <a:r>
                        <a:rPr kumimoji="0" lang="pl-PL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białe</a:t>
                      </a:r>
                      <a:r>
                        <a:rPr kumimoji="0" lang="de-DE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, </a:t>
                      </a:r>
                      <a:r>
                        <a:rPr kumimoji="0" lang="pl-PL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różowe</a:t>
                      </a:r>
                      <a:r>
                        <a:rPr kumimoji="0" lang="de-DE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</a:t>
                      </a:r>
                    </a:p>
                  </a:txBody>
                  <a:tcPr marL="92075" marR="92075" marT="46032" marB="4603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Citrat-</a:t>
                      </a:r>
                      <a:r>
                        <a:rPr kumimoji="0" lang="pl-PL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ujemny</a:t>
                      </a:r>
                      <a:endParaRPr kumimoji="0" lang="de-DE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92075" marR="92075" marT="46032" marB="4603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nie</a:t>
                      </a:r>
                      <a:endParaRPr kumimoji="0" lang="de-DE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92075" marR="92075" marT="46032" marB="4603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32437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63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63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6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216753" y="188640"/>
            <a:ext cx="8584853" cy="758825"/>
          </a:xfrm>
        </p:spPr>
        <p:txBody>
          <a:bodyPr/>
          <a:lstStyle/>
          <a:p>
            <a:r>
              <a:rPr lang="pl-PL" sz="2800" dirty="0"/>
              <a:t>Proces produkcyjny </a:t>
            </a:r>
            <a:br>
              <a:rPr lang="pl-PL" sz="2800" dirty="0"/>
            </a:br>
            <a:r>
              <a:rPr lang="pl-PL" sz="2800" dirty="0"/>
              <a:t>- liofilizowane bakterie kwasu mlekowego</a:t>
            </a:r>
            <a:endParaRPr lang="en-GB" sz="2800" dirty="0"/>
          </a:p>
        </p:txBody>
      </p:sp>
      <p:pic>
        <p:nvPicPr>
          <p:cNvPr id="58372" name="Picture 4" descr="C:\Documents and Settings\dkpwa\Desktop\Centrifugebille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0236" y="2180029"/>
            <a:ext cx="1195169" cy="1190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376" name="Picture 8"/>
          <p:cNvPicPr>
            <a:picLocks noChangeAspect="1" noChangeArrowheads="1"/>
          </p:cNvPicPr>
          <p:nvPr/>
        </p:nvPicPr>
        <p:blipFill>
          <a:blip r:embed="rId4" cstate="print">
            <a:lum bright="12000" contrast="-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628800"/>
            <a:ext cx="1480850" cy="1959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8381" name="Line 13"/>
          <p:cNvSpPr>
            <a:spLocks noChangeShapeType="1"/>
          </p:cNvSpPr>
          <p:nvPr/>
        </p:nvSpPr>
        <p:spPr bwMode="auto">
          <a:xfrm>
            <a:off x="2040211" y="2620977"/>
            <a:ext cx="40005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pic>
        <p:nvPicPr>
          <p:cNvPr id="18" name="Picture 2" descr="C:\Users\dkkrb\AppData\Local\Microsoft\Windows\Temporary Internet Files\Content.IE5\QHBAR64L\Avedoere 68_High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34" r="5534"/>
          <a:stretch>
            <a:fillRect/>
          </a:stretch>
        </p:blipFill>
        <p:spPr bwMode="auto">
          <a:xfrm>
            <a:off x="4283968" y="1896188"/>
            <a:ext cx="1899702" cy="1424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Freeze+Drying6_low[1]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3554" y="1872967"/>
            <a:ext cx="1787372" cy="1497687"/>
          </a:xfrm>
          <a:prstGeom prst="rect">
            <a:avLst/>
          </a:prstGeom>
          <a:noFill/>
          <a:ln w="1905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3" descr="Freeze+Drying_10_low[1]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9789" y="4053647"/>
            <a:ext cx="2034901" cy="1660741"/>
          </a:xfrm>
          <a:prstGeom prst="rect">
            <a:avLst/>
          </a:prstGeom>
          <a:noFill/>
          <a:ln w="1905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1293" y="4053649"/>
            <a:ext cx="1715883" cy="1660741"/>
          </a:xfrm>
          <a:prstGeom prst="rect">
            <a:avLst/>
          </a:prstGeom>
          <a:noFill/>
          <a:ln w="19050">
            <a:solidFill>
              <a:schemeClr val="hlink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Line 13"/>
          <p:cNvSpPr>
            <a:spLocks noChangeShapeType="1"/>
          </p:cNvSpPr>
          <p:nvPr/>
        </p:nvSpPr>
        <p:spPr bwMode="auto">
          <a:xfrm>
            <a:off x="3556069" y="2608577"/>
            <a:ext cx="40005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23" name="Line 13"/>
          <p:cNvSpPr>
            <a:spLocks noChangeShapeType="1"/>
          </p:cNvSpPr>
          <p:nvPr/>
        </p:nvSpPr>
        <p:spPr bwMode="auto">
          <a:xfrm>
            <a:off x="6372200" y="2606033"/>
            <a:ext cx="40005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24" name="Line 13"/>
          <p:cNvSpPr>
            <a:spLocks noChangeShapeType="1"/>
          </p:cNvSpPr>
          <p:nvPr/>
        </p:nvSpPr>
        <p:spPr bwMode="auto">
          <a:xfrm flipH="1">
            <a:off x="6347549" y="4884020"/>
            <a:ext cx="424701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25" name="Line 13"/>
          <p:cNvSpPr>
            <a:spLocks noChangeShapeType="1"/>
          </p:cNvSpPr>
          <p:nvPr/>
        </p:nvSpPr>
        <p:spPr bwMode="auto">
          <a:xfrm>
            <a:off x="7897546" y="3501008"/>
            <a:ext cx="0" cy="43204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26" name="Line 13"/>
          <p:cNvSpPr>
            <a:spLocks noChangeShapeType="1"/>
          </p:cNvSpPr>
          <p:nvPr/>
        </p:nvSpPr>
        <p:spPr bwMode="auto">
          <a:xfrm flipH="1">
            <a:off x="3728852" y="4797152"/>
            <a:ext cx="424701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graphicFrame>
        <p:nvGraphicFramePr>
          <p:cNvPr id="2" name="Objekt 1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4291721654"/>
              </p:ext>
            </p:extLst>
          </p:nvPr>
        </p:nvGraphicFramePr>
        <p:xfrm>
          <a:off x="1092269" y="4168171"/>
          <a:ext cx="2463800" cy="1411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33" name="Photo Editor Photo" r:id="rId9" imgW="2857899" imgH="1638529" progId="MSPhotoEd.3">
                  <p:embed/>
                </p:oleObj>
              </mc:Choice>
              <mc:Fallback>
                <p:oleObj name="Photo Editor Photo" r:id="rId9" imgW="2857899" imgH="1638529" progId="MSPhotoEd.3">
                  <p:embed/>
                  <p:pic>
                    <p:nvPicPr>
                      <p:cNvPr id="0" name="Object 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92269" y="4168171"/>
                        <a:ext cx="2463800" cy="14112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258475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199106" y="188640"/>
            <a:ext cx="8944894" cy="758825"/>
          </a:xfrm>
        </p:spPr>
        <p:txBody>
          <a:bodyPr/>
          <a:lstStyle/>
          <a:p>
            <a:r>
              <a:rPr lang="pl-PL" sz="2800" dirty="0"/>
              <a:t>Proces produkcji </a:t>
            </a:r>
            <a:br>
              <a:rPr lang="pl-PL" sz="2800" dirty="0"/>
            </a:br>
            <a:r>
              <a:rPr lang="pl-PL" sz="2800" dirty="0"/>
              <a:t>- bakterie kwasu mlekowego </a:t>
            </a:r>
            <a:r>
              <a:rPr lang="pl-PL" sz="2800" dirty="0" err="1"/>
              <a:t>Freasy</a:t>
            </a:r>
            <a:r>
              <a:rPr lang="pl-PL" sz="2800" dirty="0"/>
              <a:t> / </a:t>
            </a:r>
            <a:r>
              <a:rPr lang="pl-PL" sz="2800" dirty="0" err="1"/>
              <a:t>Frozen</a:t>
            </a:r>
            <a:endParaRPr lang="en-GB" sz="2800" dirty="0"/>
          </a:p>
        </p:txBody>
      </p:sp>
      <p:pic>
        <p:nvPicPr>
          <p:cNvPr id="58372" name="Picture 4" descr="C:\Documents and Settings\dkpwa\Desktop\Centrifugebille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0236" y="2180029"/>
            <a:ext cx="1195169" cy="1190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376" name="Picture 8"/>
          <p:cNvPicPr>
            <a:picLocks noChangeAspect="1" noChangeArrowheads="1"/>
          </p:cNvPicPr>
          <p:nvPr/>
        </p:nvPicPr>
        <p:blipFill>
          <a:blip r:embed="rId3" cstate="print">
            <a:lum bright="12000" contrast="-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628800"/>
            <a:ext cx="1480850" cy="1959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8381" name="Line 13"/>
          <p:cNvSpPr>
            <a:spLocks noChangeShapeType="1"/>
          </p:cNvSpPr>
          <p:nvPr/>
        </p:nvSpPr>
        <p:spPr bwMode="auto">
          <a:xfrm>
            <a:off x="2040211" y="2620977"/>
            <a:ext cx="40005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pic>
        <p:nvPicPr>
          <p:cNvPr id="18" name="Picture 2" descr="C:\Users\dkkrb\AppData\Local\Microsoft\Windows\Temporary Internet Files\Content.IE5\QHBAR64L\Avedoere 68_High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34" r="5534"/>
          <a:stretch>
            <a:fillRect/>
          </a:stretch>
        </p:blipFill>
        <p:spPr bwMode="auto">
          <a:xfrm>
            <a:off x="4283968" y="1896188"/>
            <a:ext cx="1899702" cy="1424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2476" y="1775662"/>
            <a:ext cx="1715883" cy="1660741"/>
          </a:xfrm>
          <a:prstGeom prst="rect">
            <a:avLst/>
          </a:prstGeom>
          <a:noFill/>
          <a:ln w="19050">
            <a:solidFill>
              <a:schemeClr val="hlink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Line 13"/>
          <p:cNvSpPr>
            <a:spLocks noChangeShapeType="1"/>
          </p:cNvSpPr>
          <p:nvPr/>
        </p:nvSpPr>
        <p:spPr bwMode="auto">
          <a:xfrm>
            <a:off x="3556069" y="2608577"/>
            <a:ext cx="40005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23" name="Line 13"/>
          <p:cNvSpPr>
            <a:spLocks noChangeShapeType="1"/>
          </p:cNvSpPr>
          <p:nvPr/>
        </p:nvSpPr>
        <p:spPr bwMode="auto">
          <a:xfrm>
            <a:off x="6372200" y="2606033"/>
            <a:ext cx="40005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25" name="Line 13"/>
          <p:cNvSpPr>
            <a:spLocks noChangeShapeType="1"/>
          </p:cNvSpPr>
          <p:nvPr/>
        </p:nvSpPr>
        <p:spPr bwMode="auto">
          <a:xfrm>
            <a:off x="7897546" y="3501008"/>
            <a:ext cx="0" cy="43204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pic>
        <p:nvPicPr>
          <p:cNvPr id="16" name="Picture Placeholder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>
            <a:fillRect/>
          </a:stretch>
        </p:blipFill>
        <p:spPr>
          <a:xfrm>
            <a:off x="6359690" y="3917920"/>
            <a:ext cx="2496277" cy="1872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8769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7920880" cy="728662"/>
          </a:xfrm>
        </p:spPr>
        <p:txBody>
          <a:bodyPr/>
          <a:lstStyle/>
          <a:p>
            <a:r>
              <a:rPr lang="pl-PL" sz="2800" dirty="0"/>
              <a:t>Konsekwencje</a:t>
            </a:r>
            <a:r>
              <a:rPr lang="de-DE" sz="2800" dirty="0"/>
              <a:t> </a:t>
            </a:r>
            <a:r>
              <a:rPr lang="pl-PL" sz="2800" dirty="0"/>
              <a:t>produkcji</a:t>
            </a:r>
            <a:r>
              <a:rPr lang="de-DE" sz="2800" dirty="0"/>
              <a:t> - </a:t>
            </a:r>
            <a:r>
              <a:rPr lang="pl-PL" sz="2800" dirty="0"/>
              <a:t>aplikacje</a:t>
            </a:r>
            <a:r>
              <a:rPr lang="de-DE" sz="2800" dirty="0"/>
              <a:t> ...</a:t>
            </a:r>
            <a:endParaRPr lang="en-US" sz="2800" dirty="0"/>
          </a:p>
        </p:txBody>
      </p:sp>
      <p:graphicFrame>
        <p:nvGraphicFramePr>
          <p:cNvPr id="5" name="Tabellenplatzhalter 4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3954269252"/>
              </p:ext>
            </p:extLst>
          </p:nvPr>
        </p:nvGraphicFramePr>
        <p:xfrm>
          <a:off x="611560" y="1340768"/>
          <a:ext cx="8064896" cy="44645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156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559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1641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768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24885"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400" dirty="0"/>
                        <a:t>Liofilizowane</a:t>
                      </a:r>
                      <a:endParaRPr lang="de-DE" sz="1400" dirty="0"/>
                    </a:p>
                    <a:p>
                      <a:r>
                        <a:rPr lang="de-DE" sz="1400" dirty="0"/>
                        <a:t>Freeze </a:t>
                      </a:r>
                      <a:r>
                        <a:rPr lang="de-DE" sz="1400" dirty="0" err="1"/>
                        <a:t>Dried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400" dirty="0"/>
                        <a:t>Mrożone</a:t>
                      </a:r>
                      <a:endParaRPr lang="de-DE" sz="1400" dirty="0"/>
                    </a:p>
                    <a:p>
                      <a:r>
                        <a:rPr lang="de-DE" sz="1400" dirty="0" err="1"/>
                        <a:t>FroZen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400" dirty="0"/>
                        <a:t>Mrożone</a:t>
                      </a:r>
                      <a:endParaRPr lang="de-DE" sz="1400" dirty="0"/>
                    </a:p>
                    <a:p>
                      <a:r>
                        <a:rPr lang="de-DE" sz="1400" dirty="0" err="1"/>
                        <a:t>Freasy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211">
                <a:tc>
                  <a:txBody>
                    <a:bodyPr/>
                    <a:lstStyle/>
                    <a:p>
                      <a:r>
                        <a:rPr lang="pl-PL" sz="1400" dirty="0"/>
                        <a:t>Wygląd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400" dirty="0" err="1"/>
                        <a:t>pelet</a:t>
                      </a:r>
                      <a:endParaRPr lang="de-D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400" dirty="0" err="1"/>
                        <a:t>pelet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400" dirty="0" err="1"/>
                        <a:t>pelet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4100">
                <a:tc>
                  <a:txBody>
                    <a:bodyPr/>
                    <a:lstStyle/>
                    <a:p>
                      <a:r>
                        <a:rPr lang="de-DE" sz="1400" dirty="0"/>
                        <a:t>Transport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400" dirty="0"/>
                        <a:t>schłodzone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/>
                        <a:t>-45°C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/>
                        <a:t>-45°C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4100">
                <a:tc>
                  <a:txBody>
                    <a:bodyPr/>
                    <a:lstStyle/>
                    <a:p>
                      <a:r>
                        <a:rPr lang="pl-PL" sz="1400" dirty="0"/>
                        <a:t>Magazynowanie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/>
                        <a:t>-18°C / +4°C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/>
                        <a:t>-45°C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/>
                        <a:t>-18°C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4100">
                <a:tc>
                  <a:txBody>
                    <a:bodyPr/>
                    <a:lstStyle/>
                    <a:p>
                      <a:r>
                        <a:rPr lang="pl-PL" sz="1400" dirty="0"/>
                        <a:t>Przydatność do użycia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/>
                        <a:t>36 </a:t>
                      </a:r>
                      <a:r>
                        <a:rPr lang="pl-PL" sz="1400" dirty="0"/>
                        <a:t>miesięcy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/>
                        <a:t>12 </a:t>
                      </a:r>
                      <a:r>
                        <a:rPr lang="pl-PL" sz="1400" dirty="0"/>
                        <a:t>miesięcy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/>
                        <a:t>3 </a:t>
                      </a:r>
                      <a:r>
                        <a:rPr lang="pl-PL" sz="1400" dirty="0"/>
                        <a:t>miesiące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1744">
                <a:tc>
                  <a:txBody>
                    <a:bodyPr/>
                    <a:lstStyle/>
                    <a:p>
                      <a:r>
                        <a:rPr lang="pl-PL" sz="1400" dirty="0"/>
                        <a:t>Dawkowanie bezpośrednie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400" dirty="0"/>
                        <a:t>tak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400" dirty="0"/>
                        <a:t>tak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400" dirty="0"/>
                        <a:t>tak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4100">
                <a:tc>
                  <a:txBody>
                    <a:bodyPr/>
                    <a:lstStyle/>
                    <a:p>
                      <a:r>
                        <a:rPr lang="pl-PL" sz="1400" dirty="0"/>
                        <a:t>Faza opóźnienia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/>
                        <a:t>24 – 48 h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/>
                        <a:t>1 - 2 h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/>
                        <a:t>1 h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03312">
                <a:tc>
                  <a:txBody>
                    <a:bodyPr/>
                    <a:lstStyle/>
                    <a:p>
                      <a:r>
                        <a:rPr lang="pl-PL" sz="1400" dirty="0"/>
                        <a:t>Koncentracja komórek po zaszczepieniu w winie/moszczu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400" dirty="0"/>
                        <a:t>zawsze</a:t>
                      </a:r>
                      <a:r>
                        <a:rPr lang="de-DE" sz="1400" dirty="0"/>
                        <a:t> </a:t>
                      </a:r>
                    </a:p>
                    <a:p>
                      <a:r>
                        <a:rPr lang="de-DE" sz="1400" dirty="0"/>
                        <a:t>&gt; 2,5</a:t>
                      </a:r>
                      <a:r>
                        <a:rPr lang="de-DE" sz="1400" baseline="0" dirty="0"/>
                        <a:t> *E6 </a:t>
                      </a:r>
                      <a:r>
                        <a:rPr lang="de-DE" sz="1400" baseline="0" dirty="0" err="1"/>
                        <a:t>KbE</a:t>
                      </a:r>
                      <a:r>
                        <a:rPr lang="de-DE" sz="1400" baseline="0" dirty="0"/>
                        <a:t>/ml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dirty="0"/>
                        <a:t>zawsze</a:t>
                      </a:r>
                      <a:r>
                        <a:rPr lang="de-DE" sz="1400" dirty="0"/>
                        <a:t>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dirty="0"/>
                        <a:t>&gt; 2,5</a:t>
                      </a:r>
                      <a:r>
                        <a:rPr lang="de-DE" sz="1400" baseline="0" dirty="0"/>
                        <a:t> *E6 </a:t>
                      </a:r>
                      <a:r>
                        <a:rPr lang="de-DE" sz="1400" baseline="0" dirty="0" err="1"/>
                        <a:t>KbE</a:t>
                      </a:r>
                      <a:r>
                        <a:rPr lang="de-DE" sz="1400" baseline="0" dirty="0"/>
                        <a:t>/ml</a:t>
                      </a:r>
                      <a:endParaRPr lang="en-US" sz="1400" dirty="0"/>
                    </a:p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dirty="0"/>
                        <a:t>zawsze</a:t>
                      </a:r>
                      <a:r>
                        <a:rPr lang="de-DE" sz="1400" dirty="0"/>
                        <a:t>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dirty="0"/>
                        <a:t>&gt; 2,5</a:t>
                      </a:r>
                      <a:r>
                        <a:rPr lang="de-DE" sz="1400" baseline="0" dirty="0"/>
                        <a:t> *E6 </a:t>
                      </a:r>
                      <a:r>
                        <a:rPr lang="de-DE" sz="1400" baseline="0" dirty="0" err="1"/>
                        <a:t>KbE</a:t>
                      </a:r>
                      <a:r>
                        <a:rPr lang="de-DE" sz="1400" baseline="0" dirty="0"/>
                        <a:t>/ml</a:t>
                      </a:r>
                      <a:endParaRPr lang="en-US" sz="1400" dirty="0"/>
                    </a:p>
                    <a:p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5815">
                <a:tc>
                  <a:txBody>
                    <a:bodyPr/>
                    <a:lstStyle/>
                    <a:p>
                      <a:r>
                        <a:rPr lang="pl-PL" sz="1400" dirty="0"/>
                        <a:t>Składnik odżywczy dla produktu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400" dirty="0"/>
                        <a:t>nie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400" dirty="0"/>
                        <a:t>nie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400" dirty="0"/>
                        <a:t>nie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749836">
                <a:tc>
                  <a:txBody>
                    <a:bodyPr/>
                    <a:lstStyle/>
                    <a:p>
                      <a:r>
                        <a:rPr lang="pl-PL" sz="1400" dirty="0"/>
                        <a:t>Wielkość winnicy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400" dirty="0"/>
                        <a:t>wszystkie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400" dirty="0"/>
                        <a:t>duże winnice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400" dirty="0"/>
                        <a:t>małe i średnie winnice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388920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4965" name="Group 101"/>
          <p:cNvGrpSpPr>
            <a:grpSpLocks/>
          </p:cNvGrpSpPr>
          <p:nvPr/>
        </p:nvGrpSpPr>
        <p:grpSpPr bwMode="auto">
          <a:xfrm>
            <a:off x="1043608" y="1123802"/>
            <a:ext cx="1730377" cy="4183062"/>
            <a:chOff x="1020" y="935"/>
            <a:chExt cx="1090" cy="2635"/>
          </a:xfrm>
        </p:grpSpPr>
        <p:grpSp>
          <p:nvGrpSpPr>
            <p:cNvPr id="5152" name="Group 9"/>
            <p:cNvGrpSpPr>
              <a:grpSpLocks/>
            </p:cNvGrpSpPr>
            <p:nvPr/>
          </p:nvGrpSpPr>
          <p:grpSpPr bwMode="auto">
            <a:xfrm>
              <a:off x="1020" y="935"/>
              <a:ext cx="1043" cy="705"/>
              <a:chOff x="4014" y="2205"/>
              <a:chExt cx="1043" cy="705"/>
            </a:xfrm>
          </p:grpSpPr>
          <p:pic>
            <p:nvPicPr>
              <p:cNvPr id="5162" name="Picture 10" descr="Strukturformel L-Äpfelsäure">
                <a:hlinkClick r:id="rId2" tooltip="Strukturformel L-Äpfelsäure"/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014" y="2205"/>
                <a:ext cx="900" cy="4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163" name="Text Box 11"/>
              <p:cNvSpPr txBox="1">
                <a:spLocks noChangeArrowheads="1"/>
              </p:cNvSpPr>
              <p:nvPr/>
            </p:nvSpPr>
            <p:spPr bwMode="auto">
              <a:xfrm>
                <a:off x="4059" y="2704"/>
                <a:ext cx="998" cy="20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15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15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15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15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15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5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5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5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5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r>
                  <a:rPr lang="de-DE" b="1" dirty="0"/>
                  <a:t>L-</a:t>
                </a:r>
                <a:r>
                  <a:rPr lang="pl-PL" b="1" dirty="0"/>
                  <a:t>kw. jabłkowy</a:t>
                </a:r>
                <a:r>
                  <a:rPr lang="de-DE" b="1" dirty="0"/>
                  <a:t> </a:t>
                </a:r>
              </a:p>
            </p:txBody>
          </p:sp>
        </p:grpSp>
        <p:grpSp>
          <p:nvGrpSpPr>
            <p:cNvPr id="5153" name="Group 12"/>
            <p:cNvGrpSpPr>
              <a:grpSpLocks/>
            </p:cNvGrpSpPr>
            <p:nvPr/>
          </p:nvGrpSpPr>
          <p:grpSpPr bwMode="auto">
            <a:xfrm>
              <a:off x="1071" y="2875"/>
              <a:ext cx="966" cy="695"/>
              <a:chOff x="1189" y="3430"/>
              <a:chExt cx="966" cy="695"/>
            </a:xfrm>
          </p:grpSpPr>
          <p:pic>
            <p:nvPicPr>
              <p:cNvPr id="5160" name="Picture 13" descr="120px-L-Milchs%C3%A4ure">
                <a:hlinkClick r:id="rId4"/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07" y="3430"/>
                <a:ext cx="720" cy="52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161" name="Text Box 14"/>
              <p:cNvSpPr txBox="1">
                <a:spLocks noChangeArrowheads="1"/>
              </p:cNvSpPr>
              <p:nvPr/>
            </p:nvSpPr>
            <p:spPr bwMode="auto">
              <a:xfrm>
                <a:off x="1189" y="3919"/>
                <a:ext cx="966" cy="20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15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15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15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15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15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5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5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5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5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r>
                  <a:rPr lang="de-DE" b="1" dirty="0"/>
                  <a:t>L-</a:t>
                </a:r>
                <a:r>
                  <a:rPr lang="pl-PL" b="1" dirty="0"/>
                  <a:t>kw. mlekowy</a:t>
                </a:r>
                <a:endParaRPr lang="de-DE" b="1" dirty="0"/>
              </a:p>
            </p:txBody>
          </p:sp>
        </p:grpSp>
        <p:sp>
          <p:nvSpPr>
            <p:cNvPr id="5154" name="AutoShape 48"/>
            <p:cNvSpPr>
              <a:spLocks noChangeArrowheads="1"/>
            </p:cNvSpPr>
            <p:nvPr/>
          </p:nvSpPr>
          <p:spPr bwMode="auto">
            <a:xfrm>
              <a:off x="1973" y="1298"/>
              <a:ext cx="137" cy="1043"/>
            </a:xfrm>
            <a:prstGeom prst="curvedLeftArrow">
              <a:avLst>
                <a:gd name="adj1" fmla="val 82511"/>
                <a:gd name="adj2" fmla="val 281016"/>
                <a:gd name="adj3" fmla="val 29736"/>
              </a:avLst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55" name="AutoShape 51"/>
            <p:cNvSpPr>
              <a:spLocks noChangeArrowheads="1"/>
            </p:cNvSpPr>
            <p:nvPr/>
          </p:nvSpPr>
          <p:spPr bwMode="auto">
            <a:xfrm>
              <a:off x="1837" y="2341"/>
              <a:ext cx="137" cy="1043"/>
            </a:xfrm>
            <a:prstGeom prst="curvedLeftArrow">
              <a:avLst>
                <a:gd name="adj1" fmla="val 82511"/>
                <a:gd name="adj2" fmla="val 281016"/>
                <a:gd name="adj3" fmla="val 29736"/>
              </a:avLst>
            </a:prstGeom>
            <a:solidFill>
              <a:srgbClr val="00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56" name="AutoShape 73"/>
            <p:cNvSpPr>
              <a:spLocks noChangeArrowheads="1"/>
            </p:cNvSpPr>
            <p:nvPr/>
          </p:nvSpPr>
          <p:spPr bwMode="auto">
            <a:xfrm>
              <a:off x="1519" y="2114"/>
              <a:ext cx="107" cy="457"/>
            </a:xfrm>
            <a:prstGeom prst="octagon">
              <a:avLst>
                <a:gd name="adj" fmla="val 29287"/>
              </a:avLst>
            </a:prstGeom>
            <a:blipFill dpi="0" rotWithShape="1">
              <a:blip r:embed="rId6"/>
              <a:srcRect/>
              <a:tile tx="0" ty="0" sx="100000" sy="100000" flip="none" algn="tl"/>
            </a:blip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57" name="Oval 76"/>
            <p:cNvSpPr>
              <a:spLocks noChangeArrowheads="1"/>
            </p:cNvSpPr>
            <p:nvPr/>
          </p:nvSpPr>
          <p:spPr bwMode="auto">
            <a:xfrm>
              <a:off x="1292" y="1842"/>
              <a:ext cx="363" cy="908"/>
            </a:xfrm>
            <a:prstGeom prst="ellipse">
              <a:avLst/>
            </a:prstGeom>
            <a:blipFill dpi="0" rotWithShape="1">
              <a:blip r:embed="rId7">
                <a:alphaModFix amt="12000"/>
              </a:blip>
              <a:srcRect/>
              <a:tile tx="0" ty="0" sx="100000" sy="100000" flip="none" algn="tl"/>
            </a:blipFill>
            <a:ln w="9525">
              <a:solidFill>
                <a:srgbClr val="C0C0C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58" name="Line 81"/>
            <p:cNvSpPr>
              <a:spLocks noChangeShapeType="1"/>
            </p:cNvSpPr>
            <p:nvPr/>
          </p:nvSpPr>
          <p:spPr bwMode="auto">
            <a:xfrm flipH="1">
              <a:off x="1474" y="2205"/>
              <a:ext cx="410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prstDash val="lgDashDotDot"/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59" name="Line 82"/>
            <p:cNvSpPr>
              <a:spLocks noChangeShapeType="1"/>
            </p:cNvSpPr>
            <p:nvPr/>
          </p:nvSpPr>
          <p:spPr bwMode="auto">
            <a:xfrm rot="10800000" flipH="1">
              <a:off x="1338" y="2341"/>
              <a:ext cx="410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prstDash val="lgDashDotDot"/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64966" name="Group 102"/>
          <p:cNvGrpSpPr>
            <a:grpSpLocks/>
          </p:cNvGrpSpPr>
          <p:nvPr/>
        </p:nvGrpSpPr>
        <p:grpSpPr bwMode="auto">
          <a:xfrm>
            <a:off x="3621715" y="1123802"/>
            <a:ext cx="1611315" cy="5132387"/>
            <a:chOff x="2644" y="935"/>
            <a:chExt cx="1015" cy="3233"/>
          </a:xfrm>
        </p:grpSpPr>
        <p:grpSp>
          <p:nvGrpSpPr>
            <p:cNvPr id="5141" name="Group 27"/>
            <p:cNvGrpSpPr>
              <a:grpSpLocks/>
            </p:cNvGrpSpPr>
            <p:nvPr/>
          </p:nvGrpSpPr>
          <p:grpSpPr bwMode="auto">
            <a:xfrm>
              <a:off x="2653" y="935"/>
              <a:ext cx="1006" cy="649"/>
              <a:chOff x="3424" y="3521"/>
              <a:chExt cx="1006" cy="649"/>
            </a:xfrm>
          </p:grpSpPr>
          <p:pic>
            <p:nvPicPr>
              <p:cNvPr id="5150" name="Picture 28" descr="Struktur von Citronensäure">
                <a:hlinkClick r:id="rId8" tooltip="Struktur von Citronensäure"/>
              </p:cNvPr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424" y="3521"/>
                <a:ext cx="910" cy="4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151" name="Text Box 29"/>
              <p:cNvSpPr txBox="1">
                <a:spLocks noChangeArrowheads="1"/>
              </p:cNvSpPr>
              <p:nvPr/>
            </p:nvSpPr>
            <p:spPr bwMode="auto">
              <a:xfrm>
                <a:off x="3470" y="3964"/>
                <a:ext cx="960" cy="20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15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15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15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15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15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5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5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5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5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r>
                  <a:rPr lang="pl-PL" b="1" dirty="0"/>
                  <a:t>Kw. cytrynowy</a:t>
                </a:r>
                <a:endParaRPr lang="de-DE" b="1" dirty="0"/>
              </a:p>
            </p:txBody>
          </p:sp>
        </p:grpSp>
        <p:grpSp>
          <p:nvGrpSpPr>
            <p:cNvPr id="5142" name="Group 33"/>
            <p:cNvGrpSpPr>
              <a:grpSpLocks/>
            </p:cNvGrpSpPr>
            <p:nvPr/>
          </p:nvGrpSpPr>
          <p:grpSpPr bwMode="auto">
            <a:xfrm>
              <a:off x="2644" y="2921"/>
              <a:ext cx="1006" cy="649"/>
              <a:chOff x="3424" y="3521"/>
              <a:chExt cx="1006" cy="649"/>
            </a:xfrm>
          </p:grpSpPr>
          <p:pic>
            <p:nvPicPr>
              <p:cNvPr id="5148" name="Picture 34" descr="Struktur von Citronensäure">
                <a:hlinkClick r:id="rId8" tooltip="Struktur von Citronensäure"/>
              </p:cNvPr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424" y="3521"/>
                <a:ext cx="910" cy="4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149" name="Text Box 35"/>
              <p:cNvSpPr txBox="1">
                <a:spLocks noChangeArrowheads="1"/>
              </p:cNvSpPr>
              <p:nvPr/>
            </p:nvSpPr>
            <p:spPr bwMode="auto">
              <a:xfrm>
                <a:off x="3470" y="3964"/>
                <a:ext cx="960" cy="20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15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15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15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15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15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5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5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5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5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r>
                  <a:rPr lang="pl-PL" b="1" dirty="0"/>
                  <a:t>Kw. cytrynowy</a:t>
                </a:r>
                <a:endParaRPr lang="de-DE" b="1" dirty="0"/>
              </a:p>
            </p:txBody>
          </p:sp>
        </p:grpSp>
        <p:sp>
          <p:nvSpPr>
            <p:cNvPr id="5143" name="AutoShape 55"/>
            <p:cNvSpPr>
              <a:spLocks noChangeArrowheads="1"/>
            </p:cNvSpPr>
            <p:nvPr/>
          </p:nvSpPr>
          <p:spPr bwMode="auto">
            <a:xfrm>
              <a:off x="3515" y="1207"/>
              <a:ext cx="137" cy="953"/>
            </a:xfrm>
            <a:prstGeom prst="curvedLeftArrow">
              <a:avLst>
                <a:gd name="adj1" fmla="val 75391"/>
                <a:gd name="adj2" fmla="val 256768"/>
                <a:gd name="adj3" fmla="val 29736"/>
              </a:avLst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44" name="AutoShape 83"/>
            <p:cNvSpPr>
              <a:spLocks noChangeArrowheads="1"/>
            </p:cNvSpPr>
            <p:nvPr/>
          </p:nvSpPr>
          <p:spPr bwMode="auto">
            <a:xfrm>
              <a:off x="3107" y="1887"/>
              <a:ext cx="107" cy="457"/>
            </a:xfrm>
            <a:prstGeom prst="octagon">
              <a:avLst>
                <a:gd name="adj" fmla="val 29287"/>
              </a:avLst>
            </a:prstGeom>
            <a:blipFill dpi="0" rotWithShape="1">
              <a:blip r:embed="rId6"/>
              <a:srcRect/>
              <a:tile tx="0" ty="0" sx="100000" sy="100000" flip="none" algn="tl"/>
            </a:blip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45" name="Oval 84"/>
            <p:cNvSpPr>
              <a:spLocks noChangeArrowheads="1"/>
            </p:cNvSpPr>
            <p:nvPr/>
          </p:nvSpPr>
          <p:spPr bwMode="auto">
            <a:xfrm>
              <a:off x="2880" y="1841"/>
              <a:ext cx="363" cy="908"/>
            </a:xfrm>
            <a:prstGeom prst="ellipse">
              <a:avLst/>
            </a:prstGeom>
            <a:blipFill dpi="0" rotWithShape="1">
              <a:blip r:embed="rId7">
                <a:alphaModFix amt="12000"/>
              </a:blip>
              <a:srcRect/>
              <a:tile tx="0" ty="0" sx="100000" sy="100000" flip="none" algn="tl"/>
            </a:blipFill>
            <a:ln w="9525">
              <a:solidFill>
                <a:srgbClr val="C0C0C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46" name="Line 85"/>
            <p:cNvSpPr>
              <a:spLocks noChangeShapeType="1"/>
            </p:cNvSpPr>
            <p:nvPr/>
          </p:nvSpPr>
          <p:spPr bwMode="auto">
            <a:xfrm flipH="1">
              <a:off x="3198" y="1977"/>
              <a:ext cx="273" cy="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lgDashDotDot"/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pic>
          <p:nvPicPr>
            <p:cNvPr id="5147" name="Picture 99" descr="Zitrone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99" y="3612"/>
              <a:ext cx="817" cy="5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64967" name="Group 103"/>
          <p:cNvGrpSpPr>
            <a:grpSpLocks/>
          </p:cNvGrpSpPr>
          <p:nvPr/>
        </p:nvGrpSpPr>
        <p:grpSpPr bwMode="auto">
          <a:xfrm>
            <a:off x="6142661" y="1123802"/>
            <a:ext cx="1814514" cy="5108575"/>
            <a:chOff x="4186" y="935"/>
            <a:chExt cx="1143" cy="3218"/>
          </a:xfrm>
        </p:grpSpPr>
        <p:grpSp>
          <p:nvGrpSpPr>
            <p:cNvPr id="5128" name="Group 15"/>
            <p:cNvGrpSpPr>
              <a:grpSpLocks/>
            </p:cNvGrpSpPr>
            <p:nvPr/>
          </p:nvGrpSpPr>
          <p:grpSpPr bwMode="auto">
            <a:xfrm>
              <a:off x="4186" y="935"/>
              <a:ext cx="1006" cy="649"/>
              <a:chOff x="3424" y="3521"/>
              <a:chExt cx="1006" cy="649"/>
            </a:xfrm>
          </p:grpSpPr>
          <p:pic>
            <p:nvPicPr>
              <p:cNvPr id="5139" name="Picture 16" descr="Struktur von Citronensäure">
                <a:hlinkClick r:id="rId8" tooltip="Struktur von Citronensäure"/>
              </p:cNvPr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424" y="3521"/>
                <a:ext cx="910" cy="4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140" name="Text Box 17"/>
              <p:cNvSpPr txBox="1">
                <a:spLocks noChangeArrowheads="1"/>
              </p:cNvSpPr>
              <p:nvPr/>
            </p:nvSpPr>
            <p:spPr bwMode="auto">
              <a:xfrm>
                <a:off x="3470" y="3964"/>
                <a:ext cx="960" cy="20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15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15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15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15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15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5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5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5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5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r>
                  <a:rPr lang="pl-PL" b="1" dirty="0"/>
                  <a:t>Kw. cytrynowy</a:t>
                </a:r>
                <a:endParaRPr lang="de-DE" b="1" dirty="0"/>
              </a:p>
            </p:txBody>
          </p:sp>
        </p:grpSp>
        <p:grpSp>
          <p:nvGrpSpPr>
            <p:cNvPr id="5129" name="Group 18"/>
            <p:cNvGrpSpPr>
              <a:grpSpLocks/>
            </p:cNvGrpSpPr>
            <p:nvPr/>
          </p:nvGrpSpPr>
          <p:grpSpPr bwMode="auto">
            <a:xfrm>
              <a:off x="4364" y="2866"/>
              <a:ext cx="719" cy="704"/>
              <a:chOff x="2880" y="3274"/>
              <a:chExt cx="719" cy="704"/>
            </a:xfrm>
          </p:grpSpPr>
          <p:pic>
            <p:nvPicPr>
              <p:cNvPr id="5137" name="Picture 19" descr="Strukturformel von Diacetyl">
                <a:hlinkClick r:id="rId11" tooltip="Strukturformel von Diacetyl"/>
              </p:cNvPr>
              <p:cNvPicPr>
                <a:picLocks noChangeAspect="1" noChangeArrowheads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80" y="3274"/>
                <a:ext cx="719" cy="49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138" name="Text Box 20"/>
              <p:cNvSpPr txBox="1">
                <a:spLocks noChangeArrowheads="1"/>
              </p:cNvSpPr>
              <p:nvPr/>
            </p:nvSpPr>
            <p:spPr bwMode="auto">
              <a:xfrm>
                <a:off x="2971" y="3772"/>
                <a:ext cx="568" cy="20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15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15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15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15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15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5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5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5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5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r>
                  <a:rPr lang="pl-PL" b="1" dirty="0" err="1"/>
                  <a:t>diacetyl</a:t>
                </a:r>
                <a:endParaRPr lang="de-DE" b="1" dirty="0"/>
              </a:p>
            </p:txBody>
          </p:sp>
        </p:grpSp>
        <p:sp>
          <p:nvSpPr>
            <p:cNvPr id="5130" name="AutoShape 62"/>
            <p:cNvSpPr>
              <a:spLocks noChangeArrowheads="1"/>
            </p:cNvSpPr>
            <p:nvPr/>
          </p:nvSpPr>
          <p:spPr bwMode="auto">
            <a:xfrm>
              <a:off x="5192" y="1162"/>
              <a:ext cx="137" cy="1043"/>
            </a:xfrm>
            <a:prstGeom prst="curvedLeftArrow">
              <a:avLst>
                <a:gd name="adj1" fmla="val 82511"/>
                <a:gd name="adj2" fmla="val 281016"/>
                <a:gd name="adj3" fmla="val 29736"/>
              </a:avLst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31" name="AutoShape 65"/>
            <p:cNvSpPr>
              <a:spLocks noChangeArrowheads="1"/>
            </p:cNvSpPr>
            <p:nvPr/>
          </p:nvSpPr>
          <p:spPr bwMode="auto">
            <a:xfrm>
              <a:off x="5103" y="2204"/>
              <a:ext cx="137" cy="1043"/>
            </a:xfrm>
            <a:prstGeom prst="curvedLeftArrow">
              <a:avLst>
                <a:gd name="adj1" fmla="val 82511"/>
                <a:gd name="adj2" fmla="val 281016"/>
                <a:gd name="adj3" fmla="val 29736"/>
              </a:avLst>
            </a:prstGeom>
            <a:solidFill>
              <a:srgbClr val="99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32" name="AutoShape 94"/>
            <p:cNvSpPr>
              <a:spLocks noChangeArrowheads="1"/>
            </p:cNvSpPr>
            <p:nvPr/>
          </p:nvSpPr>
          <p:spPr bwMode="auto">
            <a:xfrm>
              <a:off x="4740" y="1933"/>
              <a:ext cx="107" cy="457"/>
            </a:xfrm>
            <a:prstGeom prst="octagon">
              <a:avLst>
                <a:gd name="adj" fmla="val 29287"/>
              </a:avLst>
            </a:prstGeom>
            <a:blipFill dpi="0" rotWithShape="1">
              <a:blip r:embed="rId6"/>
              <a:srcRect/>
              <a:tile tx="0" ty="0" sx="100000" sy="100000" flip="none" algn="tl"/>
            </a:blip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33" name="Oval 95"/>
            <p:cNvSpPr>
              <a:spLocks noChangeArrowheads="1"/>
            </p:cNvSpPr>
            <p:nvPr/>
          </p:nvSpPr>
          <p:spPr bwMode="auto">
            <a:xfrm>
              <a:off x="4513" y="1887"/>
              <a:ext cx="363" cy="908"/>
            </a:xfrm>
            <a:prstGeom prst="ellipse">
              <a:avLst/>
            </a:prstGeom>
            <a:blipFill dpi="0" rotWithShape="1">
              <a:blip r:embed="rId7">
                <a:alphaModFix amt="12000"/>
              </a:blip>
              <a:srcRect/>
              <a:tile tx="0" ty="0" sx="100000" sy="100000" flip="none" algn="tl"/>
            </a:blipFill>
            <a:ln w="9525">
              <a:solidFill>
                <a:srgbClr val="C0C0C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34" name="Line 96"/>
            <p:cNvSpPr>
              <a:spLocks noChangeShapeType="1"/>
            </p:cNvSpPr>
            <p:nvPr/>
          </p:nvSpPr>
          <p:spPr bwMode="auto">
            <a:xfrm flipH="1">
              <a:off x="4694" y="2023"/>
              <a:ext cx="41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lgDashDotDot"/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35" name="Line 97"/>
            <p:cNvSpPr>
              <a:spLocks noChangeShapeType="1"/>
            </p:cNvSpPr>
            <p:nvPr/>
          </p:nvSpPr>
          <p:spPr bwMode="auto">
            <a:xfrm rot="10800000" flipH="1">
              <a:off x="4558" y="2205"/>
              <a:ext cx="410" cy="0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prstDash val="lgDashDotDot"/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pic>
          <p:nvPicPr>
            <p:cNvPr id="5136" name="Picture 100" descr="Butter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77" y="3601"/>
              <a:ext cx="952" cy="5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64968" name="Text Box 104"/>
          <p:cNvSpPr txBox="1">
            <a:spLocks noChangeArrowheads="1"/>
          </p:cNvSpPr>
          <p:nvPr/>
        </p:nvSpPr>
        <p:spPr bwMode="auto">
          <a:xfrm>
            <a:off x="3607980" y="546381"/>
            <a:ext cx="2121093" cy="3734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5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5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5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5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5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pl-PL" sz="1800" b="1" dirty="0">
                <a:solidFill>
                  <a:srgbClr val="3467CD"/>
                </a:solidFill>
              </a:rPr>
              <a:t>Cytrynian ujemny</a:t>
            </a:r>
            <a:endParaRPr lang="de-DE" sz="1800" b="1" dirty="0">
              <a:solidFill>
                <a:srgbClr val="3467CD"/>
              </a:solidFill>
            </a:endParaRPr>
          </a:p>
        </p:txBody>
      </p:sp>
      <p:sp>
        <p:nvSpPr>
          <p:cNvPr id="164969" name="Text Box 105"/>
          <p:cNvSpPr txBox="1">
            <a:spLocks noChangeArrowheads="1"/>
          </p:cNvSpPr>
          <p:nvPr/>
        </p:nvSpPr>
        <p:spPr bwMode="auto">
          <a:xfrm>
            <a:off x="6204227" y="534366"/>
            <a:ext cx="2146742" cy="3734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5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5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5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5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5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pl-PL" sz="1800" b="1" dirty="0">
                <a:solidFill>
                  <a:srgbClr val="3467CD"/>
                </a:solidFill>
              </a:rPr>
              <a:t>Cytrynian dodatni</a:t>
            </a:r>
            <a:endParaRPr lang="de-DE" sz="1800" b="1" dirty="0">
              <a:solidFill>
                <a:srgbClr val="3467CD"/>
              </a:solidFill>
            </a:endParaRPr>
          </a:p>
        </p:txBody>
      </p:sp>
      <p:sp>
        <p:nvSpPr>
          <p:cNvPr id="164971" name="Text Box 107"/>
          <p:cNvSpPr txBox="1">
            <a:spLocks noChangeArrowheads="1"/>
          </p:cNvSpPr>
          <p:nvPr/>
        </p:nvSpPr>
        <p:spPr bwMode="auto">
          <a:xfrm>
            <a:off x="1356887" y="577788"/>
            <a:ext cx="671979" cy="3734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5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5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5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5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5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de-DE" sz="1800" b="1" dirty="0">
                <a:solidFill>
                  <a:srgbClr val="3467CD"/>
                </a:solidFill>
              </a:rPr>
              <a:t>BSA</a:t>
            </a:r>
          </a:p>
        </p:txBody>
      </p:sp>
    </p:spTree>
    <p:extLst>
      <p:ext uri="{BB962C8B-B14F-4D97-AF65-F5344CB8AC3E}">
        <p14:creationId xmlns:p14="http://schemas.microsoft.com/office/powerpoint/2010/main" val="391607481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49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649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649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649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649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649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968" grpId="0"/>
      <p:bldP spid="164969" grpId="0"/>
      <p:bldP spid="16497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Text Box 5"/>
          <p:cNvSpPr txBox="1">
            <a:spLocks noChangeArrowheads="1"/>
          </p:cNvSpPr>
          <p:nvPr/>
        </p:nvSpPr>
        <p:spPr bwMode="auto">
          <a:xfrm>
            <a:off x="323528" y="300038"/>
            <a:ext cx="7776864" cy="3265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15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5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5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5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5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de-DE" dirty="0"/>
              <a:t>Pinot Blanc; </a:t>
            </a:r>
            <a:r>
              <a:rPr lang="pl-PL" dirty="0"/>
              <a:t>a</a:t>
            </a:r>
            <a:r>
              <a:rPr lang="de-DE" dirty="0" err="1"/>
              <a:t>lkohol</a:t>
            </a:r>
            <a:r>
              <a:rPr lang="de-DE" dirty="0"/>
              <a:t>: 12,9 vol.%, </a:t>
            </a:r>
            <a:r>
              <a:rPr lang="pl-PL" dirty="0"/>
              <a:t>wartość </a:t>
            </a:r>
            <a:r>
              <a:rPr lang="de-DE" dirty="0"/>
              <a:t>pH: 3,54, </a:t>
            </a:r>
            <a:r>
              <a:rPr lang="pl-PL" dirty="0"/>
              <a:t>cukier</a:t>
            </a:r>
            <a:r>
              <a:rPr lang="de-DE" dirty="0"/>
              <a:t>: 2,8 g/l, </a:t>
            </a:r>
            <a:r>
              <a:rPr lang="pl-PL" dirty="0"/>
              <a:t>kw. jabłkowy</a:t>
            </a:r>
            <a:r>
              <a:rPr lang="de-DE" dirty="0"/>
              <a:t>; 4,3 g/l</a:t>
            </a:r>
          </a:p>
        </p:txBody>
      </p:sp>
      <p:grpSp>
        <p:nvGrpSpPr>
          <p:cNvPr id="32783" name="Group 15"/>
          <p:cNvGrpSpPr>
            <a:grpSpLocks/>
          </p:cNvGrpSpPr>
          <p:nvPr/>
        </p:nvGrpSpPr>
        <p:grpSpPr bwMode="auto">
          <a:xfrm>
            <a:off x="250825" y="620713"/>
            <a:ext cx="7200900" cy="2533650"/>
            <a:chOff x="158" y="391"/>
            <a:chExt cx="4536" cy="1596"/>
          </a:xfrm>
        </p:grpSpPr>
        <p:pic>
          <p:nvPicPr>
            <p:cNvPr id="11278" name="Picture 4" descr="CiNe Malic Acid 09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2423"/>
            <a:stretch>
              <a:fillRect/>
            </a:stretch>
          </p:blipFill>
          <p:spPr bwMode="auto">
            <a:xfrm>
              <a:off x="1020" y="436"/>
              <a:ext cx="3674" cy="15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279" name="Rectangle 8"/>
            <p:cNvSpPr>
              <a:spLocks noChangeArrowheads="1"/>
            </p:cNvSpPr>
            <p:nvPr/>
          </p:nvSpPr>
          <p:spPr bwMode="auto">
            <a:xfrm>
              <a:off x="158" y="391"/>
              <a:ext cx="1020" cy="22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de-DE"/>
                <a:t>Äpfelsäure [g/l]</a:t>
              </a:r>
            </a:p>
          </p:txBody>
        </p:sp>
      </p:grpSp>
      <p:grpSp>
        <p:nvGrpSpPr>
          <p:cNvPr id="32784" name="Group 16"/>
          <p:cNvGrpSpPr>
            <a:grpSpLocks/>
          </p:cNvGrpSpPr>
          <p:nvPr/>
        </p:nvGrpSpPr>
        <p:grpSpPr bwMode="auto">
          <a:xfrm>
            <a:off x="215900" y="2565400"/>
            <a:ext cx="7235825" cy="2278063"/>
            <a:chOff x="136" y="1616"/>
            <a:chExt cx="4558" cy="1435"/>
          </a:xfrm>
        </p:grpSpPr>
        <p:pic>
          <p:nvPicPr>
            <p:cNvPr id="11275" name="Picture 6" descr="CiNe Citric Acid 09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0728"/>
            <a:stretch>
              <a:fillRect/>
            </a:stretch>
          </p:blipFill>
          <p:spPr bwMode="auto">
            <a:xfrm>
              <a:off x="1082" y="1640"/>
              <a:ext cx="3612" cy="141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11276" name="Rectangle 9"/>
            <p:cNvSpPr>
              <a:spLocks noChangeArrowheads="1"/>
            </p:cNvSpPr>
            <p:nvPr/>
          </p:nvSpPr>
          <p:spPr bwMode="auto">
            <a:xfrm>
              <a:off x="136" y="1616"/>
              <a:ext cx="1020" cy="22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de-DE" dirty="0"/>
                <a:t>Zitronensäure [mg/l]</a:t>
              </a:r>
            </a:p>
          </p:txBody>
        </p:sp>
      </p:grpSp>
      <p:grpSp>
        <p:nvGrpSpPr>
          <p:cNvPr id="32785" name="Group 17"/>
          <p:cNvGrpSpPr>
            <a:grpSpLocks/>
          </p:cNvGrpSpPr>
          <p:nvPr/>
        </p:nvGrpSpPr>
        <p:grpSpPr bwMode="auto">
          <a:xfrm>
            <a:off x="179388" y="4314825"/>
            <a:ext cx="7162800" cy="2376488"/>
            <a:chOff x="113" y="2704"/>
            <a:chExt cx="4512" cy="1497"/>
          </a:xfrm>
        </p:grpSpPr>
        <p:pic>
          <p:nvPicPr>
            <p:cNvPr id="11271" name="Picture 7" descr="CiNe Acetic Acid 09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0508"/>
            <a:stretch>
              <a:fillRect/>
            </a:stretch>
          </p:blipFill>
          <p:spPr bwMode="auto">
            <a:xfrm>
              <a:off x="1087" y="2718"/>
              <a:ext cx="3538" cy="13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272" name="Rectangle 10"/>
            <p:cNvSpPr>
              <a:spLocks noChangeArrowheads="1"/>
            </p:cNvSpPr>
            <p:nvPr/>
          </p:nvSpPr>
          <p:spPr bwMode="auto">
            <a:xfrm>
              <a:off x="113" y="2704"/>
              <a:ext cx="1020" cy="22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de-DE"/>
                <a:t>Essigäure [mg/l]</a:t>
              </a:r>
            </a:p>
          </p:txBody>
        </p:sp>
        <p:sp>
          <p:nvSpPr>
            <p:cNvPr id="11274" name="Rectangle 14"/>
            <p:cNvSpPr>
              <a:spLocks noChangeArrowheads="1"/>
            </p:cNvSpPr>
            <p:nvPr/>
          </p:nvSpPr>
          <p:spPr bwMode="auto">
            <a:xfrm>
              <a:off x="2268" y="3974"/>
              <a:ext cx="1292" cy="22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pl-PL" sz="1200" dirty="0">
                  <a:solidFill>
                    <a:schemeClr val="tx1"/>
                  </a:solidFill>
                </a:rPr>
                <a:t>dni</a:t>
              </a:r>
              <a:r>
                <a:rPr lang="de-DE" sz="1200" dirty="0">
                  <a:solidFill>
                    <a:schemeClr val="tx1"/>
                  </a:solidFill>
                </a:rPr>
                <a:t> [d]</a:t>
              </a:r>
            </a:p>
          </p:txBody>
        </p:sp>
      </p:grpSp>
      <p:sp>
        <p:nvSpPr>
          <p:cNvPr id="17" name="Rectangle 14"/>
          <p:cNvSpPr>
            <a:spLocks noChangeArrowheads="1"/>
          </p:cNvSpPr>
          <p:nvPr/>
        </p:nvSpPr>
        <p:spPr bwMode="auto">
          <a:xfrm rot="16200000">
            <a:off x="908051" y="4921917"/>
            <a:ext cx="1619250" cy="36036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pl-PL" sz="1050" dirty="0">
                <a:solidFill>
                  <a:schemeClr val="tx1"/>
                </a:solidFill>
              </a:rPr>
              <a:t>Kw. octowy</a:t>
            </a:r>
            <a:r>
              <a:rPr lang="de-DE" sz="1050" dirty="0">
                <a:solidFill>
                  <a:schemeClr val="tx1"/>
                </a:solidFill>
              </a:rPr>
              <a:t> [mg/l]</a:t>
            </a:r>
          </a:p>
        </p:txBody>
      </p:sp>
      <p:sp>
        <p:nvSpPr>
          <p:cNvPr id="18" name="Rectangle 14"/>
          <p:cNvSpPr>
            <a:spLocks noChangeArrowheads="1"/>
          </p:cNvSpPr>
          <p:nvPr/>
        </p:nvSpPr>
        <p:spPr bwMode="auto">
          <a:xfrm rot="16200000">
            <a:off x="918221" y="3194348"/>
            <a:ext cx="1619250" cy="36036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pl-PL" sz="1050" dirty="0">
                <a:solidFill>
                  <a:schemeClr val="tx1"/>
                </a:solidFill>
              </a:rPr>
              <a:t>Kw. cytrynowy</a:t>
            </a:r>
            <a:r>
              <a:rPr lang="de-DE" sz="1050" dirty="0">
                <a:solidFill>
                  <a:schemeClr val="tx1"/>
                </a:solidFill>
              </a:rPr>
              <a:t> [mg/l]</a:t>
            </a:r>
          </a:p>
        </p:txBody>
      </p:sp>
      <p:sp>
        <p:nvSpPr>
          <p:cNvPr id="19" name="Rectangle 14"/>
          <p:cNvSpPr>
            <a:spLocks noChangeArrowheads="1"/>
          </p:cNvSpPr>
          <p:nvPr/>
        </p:nvSpPr>
        <p:spPr bwMode="auto">
          <a:xfrm rot="16200000">
            <a:off x="918221" y="1466156"/>
            <a:ext cx="1619250" cy="36036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pl-PL" sz="1050" dirty="0">
                <a:solidFill>
                  <a:schemeClr val="tx1"/>
                </a:solidFill>
              </a:rPr>
              <a:t>Kw. jabłkowy</a:t>
            </a:r>
            <a:r>
              <a:rPr lang="de-DE" sz="1050" dirty="0">
                <a:solidFill>
                  <a:schemeClr val="tx1"/>
                </a:solidFill>
              </a:rPr>
              <a:t> [mg/l]</a:t>
            </a:r>
          </a:p>
        </p:txBody>
      </p:sp>
      <p:sp>
        <p:nvSpPr>
          <p:cNvPr id="20" name="Text Box 12"/>
          <p:cNvSpPr txBox="1">
            <a:spLocks noChangeArrowheads="1"/>
          </p:cNvSpPr>
          <p:nvPr/>
        </p:nvSpPr>
        <p:spPr bwMode="auto">
          <a:xfrm>
            <a:off x="6732240" y="6456447"/>
            <a:ext cx="1524776" cy="2328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5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5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5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5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5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pl-PL" sz="900" dirty="0" err="1"/>
              <a:t>Żródło</a:t>
            </a:r>
            <a:r>
              <a:rPr lang="da-DK" sz="900" dirty="0"/>
              <a:t>: Nielsen </a:t>
            </a:r>
            <a:r>
              <a:rPr lang="pl-PL" sz="900" dirty="0"/>
              <a:t>i</a:t>
            </a:r>
            <a:r>
              <a:rPr lang="da-DK" sz="900" dirty="0"/>
              <a:t> Richelieu</a:t>
            </a:r>
            <a:endParaRPr lang="de-DE" sz="900" dirty="0"/>
          </a:p>
        </p:txBody>
      </p:sp>
    </p:spTree>
    <p:extLst>
      <p:ext uri="{BB962C8B-B14F-4D97-AF65-F5344CB8AC3E}">
        <p14:creationId xmlns:p14="http://schemas.microsoft.com/office/powerpoint/2010/main" val="604839065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27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27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27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27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27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27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27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27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27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332655"/>
            <a:ext cx="8712968" cy="584919"/>
          </a:xfrm>
        </p:spPr>
        <p:txBody>
          <a:bodyPr/>
          <a:lstStyle/>
          <a:p>
            <a:pPr eaLnBrk="1" hangingPunct="1"/>
            <a:r>
              <a:rPr lang="pl-PL" sz="2800" dirty="0"/>
              <a:t>Zależność tworzenia </a:t>
            </a:r>
            <a:r>
              <a:rPr lang="pl-PL" sz="2800" dirty="0" err="1"/>
              <a:t>diacetylu</a:t>
            </a:r>
            <a:r>
              <a:rPr lang="pl-PL" sz="2800" dirty="0"/>
              <a:t> </a:t>
            </a:r>
            <a:br>
              <a:rPr lang="pl-PL" sz="2800" dirty="0"/>
            </a:br>
            <a:r>
              <a:rPr lang="pl-PL" sz="2800" dirty="0"/>
              <a:t>od redukcji kw. jabłkowego</a:t>
            </a:r>
            <a:endParaRPr lang="de-DE" sz="2800" dirty="0"/>
          </a:p>
        </p:txBody>
      </p:sp>
      <p:pic>
        <p:nvPicPr>
          <p:cNvPr id="12291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950" y="993775"/>
            <a:ext cx="5953125" cy="2505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2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9925" y="3121025"/>
            <a:ext cx="5800725" cy="297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293" name="Text Box 12"/>
          <p:cNvSpPr txBox="1">
            <a:spLocks noChangeArrowheads="1"/>
          </p:cNvSpPr>
          <p:nvPr/>
        </p:nvSpPr>
        <p:spPr bwMode="auto">
          <a:xfrm>
            <a:off x="7008813" y="6441408"/>
            <a:ext cx="1524776" cy="2328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5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5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5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5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5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pl-PL" sz="900" dirty="0" err="1"/>
              <a:t>Żródło</a:t>
            </a:r>
            <a:r>
              <a:rPr lang="da-DK" sz="900" dirty="0"/>
              <a:t>: Nielsen </a:t>
            </a:r>
            <a:r>
              <a:rPr lang="pl-PL" sz="900" dirty="0"/>
              <a:t>i</a:t>
            </a:r>
            <a:r>
              <a:rPr lang="da-DK" sz="900" dirty="0"/>
              <a:t> Richelieu</a:t>
            </a:r>
            <a:endParaRPr lang="de-DE" sz="900" dirty="0"/>
          </a:p>
        </p:txBody>
      </p:sp>
    </p:spTree>
    <p:extLst>
      <p:ext uri="{BB962C8B-B14F-4D97-AF65-F5344CB8AC3E}">
        <p14:creationId xmlns:p14="http://schemas.microsoft.com/office/powerpoint/2010/main" val="3109932619"/>
      </p:ext>
    </p:extLst>
  </p:cSld>
  <p:clrMapOvr>
    <a:masterClrMapping/>
  </p:clrMapOvr>
  <p:transition spd="med">
    <p:wipe dir="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2380" y="0"/>
            <a:ext cx="7924800" cy="1096963"/>
          </a:xfrm>
        </p:spPr>
        <p:txBody>
          <a:bodyPr/>
          <a:lstStyle/>
          <a:p>
            <a:r>
              <a:rPr lang="de-DE" sz="2800" dirty="0" err="1"/>
              <a:t>Opcje</a:t>
            </a:r>
            <a:r>
              <a:rPr lang="de-DE" sz="2800" dirty="0"/>
              <a:t> </a:t>
            </a:r>
            <a:r>
              <a:rPr lang="de-DE" sz="2800" dirty="0" err="1"/>
              <a:t>czas</a:t>
            </a:r>
            <a:r>
              <a:rPr lang="pl-PL" sz="2800" dirty="0"/>
              <a:t>u</a:t>
            </a:r>
            <a:r>
              <a:rPr lang="de-DE" sz="2800" dirty="0"/>
              <a:t> </a:t>
            </a:r>
            <a:r>
              <a:rPr lang="de-DE" sz="2800" dirty="0" err="1"/>
              <a:t>zaszczepienia</a:t>
            </a:r>
            <a:endParaRPr lang="en-US" sz="2800" dirty="0"/>
          </a:p>
        </p:txBody>
      </p:sp>
      <p:grpSp>
        <p:nvGrpSpPr>
          <p:cNvPr id="4" name="Group 43"/>
          <p:cNvGrpSpPr>
            <a:grpSpLocks/>
          </p:cNvGrpSpPr>
          <p:nvPr/>
        </p:nvGrpSpPr>
        <p:grpSpPr bwMode="auto">
          <a:xfrm>
            <a:off x="501909" y="1355678"/>
            <a:ext cx="8308792" cy="4234171"/>
            <a:chOff x="-1" y="1174"/>
            <a:chExt cx="5512" cy="2387"/>
          </a:xfrm>
        </p:grpSpPr>
        <p:sp>
          <p:nvSpPr>
            <p:cNvPr id="5" name="Rectangle 4"/>
            <p:cNvSpPr>
              <a:spLocks noChangeArrowheads="1"/>
            </p:cNvSpPr>
            <p:nvPr/>
          </p:nvSpPr>
          <p:spPr bwMode="auto">
            <a:xfrm>
              <a:off x="510" y="1800"/>
              <a:ext cx="4998" cy="135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de-DE" sz="140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6" name="Line 5"/>
            <p:cNvSpPr>
              <a:spLocks noChangeShapeType="1"/>
            </p:cNvSpPr>
            <p:nvPr/>
          </p:nvSpPr>
          <p:spPr bwMode="auto">
            <a:xfrm>
              <a:off x="515" y="1803"/>
              <a:ext cx="0" cy="136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 sz="140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7" name="Line 6"/>
            <p:cNvSpPr>
              <a:spLocks noChangeShapeType="1"/>
            </p:cNvSpPr>
            <p:nvPr/>
          </p:nvSpPr>
          <p:spPr bwMode="auto">
            <a:xfrm>
              <a:off x="515" y="3164"/>
              <a:ext cx="499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 sz="140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8" name="AutoShape 9"/>
            <p:cNvSpPr>
              <a:spLocks noChangeArrowheads="1"/>
            </p:cNvSpPr>
            <p:nvPr/>
          </p:nvSpPr>
          <p:spPr bwMode="auto">
            <a:xfrm>
              <a:off x="768" y="1600"/>
              <a:ext cx="91" cy="273"/>
            </a:xfrm>
            <a:prstGeom prst="downArrow">
              <a:avLst>
                <a:gd name="adj1" fmla="val 50000"/>
                <a:gd name="adj2" fmla="val 75000"/>
              </a:avLst>
            </a:prstGeom>
            <a:solidFill>
              <a:srgbClr val="92D050"/>
            </a:solidFill>
            <a:ln w="9525">
              <a:solidFill>
                <a:srgbClr val="92D05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de-DE" sz="140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9" name="AutoShape 10"/>
            <p:cNvSpPr>
              <a:spLocks noChangeArrowheads="1"/>
            </p:cNvSpPr>
            <p:nvPr/>
          </p:nvSpPr>
          <p:spPr bwMode="auto">
            <a:xfrm>
              <a:off x="1040" y="1600"/>
              <a:ext cx="91" cy="273"/>
            </a:xfrm>
            <a:prstGeom prst="downArrow">
              <a:avLst>
                <a:gd name="adj1" fmla="val 50000"/>
                <a:gd name="adj2" fmla="val 75000"/>
              </a:avLst>
            </a:prstGeom>
            <a:solidFill>
              <a:srgbClr val="3366FF"/>
            </a:solidFill>
            <a:ln w="9525">
              <a:solidFill>
                <a:srgbClr val="3366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de-DE" sz="140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10" name="AutoShape 12"/>
            <p:cNvSpPr>
              <a:spLocks noChangeArrowheads="1"/>
            </p:cNvSpPr>
            <p:nvPr/>
          </p:nvSpPr>
          <p:spPr bwMode="auto">
            <a:xfrm>
              <a:off x="2402" y="1600"/>
              <a:ext cx="91" cy="273"/>
            </a:xfrm>
            <a:prstGeom prst="downArrow">
              <a:avLst>
                <a:gd name="adj1" fmla="val 50000"/>
                <a:gd name="adj2" fmla="val 75000"/>
              </a:avLst>
            </a:prstGeom>
            <a:solidFill>
              <a:srgbClr val="002060"/>
            </a:solidFill>
            <a:ln w="9525">
              <a:solidFill>
                <a:srgbClr val="00206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de-DE" sz="140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11" name="AutoShape 13"/>
            <p:cNvSpPr>
              <a:spLocks noChangeArrowheads="1"/>
            </p:cNvSpPr>
            <p:nvPr/>
          </p:nvSpPr>
          <p:spPr bwMode="auto">
            <a:xfrm>
              <a:off x="3764" y="1600"/>
              <a:ext cx="91" cy="273"/>
            </a:xfrm>
            <a:prstGeom prst="downArrow">
              <a:avLst>
                <a:gd name="adj1" fmla="val 50000"/>
                <a:gd name="adj2" fmla="val 75000"/>
              </a:avLst>
            </a:prstGeom>
            <a:solidFill>
              <a:srgbClr val="FF3399"/>
            </a:solidFill>
            <a:ln w="9525">
              <a:solidFill>
                <a:srgbClr val="FF3399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de-DE" sz="140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12" name="Line 14"/>
            <p:cNvSpPr>
              <a:spLocks noChangeShapeType="1"/>
            </p:cNvSpPr>
            <p:nvPr/>
          </p:nvSpPr>
          <p:spPr bwMode="auto">
            <a:xfrm>
              <a:off x="468" y="1894"/>
              <a:ext cx="4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 sz="140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13" name="Line 15"/>
            <p:cNvSpPr>
              <a:spLocks noChangeShapeType="1"/>
            </p:cNvSpPr>
            <p:nvPr/>
          </p:nvSpPr>
          <p:spPr bwMode="auto">
            <a:xfrm>
              <a:off x="468" y="2525"/>
              <a:ext cx="4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 sz="140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14" name="Line 16"/>
            <p:cNvSpPr>
              <a:spLocks noChangeShapeType="1"/>
            </p:cNvSpPr>
            <p:nvPr/>
          </p:nvSpPr>
          <p:spPr bwMode="auto">
            <a:xfrm>
              <a:off x="468" y="2850"/>
              <a:ext cx="4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 sz="140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15" name="Line 17"/>
            <p:cNvSpPr>
              <a:spLocks noChangeShapeType="1"/>
            </p:cNvSpPr>
            <p:nvPr/>
          </p:nvSpPr>
          <p:spPr bwMode="auto">
            <a:xfrm>
              <a:off x="468" y="2208"/>
              <a:ext cx="4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 sz="140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16" name="Text Box 18"/>
            <p:cNvSpPr txBox="1">
              <a:spLocks noChangeArrowheads="1"/>
            </p:cNvSpPr>
            <p:nvPr/>
          </p:nvSpPr>
          <p:spPr bwMode="auto">
            <a:xfrm>
              <a:off x="77" y="1174"/>
              <a:ext cx="933" cy="3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pl-PL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przed</a:t>
              </a:r>
              <a:r>
                <a:rPr lang="en-AU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pl-PL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fermentacją</a:t>
              </a:r>
              <a:endPara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7" name="Group 44"/>
            <p:cNvGrpSpPr>
              <a:grpSpLocks/>
            </p:cNvGrpSpPr>
            <p:nvPr/>
          </p:nvGrpSpPr>
          <p:grpSpPr bwMode="auto">
            <a:xfrm>
              <a:off x="2263" y="3247"/>
              <a:ext cx="48" cy="314"/>
              <a:chOff x="2263" y="3247"/>
              <a:chExt cx="48" cy="314"/>
            </a:xfrm>
          </p:grpSpPr>
          <p:sp>
            <p:nvSpPr>
              <p:cNvPr id="29" name="Rectangle 24"/>
              <p:cNvSpPr>
                <a:spLocks noChangeAspect="1" noChangeArrowheads="1"/>
              </p:cNvSpPr>
              <p:nvPr/>
            </p:nvSpPr>
            <p:spPr bwMode="auto">
              <a:xfrm>
                <a:off x="2266" y="3547"/>
                <a:ext cx="14" cy="14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de-DE" sz="1400">
                  <a:solidFill>
                    <a:schemeClr val="tx1"/>
                  </a:solidFill>
                  <a:latin typeface="+mj-lt"/>
                </a:endParaRPr>
              </a:p>
            </p:txBody>
          </p:sp>
          <p:sp>
            <p:nvSpPr>
              <p:cNvPr id="30" name="Rectangle 25"/>
              <p:cNvSpPr>
                <a:spLocks noChangeArrowheads="1"/>
              </p:cNvSpPr>
              <p:nvPr/>
            </p:nvSpPr>
            <p:spPr bwMode="auto">
              <a:xfrm>
                <a:off x="2263" y="3247"/>
                <a:ext cx="48" cy="73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de-DE" sz="1400">
                  <a:solidFill>
                    <a:schemeClr val="tx1"/>
                  </a:solidFill>
                  <a:latin typeface="+mj-lt"/>
                </a:endParaRPr>
              </a:p>
            </p:txBody>
          </p:sp>
        </p:grpSp>
        <p:sp>
          <p:nvSpPr>
            <p:cNvPr id="18" name="Text Box 27"/>
            <p:cNvSpPr txBox="1">
              <a:spLocks noChangeArrowheads="1"/>
            </p:cNvSpPr>
            <p:nvPr/>
          </p:nvSpPr>
          <p:spPr bwMode="auto">
            <a:xfrm rot="16200000">
              <a:off x="-224" y="2276"/>
              <a:ext cx="652" cy="2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pl-PL" sz="1400" dirty="0">
                  <a:solidFill>
                    <a:schemeClr val="tx1"/>
                  </a:solidFill>
                  <a:latin typeface="+mj-lt"/>
                </a:rPr>
                <a:t>Cukier</a:t>
              </a:r>
              <a:r>
                <a:rPr lang="en-AU" sz="1400" dirty="0">
                  <a:solidFill>
                    <a:schemeClr val="tx1"/>
                  </a:solidFill>
                  <a:latin typeface="+mj-lt"/>
                </a:rPr>
                <a:t> (%)</a:t>
              </a:r>
              <a:endParaRPr lang="en-US" sz="1400" dirty="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19" name="Text Box 28"/>
            <p:cNvSpPr txBox="1">
              <a:spLocks noChangeArrowheads="1"/>
            </p:cNvSpPr>
            <p:nvPr/>
          </p:nvSpPr>
          <p:spPr bwMode="auto">
            <a:xfrm>
              <a:off x="155" y="1738"/>
              <a:ext cx="292" cy="1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AU" sz="1200">
                  <a:solidFill>
                    <a:schemeClr val="tx1"/>
                  </a:solidFill>
                  <a:latin typeface="+mj-lt"/>
                </a:rPr>
                <a:t>100</a:t>
              </a:r>
              <a:endParaRPr lang="en-US" sz="120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20" name="Text Box 29"/>
            <p:cNvSpPr txBox="1">
              <a:spLocks noChangeArrowheads="1"/>
            </p:cNvSpPr>
            <p:nvPr/>
          </p:nvSpPr>
          <p:spPr bwMode="auto">
            <a:xfrm>
              <a:off x="213" y="2439"/>
              <a:ext cx="235" cy="1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AU" sz="1200">
                  <a:solidFill>
                    <a:schemeClr val="tx1"/>
                  </a:solidFill>
                  <a:latin typeface="+mj-lt"/>
                </a:rPr>
                <a:t>50</a:t>
              </a:r>
              <a:endParaRPr lang="en-US" sz="120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22" name="Freeform 37"/>
            <p:cNvSpPr>
              <a:spLocks/>
            </p:cNvSpPr>
            <p:nvPr/>
          </p:nvSpPr>
          <p:spPr bwMode="auto">
            <a:xfrm>
              <a:off x="1063" y="2019"/>
              <a:ext cx="2060" cy="1145"/>
            </a:xfrm>
            <a:custGeom>
              <a:avLst/>
              <a:gdLst>
                <a:gd name="T0" fmla="*/ 0 w 2540"/>
                <a:gd name="T1" fmla="*/ 0 h 1248"/>
                <a:gd name="T2" fmla="*/ 24 w 2540"/>
                <a:gd name="T3" fmla="*/ 7 h 1248"/>
                <a:gd name="T4" fmla="*/ 42 w 2540"/>
                <a:gd name="T5" fmla="*/ 30 h 1248"/>
                <a:gd name="T6" fmla="*/ 57 w 2540"/>
                <a:gd name="T7" fmla="*/ 66 h 1248"/>
                <a:gd name="T8" fmla="*/ 73 w 2540"/>
                <a:gd name="T9" fmla="*/ 83 h 1248"/>
                <a:gd name="T10" fmla="*/ 91 w 2540"/>
                <a:gd name="T11" fmla="*/ 93 h 1248"/>
                <a:gd name="T12" fmla="*/ 114 w 2540"/>
                <a:gd name="T13" fmla="*/ 93 h 124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540"/>
                <a:gd name="T22" fmla="*/ 0 h 1248"/>
                <a:gd name="T23" fmla="*/ 2540 w 2540"/>
                <a:gd name="T24" fmla="*/ 1248 h 124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540" h="1248">
                  <a:moveTo>
                    <a:pt x="0" y="0"/>
                  </a:moveTo>
                  <a:cubicBezTo>
                    <a:pt x="193" y="11"/>
                    <a:pt x="386" y="23"/>
                    <a:pt x="545" y="91"/>
                  </a:cubicBezTo>
                  <a:cubicBezTo>
                    <a:pt x="704" y="159"/>
                    <a:pt x="832" y="280"/>
                    <a:pt x="953" y="408"/>
                  </a:cubicBezTo>
                  <a:cubicBezTo>
                    <a:pt x="1074" y="536"/>
                    <a:pt x="1157" y="749"/>
                    <a:pt x="1270" y="862"/>
                  </a:cubicBezTo>
                  <a:cubicBezTo>
                    <a:pt x="1383" y="975"/>
                    <a:pt x="1505" y="1028"/>
                    <a:pt x="1633" y="1088"/>
                  </a:cubicBezTo>
                  <a:cubicBezTo>
                    <a:pt x="1761" y="1148"/>
                    <a:pt x="1890" y="1202"/>
                    <a:pt x="2041" y="1225"/>
                  </a:cubicBezTo>
                  <a:cubicBezTo>
                    <a:pt x="2192" y="1248"/>
                    <a:pt x="2457" y="1225"/>
                    <a:pt x="2540" y="1225"/>
                  </a:cubicBezTo>
                </a:path>
              </a:pathLst>
            </a:custGeom>
            <a:noFill/>
            <a:ln w="57150" cmpd="sng">
              <a:solidFill>
                <a:srgbClr val="0099FF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 sz="140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23" name="Freeform 39"/>
            <p:cNvSpPr>
              <a:spLocks/>
            </p:cNvSpPr>
            <p:nvPr/>
          </p:nvSpPr>
          <p:spPr bwMode="auto">
            <a:xfrm>
              <a:off x="2433" y="2483"/>
              <a:ext cx="1629" cy="665"/>
            </a:xfrm>
            <a:custGeom>
              <a:avLst/>
              <a:gdLst>
                <a:gd name="T0" fmla="*/ 0 w 2540"/>
                <a:gd name="T1" fmla="*/ 0 h 1248"/>
                <a:gd name="T2" fmla="*/ 24 w 2540"/>
                <a:gd name="T3" fmla="*/ 7 h 1248"/>
                <a:gd name="T4" fmla="*/ 42 w 2540"/>
                <a:gd name="T5" fmla="*/ 30 h 1248"/>
                <a:gd name="T6" fmla="*/ 57 w 2540"/>
                <a:gd name="T7" fmla="*/ 66 h 1248"/>
                <a:gd name="T8" fmla="*/ 73 w 2540"/>
                <a:gd name="T9" fmla="*/ 83 h 1248"/>
                <a:gd name="T10" fmla="*/ 91 w 2540"/>
                <a:gd name="T11" fmla="*/ 93 h 1248"/>
                <a:gd name="T12" fmla="*/ 114 w 2540"/>
                <a:gd name="T13" fmla="*/ 93 h 124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540"/>
                <a:gd name="T22" fmla="*/ 0 h 1248"/>
                <a:gd name="T23" fmla="*/ 2540 w 2540"/>
                <a:gd name="T24" fmla="*/ 1248 h 124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540" h="1248">
                  <a:moveTo>
                    <a:pt x="0" y="0"/>
                  </a:moveTo>
                  <a:cubicBezTo>
                    <a:pt x="193" y="11"/>
                    <a:pt x="386" y="23"/>
                    <a:pt x="545" y="91"/>
                  </a:cubicBezTo>
                  <a:cubicBezTo>
                    <a:pt x="704" y="159"/>
                    <a:pt x="832" y="280"/>
                    <a:pt x="953" y="408"/>
                  </a:cubicBezTo>
                  <a:cubicBezTo>
                    <a:pt x="1074" y="536"/>
                    <a:pt x="1157" y="749"/>
                    <a:pt x="1270" y="862"/>
                  </a:cubicBezTo>
                  <a:cubicBezTo>
                    <a:pt x="1383" y="975"/>
                    <a:pt x="1505" y="1028"/>
                    <a:pt x="1633" y="1088"/>
                  </a:cubicBezTo>
                  <a:cubicBezTo>
                    <a:pt x="1761" y="1148"/>
                    <a:pt x="1890" y="1202"/>
                    <a:pt x="2041" y="1225"/>
                  </a:cubicBezTo>
                  <a:cubicBezTo>
                    <a:pt x="2192" y="1248"/>
                    <a:pt x="2457" y="1225"/>
                    <a:pt x="2540" y="1225"/>
                  </a:cubicBezTo>
                </a:path>
              </a:pathLst>
            </a:custGeom>
            <a:noFill/>
            <a:ln w="57150" cmpd="sng">
              <a:solidFill>
                <a:srgbClr val="00206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 sz="140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24" name="Freeform 40"/>
            <p:cNvSpPr>
              <a:spLocks/>
            </p:cNvSpPr>
            <p:nvPr/>
          </p:nvSpPr>
          <p:spPr bwMode="auto">
            <a:xfrm>
              <a:off x="3823" y="2816"/>
              <a:ext cx="831" cy="338"/>
            </a:xfrm>
            <a:custGeom>
              <a:avLst/>
              <a:gdLst>
                <a:gd name="T0" fmla="*/ 0 w 2540"/>
                <a:gd name="T1" fmla="*/ 0 h 1248"/>
                <a:gd name="T2" fmla="*/ 20 w 2540"/>
                <a:gd name="T3" fmla="*/ 0 h 1248"/>
                <a:gd name="T4" fmla="*/ 36 w 2540"/>
                <a:gd name="T5" fmla="*/ 3 h 1248"/>
                <a:gd name="T6" fmla="*/ 48 w 2540"/>
                <a:gd name="T7" fmla="*/ 6 h 1248"/>
                <a:gd name="T8" fmla="*/ 62 w 2540"/>
                <a:gd name="T9" fmla="*/ 8 h 1248"/>
                <a:gd name="T10" fmla="*/ 78 w 2540"/>
                <a:gd name="T11" fmla="*/ 9 h 1248"/>
                <a:gd name="T12" fmla="*/ 96 w 2540"/>
                <a:gd name="T13" fmla="*/ 9 h 124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540"/>
                <a:gd name="T22" fmla="*/ 0 h 1248"/>
                <a:gd name="T23" fmla="*/ 2540 w 2540"/>
                <a:gd name="T24" fmla="*/ 1248 h 124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540" h="1248">
                  <a:moveTo>
                    <a:pt x="0" y="0"/>
                  </a:moveTo>
                  <a:cubicBezTo>
                    <a:pt x="193" y="11"/>
                    <a:pt x="386" y="23"/>
                    <a:pt x="545" y="91"/>
                  </a:cubicBezTo>
                  <a:cubicBezTo>
                    <a:pt x="704" y="159"/>
                    <a:pt x="832" y="280"/>
                    <a:pt x="953" y="408"/>
                  </a:cubicBezTo>
                  <a:cubicBezTo>
                    <a:pt x="1074" y="536"/>
                    <a:pt x="1157" y="749"/>
                    <a:pt x="1270" y="862"/>
                  </a:cubicBezTo>
                  <a:cubicBezTo>
                    <a:pt x="1383" y="975"/>
                    <a:pt x="1505" y="1028"/>
                    <a:pt x="1633" y="1088"/>
                  </a:cubicBezTo>
                  <a:cubicBezTo>
                    <a:pt x="1761" y="1148"/>
                    <a:pt x="1890" y="1202"/>
                    <a:pt x="2041" y="1225"/>
                  </a:cubicBezTo>
                  <a:cubicBezTo>
                    <a:pt x="2192" y="1248"/>
                    <a:pt x="2457" y="1225"/>
                    <a:pt x="2540" y="1225"/>
                  </a:cubicBezTo>
                </a:path>
              </a:pathLst>
            </a:custGeom>
            <a:noFill/>
            <a:ln w="57150" cmpd="sng">
              <a:solidFill>
                <a:srgbClr val="FF3399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 sz="140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25" name="Freeform 41"/>
            <p:cNvSpPr>
              <a:spLocks/>
            </p:cNvSpPr>
            <p:nvPr/>
          </p:nvSpPr>
          <p:spPr bwMode="auto">
            <a:xfrm>
              <a:off x="723" y="1900"/>
              <a:ext cx="2721" cy="1248"/>
            </a:xfrm>
            <a:custGeom>
              <a:avLst/>
              <a:gdLst>
                <a:gd name="T0" fmla="*/ 0 w 2540"/>
                <a:gd name="T1" fmla="*/ 0 h 1248"/>
                <a:gd name="T2" fmla="*/ 884 w 2540"/>
                <a:gd name="T3" fmla="*/ 91 h 1248"/>
                <a:gd name="T4" fmla="*/ 1545 w 2540"/>
                <a:gd name="T5" fmla="*/ 408 h 1248"/>
                <a:gd name="T6" fmla="*/ 2057 w 2540"/>
                <a:gd name="T7" fmla="*/ 862 h 1248"/>
                <a:gd name="T8" fmla="*/ 2644 w 2540"/>
                <a:gd name="T9" fmla="*/ 1088 h 1248"/>
                <a:gd name="T10" fmla="*/ 3305 w 2540"/>
                <a:gd name="T11" fmla="*/ 1225 h 1248"/>
                <a:gd name="T12" fmla="*/ 4113 w 2540"/>
                <a:gd name="T13" fmla="*/ 1225 h 124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540"/>
                <a:gd name="T22" fmla="*/ 0 h 1248"/>
                <a:gd name="T23" fmla="*/ 2540 w 2540"/>
                <a:gd name="T24" fmla="*/ 1248 h 124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540" h="1248">
                  <a:moveTo>
                    <a:pt x="0" y="0"/>
                  </a:moveTo>
                  <a:cubicBezTo>
                    <a:pt x="193" y="11"/>
                    <a:pt x="386" y="23"/>
                    <a:pt x="545" y="91"/>
                  </a:cubicBezTo>
                  <a:cubicBezTo>
                    <a:pt x="704" y="159"/>
                    <a:pt x="832" y="280"/>
                    <a:pt x="953" y="408"/>
                  </a:cubicBezTo>
                  <a:cubicBezTo>
                    <a:pt x="1074" y="536"/>
                    <a:pt x="1157" y="749"/>
                    <a:pt x="1270" y="862"/>
                  </a:cubicBezTo>
                  <a:cubicBezTo>
                    <a:pt x="1383" y="975"/>
                    <a:pt x="1505" y="1028"/>
                    <a:pt x="1633" y="1088"/>
                  </a:cubicBezTo>
                  <a:cubicBezTo>
                    <a:pt x="1761" y="1148"/>
                    <a:pt x="1890" y="1202"/>
                    <a:pt x="2041" y="1225"/>
                  </a:cubicBezTo>
                  <a:cubicBezTo>
                    <a:pt x="2192" y="1248"/>
                    <a:pt x="2457" y="1225"/>
                    <a:pt x="2540" y="1225"/>
                  </a:cubicBezTo>
                </a:path>
              </a:pathLst>
            </a:custGeom>
            <a:noFill/>
            <a:ln w="57150" cmpd="sng">
              <a:solidFill>
                <a:srgbClr val="00CC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 sz="140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26" name="Text Box 42"/>
            <p:cNvSpPr txBox="1">
              <a:spLocks noChangeArrowheads="1"/>
            </p:cNvSpPr>
            <p:nvPr/>
          </p:nvSpPr>
          <p:spPr bwMode="auto">
            <a:xfrm>
              <a:off x="1470" y="1961"/>
              <a:ext cx="568" cy="1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AU" sz="1400" b="1" dirty="0">
                  <a:solidFill>
                    <a:schemeClr val="tx1"/>
                  </a:solidFill>
                  <a:latin typeface="+mj-lt"/>
                </a:rPr>
                <a:t>AG</a:t>
              </a:r>
              <a:endParaRPr lang="en-US" sz="1400" b="1" dirty="0">
                <a:solidFill>
                  <a:schemeClr val="tx1"/>
                </a:solidFill>
                <a:latin typeface="+mj-lt"/>
              </a:endParaRPr>
            </a:p>
          </p:txBody>
        </p:sp>
      </p:grpSp>
      <p:sp>
        <p:nvSpPr>
          <p:cNvPr id="31" name="Textfeld 34"/>
          <p:cNvSpPr txBox="1">
            <a:spLocks noChangeArrowheads="1"/>
          </p:cNvSpPr>
          <p:nvPr/>
        </p:nvSpPr>
        <p:spPr bwMode="auto">
          <a:xfrm>
            <a:off x="1996142" y="1448814"/>
            <a:ext cx="1507528" cy="612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l-PL" dirty="0">
                <a:solidFill>
                  <a:schemeClr val="tx1"/>
                </a:solidFill>
              </a:rPr>
              <a:t>Zaszczepienie symultaniczne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32" name="Textfeld 35"/>
          <p:cNvSpPr txBox="1">
            <a:spLocks noChangeArrowheads="1"/>
          </p:cNvSpPr>
          <p:nvPr/>
        </p:nvSpPr>
        <p:spPr bwMode="auto">
          <a:xfrm>
            <a:off x="3542216" y="1448814"/>
            <a:ext cx="1223962" cy="612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dirty="0">
                <a:solidFill>
                  <a:schemeClr val="tx1"/>
                </a:solidFill>
              </a:rPr>
              <a:t>środek</a:t>
            </a:r>
            <a:r>
              <a:rPr lang="en-AU" dirty="0">
                <a:solidFill>
                  <a:schemeClr val="tx1"/>
                </a:solidFill>
              </a:rPr>
              <a:t> </a:t>
            </a:r>
            <a:r>
              <a:rPr lang="pl-PL" dirty="0">
                <a:solidFill>
                  <a:schemeClr val="tx1"/>
                </a:solidFill>
              </a:rPr>
              <a:t>fermentacji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33" name="Rechteck 36"/>
          <p:cNvSpPr>
            <a:spLocks noChangeArrowheads="1"/>
          </p:cNvSpPr>
          <p:nvPr/>
        </p:nvSpPr>
        <p:spPr bwMode="auto">
          <a:xfrm>
            <a:off x="5612699" y="1646345"/>
            <a:ext cx="1358064" cy="3421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 dirty="0">
                <a:solidFill>
                  <a:schemeClr val="tx1"/>
                </a:solidFill>
              </a:rPr>
              <a:t>Po tłoczeniu</a:t>
            </a:r>
            <a:r>
              <a:rPr lang="en-AU" dirty="0">
                <a:solidFill>
                  <a:schemeClr val="tx1"/>
                </a:solidFill>
              </a:rPr>
              <a:t> 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34" name="Textfeld 39"/>
          <p:cNvSpPr txBox="1">
            <a:spLocks noChangeArrowheads="1"/>
          </p:cNvSpPr>
          <p:nvPr/>
        </p:nvSpPr>
        <p:spPr bwMode="auto">
          <a:xfrm>
            <a:off x="7518859" y="1448814"/>
            <a:ext cx="1292063" cy="612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AU" dirty="0">
                <a:solidFill>
                  <a:schemeClr val="tx1"/>
                </a:solidFill>
              </a:rPr>
              <a:t> </a:t>
            </a:r>
            <a:r>
              <a:rPr lang="pl-PL" dirty="0">
                <a:solidFill>
                  <a:schemeClr val="tx1"/>
                </a:solidFill>
              </a:rPr>
              <a:t>po</a:t>
            </a:r>
            <a:r>
              <a:rPr lang="en-AU" dirty="0">
                <a:solidFill>
                  <a:schemeClr val="tx1"/>
                </a:solidFill>
              </a:rPr>
              <a:t> </a:t>
            </a:r>
            <a:r>
              <a:rPr lang="pl-PL" dirty="0">
                <a:solidFill>
                  <a:schemeClr val="tx1"/>
                </a:solidFill>
              </a:rPr>
              <a:t>fermentacji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41" name="AutoShape 10"/>
          <p:cNvSpPr>
            <a:spLocks noChangeArrowheads="1"/>
          </p:cNvSpPr>
          <p:nvPr/>
        </p:nvSpPr>
        <p:spPr bwMode="auto">
          <a:xfrm>
            <a:off x="8062664" y="2090650"/>
            <a:ext cx="137173" cy="484260"/>
          </a:xfrm>
          <a:prstGeom prst="downArrow">
            <a:avLst>
              <a:gd name="adj1" fmla="val 50000"/>
              <a:gd name="adj2" fmla="val 75000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 sz="1400">
              <a:solidFill>
                <a:schemeClr val="tx1"/>
              </a:solidFill>
              <a:latin typeface="+mj-lt"/>
            </a:endParaRPr>
          </a:p>
        </p:txBody>
      </p:sp>
      <p:cxnSp>
        <p:nvCxnSpPr>
          <p:cNvPr id="43" name="Gerade Verbindung 42"/>
          <p:cNvCxnSpPr/>
          <p:nvPr/>
        </p:nvCxnSpPr>
        <p:spPr bwMode="auto">
          <a:xfrm>
            <a:off x="7928374" y="4844796"/>
            <a:ext cx="405752" cy="0"/>
          </a:xfrm>
          <a:prstGeom prst="line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4" name="Pfeil nach rechts 43"/>
          <p:cNvSpPr/>
          <p:nvPr/>
        </p:nvSpPr>
        <p:spPr bwMode="auto">
          <a:xfrm>
            <a:off x="6732240" y="5301208"/>
            <a:ext cx="2160240" cy="261983"/>
          </a:xfrm>
          <a:prstGeom prst="rightArrow">
            <a:avLst/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8100000" scaled="1"/>
            <a:tileRect/>
          </a:gradFill>
          <a:ln>
            <a:solidFill>
              <a:schemeClr val="tx1"/>
            </a:solidFill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3367CD"/>
              </a:buClr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45" name="Pfeil nach rechts 44"/>
          <p:cNvSpPr/>
          <p:nvPr/>
        </p:nvSpPr>
        <p:spPr bwMode="auto">
          <a:xfrm rot="10800000">
            <a:off x="1264220" y="5301207"/>
            <a:ext cx="5428599" cy="261983"/>
          </a:xfrm>
          <a:prstGeom prst="rightArrow">
            <a:avLst/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0800000" scaled="1"/>
            <a:tileRect/>
          </a:gradFill>
          <a:ln>
            <a:solidFill>
              <a:schemeClr val="tx1"/>
            </a:solidFill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3367CD"/>
              </a:buClr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46" name="Textfeld 45"/>
          <p:cNvSpPr txBox="1"/>
          <p:nvPr/>
        </p:nvSpPr>
        <p:spPr>
          <a:xfrm>
            <a:off x="6174263" y="4959062"/>
            <a:ext cx="1249445" cy="3421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>
                <a:solidFill>
                  <a:schemeClr val="tx1"/>
                </a:solidFill>
              </a:rPr>
              <a:t>Wartość </a:t>
            </a:r>
            <a:r>
              <a:rPr lang="de-DE" dirty="0">
                <a:solidFill>
                  <a:schemeClr val="tx1"/>
                </a:solidFill>
              </a:rPr>
              <a:t>pH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7" name="Textfeld 46"/>
          <p:cNvSpPr txBox="1"/>
          <p:nvPr/>
        </p:nvSpPr>
        <p:spPr>
          <a:xfrm>
            <a:off x="3706846" y="5569044"/>
            <a:ext cx="647934" cy="3421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solidFill>
                  <a:schemeClr val="tx1"/>
                </a:solidFill>
              </a:rPr>
              <a:t>&lt; 3,5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8" name="Textfeld 47"/>
          <p:cNvSpPr txBox="1"/>
          <p:nvPr/>
        </p:nvSpPr>
        <p:spPr>
          <a:xfrm>
            <a:off x="7646742" y="5572306"/>
            <a:ext cx="647934" cy="3421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solidFill>
                  <a:schemeClr val="tx1"/>
                </a:solidFill>
              </a:rPr>
              <a:t>&gt; 3,5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50" name="Gerade Verbindung 49"/>
          <p:cNvCxnSpPr/>
          <p:nvPr/>
        </p:nvCxnSpPr>
        <p:spPr bwMode="auto">
          <a:xfrm flipH="1" flipV="1">
            <a:off x="6692819" y="5721846"/>
            <a:ext cx="39421" cy="83418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2" name="Gerade Verbindung 51"/>
          <p:cNvCxnSpPr/>
          <p:nvPr/>
        </p:nvCxnSpPr>
        <p:spPr bwMode="auto">
          <a:xfrm>
            <a:off x="6717721" y="5301208"/>
            <a:ext cx="0" cy="288032"/>
          </a:xfrm>
          <a:prstGeom prst="line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5" name="Textfeld 54"/>
          <p:cNvSpPr txBox="1"/>
          <p:nvPr/>
        </p:nvSpPr>
        <p:spPr>
          <a:xfrm>
            <a:off x="6497240" y="5568034"/>
            <a:ext cx="470000" cy="3421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solidFill>
                  <a:schemeClr val="tx1"/>
                </a:solidFill>
              </a:rPr>
              <a:t>3,5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57" name="Gerade Verbindung 56"/>
          <p:cNvCxnSpPr/>
          <p:nvPr/>
        </p:nvCxnSpPr>
        <p:spPr bwMode="auto">
          <a:xfrm>
            <a:off x="3587148" y="1419468"/>
            <a:ext cx="1062304" cy="790648"/>
          </a:xfrm>
          <a:prstGeom prst="lin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8" name="Gerade Verbindung 57"/>
          <p:cNvCxnSpPr/>
          <p:nvPr/>
        </p:nvCxnSpPr>
        <p:spPr bwMode="auto">
          <a:xfrm flipV="1">
            <a:off x="3542216" y="1434807"/>
            <a:ext cx="1107236" cy="759969"/>
          </a:xfrm>
          <a:prstGeom prst="lin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49" name="Gruppieren 48"/>
          <p:cNvGrpSpPr/>
          <p:nvPr/>
        </p:nvGrpSpPr>
        <p:grpSpPr>
          <a:xfrm>
            <a:off x="6559968" y="-2367"/>
            <a:ext cx="2613600" cy="1271127"/>
            <a:chOff x="411677" y="2114679"/>
            <a:chExt cx="7398229" cy="3308076"/>
          </a:xfrm>
        </p:grpSpPr>
        <p:sp>
          <p:nvSpPr>
            <p:cNvPr id="51" name="Freeform 3"/>
            <p:cNvSpPr>
              <a:spLocks/>
            </p:cNvSpPr>
            <p:nvPr/>
          </p:nvSpPr>
          <p:spPr bwMode="auto">
            <a:xfrm>
              <a:off x="2585065" y="2676448"/>
              <a:ext cx="4125360" cy="2500932"/>
            </a:xfrm>
            <a:custGeom>
              <a:avLst/>
              <a:gdLst>
                <a:gd name="T0" fmla="*/ 0 w 1824"/>
                <a:gd name="T1" fmla="*/ 395422 h 976"/>
                <a:gd name="T2" fmla="*/ 3627 w 1824"/>
                <a:gd name="T3" fmla="*/ 336575 h 976"/>
                <a:gd name="T4" fmla="*/ 5796 w 1824"/>
                <a:gd name="T5" fmla="*/ 258183 h 976"/>
                <a:gd name="T6" fmla="*/ 7245 w 1824"/>
                <a:gd name="T7" fmla="*/ 120960 h 976"/>
                <a:gd name="T8" fmla="*/ 10871 w 1824"/>
                <a:gd name="T9" fmla="*/ 22894 h 976"/>
                <a:gd name="T10" fmla="*/ 15938 w 1824"/>
                <a:gd name="T11" fmla="*/ 22894 h 976"/>
                <a:gd name="T12" fmla="*/ 19565 w 1824"/>
                <a:gd name="T13" fmla="*/ 160126 h 976"/>
                <a:gd name="T14" fmla="*/ 21012 w 1824"/>
                <a:gd name="T15" fmla="*/ 297504 h 976"/>
                <a:gd name="T16" fmla="*/ 23906 w 1824"/>
                <a:gd name="T17" fmla="*/ 375857 h 976"/>
                <a:gd name="T18" fmla="*/ 26808 w 1824"/>
                <a:gd name="T19" fmla="*/ 395422 h 976"/>
                <a:gd name="T20" fmla="*/ 27531 w 1824"/>
                <a:gd name="T21" fmla="*/ 395422 h 97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824" h="976">
                  <a:moveTo>
                    <a:pt x="0" y="968"/>
                  </a:moveTo>
                  <a:cubicBezTo>
                    <a:pt x="88" y="924"/>
                    <a:pt x="176" y="880"/>
                    <a:pt x="240" y="824"/>
                  </a:cubicBezTo>
                  <a:cubicBezTo>
                    <a:pt x="304" y="768"/>
                    <a:pt x="344" y="720"/>
                    <a:pt x="384" y="632"/>
                  </a:cubicBezTo>
                  <a:cubicBezTo>
                    <a:pt x="424" y="544"/>
                    <a:pt x="424" y="392"/>
                    <a:pt x="480" y="296"/>
                  </a:cubicBezTo>
                  <a:cubicBezTo>
                    <a:pt x="536" y="200"/>
                    <a:pt x="624" y="96"/>
                    <a:pt x="720" y="56"/>
                  </a:cubicBezTo>
                  <a:cubicBezTo>
                    <a:pt x="816" y="16"/>
                    <a:pt x="960" y="0"/>
                    <a:pt x="1056" y="56"/>
                  </a:cubicBezTo>
                  <a:cubicBezTo>
                    <a:pt x="1152" y="112"/>
                    <a:pt x="1240" y="280"/>
                    <a:pt x="1296" y="392"/>
                  </a:cubicBezTo>
                  <a:cubicBezTo>
                    <a:pt x="1352" y="504"/>
                    <a:pt x="1344" y="640"/>
                    <a:pt x="1392" y="728"/>
                  </a:cubicBezTo>
                  <a:cubicBezTo>
                    <a:pt x="1440" y="816"/>
                    <a:pt x="1520" y="880"/>
                    <a:pt x="1584" y="920"/>
                  </a:cubicBezTo>
                  <a:cubicBezTo>
                    <a:pt x="1648" y="960"/>
                    <a:pt x="1736" y="960"/>
                    <a:pt x="1776" y="968"/>
                  </a:cubicBezTo>
                  <a:cubicBezTo>
                    <a:pt x="1816" y="976"/>
                    <a:pt x="1820" y="972"/>
                    <a:pt x="1824" y="968"/>
                  </a:cubicBezTo>
                </a:path>
              </a:pathLst>
            </a:custGeom>
            <a:gradFill flip="none" rotWithShape="1">
              <a:gsLst>
                <a:gs pos="0">
                  <a:schemeClr val="bg1">
                    <a:lumMod val="85000"/>
                    <a:shade val="30000"/>
                    <a:satMod val="115000"/>
                  </a:schemeClr>
                </a:gs>
                <a:gs pos="50000">
                  <a:schemeClr val="bg1">
                    <a:lumMod val="85000"/>
                    <a:shade val="67500"/>
                    <a:satMod val="115000"/>
                  </a:schemeClr>
                </a:gs>
                <a:gs pos="100000">
                  <a:schemeClr val="bg1">
                    <a:lumMod val="8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19050" cap="flat" cmpd="sng">
              <a:solidFill>
                <a:srgbClr val="000000"/>
              </a:solidFill>
              <a:prstDash val="lgDash"/>
              <a:round/>
              <a:headEnd/>
              <a:tailEnd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latin typeface="+mn-lt"/>
              </a:endParaRPr>
            </a:p>
          </p:txBody>
        </p:sp>
        <p:sp>
          <p:nvSpPr>
            <p:cNvPr id="53" name="Freeform 5"/>
            <p:cNvSpPr>
              <a:spLocks/>
            </p:cNvSpPr>
            <p:nvPr/>
          </p:nvSpPr>
          <p:spPr bwMode="auto">
            <a:xfrm>
              <a:off x="5035233" y="3232211"/>
              <a:ext cx="2635990" cy="2014640"/>
            </a:xfrm>
            <a:custGeom>
              <a:avLst/>
              <a:gdLst>
                <a:gd name="T0" fmla="*/ 0 w 2064"/>
                <a:gd name="T1" fmla="*/ 1784 h 1856"/>
                <a:gd name="T2" fmla="*/ 240 w 2064"/>
                <a:gd name="T3" fmla="*/ 1736 h 1856"/>
                <a:gd name="T4" fmla="*/ 384 w 2064"/>
                <a:gd name="T5" fmla="*/ 1592 h 1856"/>
                <a:gd name="T6" fmla="*/ 576 w 2064"/>
                <a:gd name="T7" fmla="*/ 680 h 1856"/>
                <a:gd name="T8" fmla="*/ 768 w 2064"/>
                <a:gd name="T9" fmla="*/ 152 h 1856"/>
                <a:gd name="T10" fmla="*/ 1152 w 2064"/>
                <a:gd name="T11" fmla="*/ 56 h 1856"/>
                <a:gd name="T12" fmla="*/ 1536 w 2064"/>
                <a:gd name="T13" fmla="*/ 488 h 1856"/>
                <a:gd name="T14" fmla="*/ 1824 w 2064"/>
                <a:gd name="T15" fmla="*/ 1640 h 1856"/>
                <a:gd name="T16" fmla="*/ 2064 w 2064"/>
                <a:gd name="T17" fmla="*/ 1784 h 185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064" h="1856">
                  <a:moveTo>
                    <a:pt x="0" y="1784"/>
                  </a:moveTo>
                  <a:cubicBezTo>
                    <a:pt x="88" y="1776"/>
                    <a:pt x="176" y="1768"/>
                    <a:pt x="240" y="1736"/>
                  </a:cubicBezTo>
                  <a:cubicBezTo>
                    <a:pt x="304" y="1704"/>
                    <a:pt x="328" y="1768"/>
                    <a:pt x="384" y="1592"/>
                  </a:cubicBezTo>
                  <a:cubicBezTo>
                    <a:pt x="440" y="1416"/>
                    <a:pt x="512" y="920"/>
                    <a:pt x="576" y="680"/>
                  </a:cubicBezTo>
                  <a:cubicBezTo>
                    <a:pt x="640" y="440"/>
                    <a:pt x="672" y="256"/>
                    <a:pt x="768" y="152"/>
                  </a:cubicBezTo>
                  <a:cubicBezTo>
                    <a:pt x="864" y="48"/>
                    <a:pt x="1024" y="0"/>
                    <a:pt x="1152" y="56"/>
                  </a:cubicBezTo>
                  <a:cubicBezTo>
                    <a:pt x="1280" y="112"/>
                    <a:pt x="1424" y="224"/>
                    <a:pt x="1536" y="488"/>
                  </a:cubicBezTo>
                  <a:cubicBezTo>
                    <a:pt x="1648" y="752"/>
                    <a:pt x="1736" y="1424"/>
                    <a:pt x="1824" y="1640"/>
                  </a:cubicBezTo>
                  <a:cubicBezTo>
                    <a:pt x="1912" y="1856"/>
                    <a:pt x="2024" y="1760"/>
                    <a:pt x="2064" y="1784"/>
                  </a:cubicBezTo>
                </a:path>
              </a:pathLst>
            </a:custGeom>
            <a:gradFill rotWithShape="1">
              <a:gsLst>
                <a:gs pos="0">
                  <a:srgbClr val="0099CC"/>
                </a:gs>
                <a:gs pos="100000">
                  <a:srgbClr val="00475E"/>
                </a:gs>
              </a:gsLst>
              <a:lin ang="5400000" scaled="1"/>
            </a:gradFill>
            <a:ln w="38100" cap="flat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kern="0" dirty="0">
                <a:solidFill>
                  <a:srgbClr val="000000"/>
                </a:solidFill>
                <a:latin typeface="+mn-lt"/>
              </a:endParaRPr>
            </a:p>
          </p:txBody>
        </p:sp>
        <p:sp>
          <p:nvSpPr>
            <p:cNvPr id="54" name="Text Box 6"/>
            <p:cNvSpPr txBox="1">
              <a:spLocks noChangeArrowheads="1"/>
            </p:cNvSpPr>
            <p:nvPr/>
          </p:nvSpPr>
          <p:spPr bwMode="auto">
            <a:xfrm rot="16200000">
              <a:off x="680499" y="2837822"/>
              <a:ext cx="454122" cy="9917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97000"/>
                </a:lnSpc>
                <a:spcBef>
                  <a:spcPct val="20000"/>
                </a:spcBef>
                <a:buClr>
                  <a:schemeClr val="accent1"/>
                </a:buClr>
                <a:buSzPct val="45000"/>
                <a:buBlip>
                  <a:blip r:embed="rId2"/>
                </a:buBlip>
                <a:defRPr sz="2200">
                  <a:solidFill>
                    <a:schemeClr val="hlink"/>
                  </a:solidFill>
                  <a:latin typeface="Trebuchet MS" pitchFamily="34" charset="0"/>
                </a:defRPr>
              </a:lvl1pPr>
              <a:lvl2pPr marL="742950" indent="-285750" eaLnBrk="0" hangingPunct="0">
                <a:lnSpc>
                  <a:spcPct val="103000"/>
                </a:lnSpc>
                <a:spcBef>
                  <a:spcPct val="20000"/>
                </a:spcBef>
                <a:buClr>
                  <a:schemeClr val="accent1"/>
                </a:buClr>
                <a:buSzPct val="80000"/>
                <a:buBlip>
                  <a:blip r:embed="rId3"/>
                </a:buBlip>
                <a:defRPr sz="2100">
                  <a:solidFill>
                    <a:schemeClr val="hlink"/>
                  </a:solidFill>
                  <a:latin typeface="Trebuchet MS" pitchFamily="34" charset="0"/>
                </a:defRPr>
              </a:lvl2pPr>
              <a:lvl3pPr marL="1143000" indent="-228600" eaLnBrk="0" hangingPunct="0">
                <a:lnSpc>
                  <a:spcPct val="111000"/>
                </a:lnSpc>
                <a:spcBef>
                  <a:spcPct val="20000"/>
                </a:spcBef>
                <a:buClr>
                  <a:schemeClr val="accent1"/>
                </a:buClr>
                <a:buSzPct val="50000"/>
                <a:buBlip>
                  <a:blip r:embed="rId2"/>
                </a:buBlip>
                <a:defRPr>
                  <a:solidFill>
                    <a:schemeClr val="hlink"/>
                  </a:solidFill>
                  <a:latin typeface="Trebuchet MS" pitchFamily="34" charset="0"/>
                </a:defRPr>
              </a:lvl3pPr>
              <a:lvl4pPr marL="1600200" indent="-228600" eaLnBrk="0" hangingPunct="0">
                <a:lnSpc>
                  <a:spcPct val="111000"/>
                </a:lnSpc>
                <a:spcBef>
                  <a:spcPct val="20000"/>
                </a:spcBef>
                <a:buClr>
                  <a:schemeClr val="accent1"/>
                </a:buClr>
                <a:buSzPct val="50000"/>
                <a:buBlip>
                  <a:blip r:embed="rId2"/>
                </a:buBlip>
                <a:defRPr>
                  <a:solidFill>
                    <a:schemeClr val="hlink"/>
                  </a:solidFill>
                  <a:latin typeface="Trebuchet MS" pitchFamily="34" charset="0"/>
                </a:defRPr>
              </a:lvl4pPr>
              <a:lvl5pPr marL="2057400" indent="-228600" eaLnBrk="0" hangingPunct="0">
                <a:lnSpc>
                  <a:spcPct val="111000"/>
                </a:lnSpc>
                <a:spcBef>
                  <a:spcPct val="20000"/>
                </a:spcBef>
                <a:buClr>
                  <a:schemeClr val="accent1"/>
                </a:buClr>
                <a:buSzPct val="50000"/>
                <a:buBlip>
                  <a:blip r:embed="rId2"/>
                </a:buBlip>
                <a:defRPr>
                  <a:solidFill>
                    <a:schemeClr val="hlink"/>
                  </a:solidFill>
                  <a:latin typeface="Trebuchet MS" pitchFamily="34" charset="0"/>
                </a:defRPr>
              </a:lvl5pPr>
              <a:lvl6pPr marL="2514600" indent="-228600" eaLnBrk="0" fontAlgn="base" hangingPunct="0">
                <a:lnSpc>
                  <a:spcPct val="111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Blip>
                  <a:blip r:embed="rId2"/>
                </a:buBlip>
                <a:defRPr>
                  <a:solidFill>
                    <a:schemeClr val="hlink"/>
                  </a:solidFill>
                  <a:latin typeface="Trebuchet MS" pitchFamily="34" charset="0"/>
                </a:defRPr>
              </a:lvl6pPr>
              <a:lvl7pPr marL="2971800" indent="-228600" eaLnBrk="0" fontAlgn="base" hangingPunct="0">
                <a:lnSpc>
                  <a:spcPct val="111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Blip>
                  <a:blip r:embed="rId2"/>
                </a:buBlip>
                <a:defRPr>
                  <a:solidFill>
                    <a:schemeClr val="hlink"/>
                  </a:solidFill>
                  <a:latin typeface="Trebuchet MS" pitchFamily="34" charset="0"/>
                </a:defRPr>
              </a:lvl7pPr>
              <a:lvl8pPr marL="3429000" indent="-228600" eaLnBrk="0" fontAlgn="base" hangingPunct="0">
                <a:lnSpc>
                  <a:spcPct val="111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Blip>
                  <a:blip r:embed="rId2"/>
                </a:buBlip>
                <a:defRPr>
                  <a:solidFill>
                    <a:schemeClr val="hlink"/>
                  </a:solidFill>
                  <a:latin typeface="Trebuchet MS" pitchFamily="34" charset="0"/>
                </a:defRPr>
              </a:lvl8pPr>
              <a:lvl9pPr marL="3886200" indent="-228600" eaLnBrk="0" fontAlgn="base" hangingPunct="0">
                <a:lnSpc>
                  <a:spcPct val="111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Blip>
                  <a:blip r:embed="rId2"/>
                </a:buBlip>
                <a:defRPr>
                  <a:solidFill>
                    <a:schemeClr val="hlink"/>
                  </a:solidFill>
                  <a:latin typeface="Trebuchet MS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  <a:defRPr/>
              </a:pPr>
              <a:endParaRPr lang="en-US" altLang="en-US" sz="1800" kern="0" dirty="0">
                <a:solidFill>
                  <a:srgbClr val="000000"/>
                </a:solidFill>
                <a:latin typeface="+mn-lt"/>
              </a:endParaRPr>
            </a:p>
          </p:txBody>
        </p:sp>
        <p:sp>
          <p:nvSpPr>
            <p:cNvPr id="56" name="Text Box 9"/>
            <p:cNvSpPr txBox="1">
              <a:spLocks noChangeArrowheads="1"/>
            </p:cNvSpPr>
            <p:nvPr/>
          </p:nvSpPr>
          <p:spPr bwMode="auto">
            <a:xfrm>
              <a:off x="3271148" y="2114679"/>
              <a:ext cx="2668998" cy="4805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97000"/>
                </a:lnSpc>
                <a:spcBef>
                  <a:spcPct val="20000"/>
                </a:spcBef>
                <a:buClr>
                  <a:schemeClr val="accent1"/>
                </a:buClr>
                <a:buSzPct val="45000"/>
                <a:buBlip>
                  <a:blip r:embed="rId2"/>
                </a:buBlip>
                <a:defRPr sz="2200">
                  <a:solidFill>
                    <a:schemeClr val="hlink"/>
                  </a:solidFill>
                  <a:latin typeface="Trebuchet MS" pitchFamily="34" charset="0"/>
                </a:defRPr>
              </a:lvl1pPr>
              <a:lvl2pPr marL="742950" indent="-285750" eaLnBrk="0" hangingPunct="0">
                <a:lnSpc>
                  <a:spcPct val="103000"/>
                </a:lnSpc>
                <a:spcBef>
                  <a:spcPct val="20000"/>
                </a:spcBef>
                <a:buClr>
                  <a:schemeClr val="accent1"/>
                </a:buClr>
                <a:buSzPct val="80000"/>
                <a:buBlip>
                  <a:blip r:embed="rId3"/>
                </a:buBlip>
                <a:defRPr sz="2100">
                  <a:solidFill>
                    <a:schemeClr val="hlink"/>
                  </a:solidFill>
                  <a:latin typeface="Trebuchet MS" pitchFamily="34" charset="0"/>
                </a:defRPr>
              </a:lvl2pPr>
              <a:lvl3pPr marL="1143000" indent="-228600" eaLnBrk="0" hangingPunct="0">
                <a:lnSpc>
                  <a:spcPct val="111000"/>
                </a:lnSpc>
                <a:spcBef>
                  <a:spcPct val="20000"/>
                </a:spcBef>
                <a:buClr>
                  <a:schemeClr val="accent1"/>
                </a:buClr>
                <a:buSzPct val="50000"/>
                <a:buBlip>
                  <a:blip r:embed="rId2"/>
                </a:buBlip>
                <a:defRPr>
                  <a:solidFill>
                    <a:schemeClr val="hlink"/>
                  </a:solidFill>
                  <a:latin typeface="Trebuchet MS" pitchFamily="34" charset="0"/>
                </a:defRPr>
              </a:lvl3pPr>
              <a:lvl4pPr marL="1600200" indent="-228600" eaLnBrk="0" hangingPunct="0">
                <a:lnSpc>
                  <a:spcPct val="111000"/>
                </a:lnSpc>
                <a:spcBef>
                  <a:spcPct val="20000"/>
                </a:spcBef>
                <a:buClr>
                  <a:schemeClr val="accent1"/>
                </a:buClr>
                <a:buSzPct val="50000"/>
                <a:buBlip>
                  <a:blip r:embed="rId2"/>
                </a:buBlip>
                <a:defRPr>
                  <a:solidFill>
                    <a:schemeClr val="hlink"/>
                  </a:solidFill>
                  <a:latin typeface="Trebuchet MS" pitchFamily="34" charset="0"/>
                </a:defRPr>
              </a:lvl4pPr>
              <a:lvl5pPr marL="2057400" indent="-228600" eaLnBrk="0" hangingPunct="0">
                <a:lnSpc>
                  <a:spcPct val="111000"/>
                </a:lnSpc>
                <a:spcBef>
                  <a:spcPct val="20000"/>
                </a:spcBef>
                <a:buClr>
                  <a:schemeClr val="accent1"/>
                </a:buClr>
                <a:buSzPct val="50000"/>
                <a:buBlip>
                  <a:blip r:embed="rId2"/>
                </a:buBlip>
                <a:defRPr>
                  <a:solidFill>
                    <a:schemeClr val="hlink"/>
                  </a:solidFill>
                  <a:latin typeface="Trebuchet MS" pitchFamily="34" charset="0"/>
                </a:defRPr>
              </a:lvl5pPr>
              <a:lvl6pPr marL="2514600" indent="-228600" eaLnBrk="0" fontAlgn="base" hangingPunct="0">
                <a:lnSpc>
                  <a:spcPct val="111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Blip>
                  <a:blip r:embed="rId2"/>
                </a:buBlip>
                <a:defRPr>
                  <a:solidFill>
                    <a:schemeClr val="hlink"/>
                  </a:solidFill>
                  <a:latin typeface="Trebuchet MS" pitchFamily="34" charset="0"/>
                </a:defRPr>
              </a:lvl6pPr>
              <a:lvl7pPr marL="2971800" indent="-228600" eaLnBrk="0" fontAlgn="base" hangingPunct="0">
                <a:lnSpc>
                  <a:spcPct val="111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Blip>
                  <a:blip r:embed="rId2"/>
                </a:buBlip>
                <a:defRPr>
                  <a:solidFill>
                    <a:schemeClr val="hlink"/>
                  </a:solidFill>
                  <a:latin typeface="Trebuchet MS" pitchFamily="34" charset="0"/>
                </a:defRPr>
              </a:lvl7pPr>
              <a:lvl8pPr marL="3429000" indent="-228600" eaLnBrk="0" fontAlgn="base" hangingPunct="0">
                <a:lnSpc>
                  <a:spcPct val="111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Blip>
                  <a:blip r:embed="rId2"/>
                </a:buBlip>
                <a:defRPr>
                  <a:solidFill>
                    <a:schemeClr val="hlink"/>
                  </a:solidFill>
                  <a:latin typeface="Trebuchet MS" pitchFamily="34" charset="0"/>
                </a:defRPr>
              </a:lvl8pPr>
              <a:lvl9pPr marL="3886200" indent="-228600" eaLnBrk="0" fontAlgn="base" hangingPunct="0">
                <a:lnSpc>
                  <a:spcPct val="111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Blip>
                  <a:blip r:embed="rId2"/>
                </a:buBlip>
                <a:defRPr>
                  <a:solidFill>
                    <a:schemeClr val="hlink"/>
                  </a:solidFill>
                  <a:latin typeface="Trebuchet MS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  <a:defRPr/>
              </a:pPr>
              <a:r>
                <a:rPr lang="en-US" altLang="en-US" sz="600" i="1" kern="0" dirty="0">
                  <a:solidFill>
                    <a:srgbClr val="000000"/>
                  </a:solidFill>
                  <a:latin typeface="+mn-lt"/>
                </a:rPr>
                <a:t>Saccharomyces  spp. </a:t>
              </a:r>
            </a:p>
          </p:txBody>
        </p:sp>
        <p:sp>
          <p:nvSpPr>
            <p:cNvPr id="59" name="Text Box 10"/>
            <p:cNvSpPr txBox="1">
              <a:spLocks noChangeArrowheads="1"/>
            </p:cNvSpPr>
            <p:nvPr/>
          </p:nvSpPr>
          <p:spPr bwMode="auto">
            <a:xfrm>
              <a:off x="5361261" y="2540599"/>
              <a:ext cx="2157434" cy="4539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97000"/>
                </a:lnSpc>
                <a:spcBef>
                  <a:spcPct val="20000"/>
                </a:spcBef>
                <a:buClr>
                  <a:schemeClr val="accent1"/>
                </a:buClr>
                <a:buSzPct val="45000"/>
                <a:buBlip>
                  <a:blip r:embed="rId2"/>
                </a:buBlip>
                <a:defRPr sz="2200">
                  <a:solidFill>
                    <a:schemeClr val="hlink"/>
                  </a:solidFill>
                  <a:latin typeface="Trebuchet MS" pitchFamily="34" charset="0"/>
                </a:defRPr>
              </a:lvl1pPr>
              <a:lvl2pPr marL="742950" indent="-285750" eaLnBrk="0" hangingPunct="0">
                <a:lnSpc>
                  <a:spcPct val="103000"/>
                </a:lnSpc>
                <a:spcBef>
                  <a:spcPct val="20000"/>
                </a:spcBef>
                <a:buClr>
                  <a:schemeClr val="accent1"/>
                </a:buClr>
                <a:buSzPct val="80000"/>
                <a:buBlip>
                  <a:blip r:embed="rId3"/>
                </a:buBlip>
                <a:defRPr sz="2100">
                  <a:solidFill>
                    <a:schemeClr val="hlink"/>
                  </a:solidFill>
                  <a:latin typeface="Trebuchet MS" pitchFamily="34" charset="0"/>
                </a:defRPr>
              </a:lvl2pPr>
              <a:lvl3pPr marL="1143000" indent="-228600" eaLnBrk="0" hangingPunct="0">
                <a:lnSpc>
                  <a:spcPct val="111000"/>
                </a:lnSpc>
                <a:spcBef>
                  <a:spcPct val="20000"/>
                </a:spcBef>
                <a:buClr>
                  <a:schemeClr val="accent1"/>
                </a:buClr>
                <a:buSzPct val="50000"/>
                <a:buBlip>
                  <a:blip r:embed="rId2"/>
                </a:buBlip>
                <a:defRPr>
                  <a:solidFill>
                    <a:schemeClr val="hlink"/>
                  </a:solidFill>
                  <a:latin typeface="Trebuchet MS" pitchFamily="34" charset="0"/>
                </a:defRPr>
              </a:lvl3pPr>
              <a:lvl4pPr marL="1600200" indent="-228600" eaLnBrk="0" hangingPunct="0">
                <a:lnSpc>
                  <a:spcPct val="111000"/>
                </a:lnSpc>
                <a:spcBef>
                  <a:spcPct val="20000"/>
                </a:spcBef>
                <a:buClr>
                  <a:schemeClr val="accent1"/>
                </a:buClr>
                <a:buSzPct val="50000"/>
                <a:buBlip>
                  <a:blip r:embed="rId2"/>
                </a:buBlip>
                <a:defRPr>
                  <a:solidFill>
                    <a:schemeClr val="hlink"/>
                  </a:solidFill>
                  <a:latin typeface="Trebuchet MS" pitchFamily="34" charset="0"/>
                </a:defRPr>
              </a:lvl4pPr>
              <a:lvl5pPr marL="2057400" indent="-228600" eaLnBrk="0" hangingPunct="0">
                <a:lnSpc>
                  <a:spcPct val="111000"/>
                </a:lnSpc>
                <a:spcBef>
                  <a:spcPct val="20000"/>
                </a:spcBef>
                <a:buClr>
                  <a:schemeClr val="accent1"/>
                </a:buClr>
                <a:buSzPct val="50000"/>
                <a:buBlip>
                  <a:blip r:embed="rId2"/>
                </a:buBlip>
                <a:defRPr>
                  <a:solidFill>
                    <a:schemeClr val="hlink"/>
                  </a:solidFill>
                  <a:latin typeface="Trebuchet MS" pitchFamily="34" charset="0"/>
                </a:defRPr>
              </a:lvl5pPr>
              <a:lvl6pPr marL="2514600" indent="-228600" eaLnBrk="0" fontAlgn="base" hangingPunct="0">
                <a:lnSpc>
                  <a:spcPct val="111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Blip>
                  <a:blip r:embed="rId2"/>
                </a:buBlip>
                <a:defRPr>
                  <a:solidFill>
                    <a:schemeClr val="hlink"/>
                  </a:solidFill>
                  <a:latin typeface="Trebuchet MS" pitchFamily="34" charset="0"/>
                </a:defRPr>
              </a:lvl6pPr>
              <a:lvl7pPr marL="2971800" indent="-228600" eaLnBrk="0" fontAlgn="base" hangingPunct="0">
                <a:lnSpc>
                  <a:spcPct val="111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Blip>
                  <a:blip r:embed="rId2"/>
                </a:buBlip>
                <a:defRPr>
                  <a:solidFill>
                    <a:schemeClr val="hlink"/>
                  </a:solidFill>
                  <a:latin typeface="Trebuchet MS" pitchFamily="34" charset="0"/>
                </a:defRPr>
              </a:lvl7pPr>
              <a:lvl8pPr marL="3429000" indent="-228600" eaLnBrk="0" fontAlgn="base" hangingPunct="0">
                <a:lnSpc>
                  <a:spcPct val="111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Blip>
                  <a:blip r:embed="rId2"/>
                </a:buBlip>
                <a:defRPr>
                  <a:solidFill>
                    <a:schemeClr val="hlink"/>
                  </a:solidFill>
                  <a:latin typeface="Trebuchet MS" pitchFamily="34" charset="0"/>
                </a:defRPr>
              </a:lvl8pPr>
              <a:lvl9pPr marL="3886200" indent="-228600" eaLnBrk="0" fontAlgn="base" hangingPunct="0">
                <a:lnSpc>
                  <a:spcPct val="111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Blip>
                  <a:blip r:embed="rId2"/>
                </a:buBlip>
                <a:defRPr>
                  <a:solidFill>
                    <a:schemeClr val="hlink"/>
                  </a:solidFill>
                  <a:latin typeface="Trebuchet MS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  <a:defRPr/>
              </a:pPr>
              <a:r>
                <a:rPr lang="en-US" altLang="en-US" sz="600" i="1" kern="0" dirty="0" err="1">
                  <a:solidFill>
                    <a:srgbClr val="000000"/>
                  </a:solidFill>
                  <a:latin typeface="+mn-lt"/>
                </a:rPr>
                <a:t>Oenococcus</a:t>
              </a:r>
              <a:r>
                <a:rPr lang="en-US" altLang="en-US" sz="600" kern="0" dirty="0">
                  <a:solidFill>
                    <a:srgbClr val="000000"/>
                  </a:solidFill>
                  <a:latin typeface="+mn-lt"/>
                </a:rPr>
                <a:t> </a:t>
              </a:r>
              <a:r>
                <a:rPr lang="en-US" altLang="en-US" sz="600" i="1" kern="0" dirty="0" err="1">
                  <a:solidFill>
                    <a:srgbClr val="000000"/>
                  </a:solidFill>
                  <a:latin typeface="+mn-lt"/>
                </a:rPr>
                <a:t>oeni</a:t>
              </a:r>
              <a:r>
                <a:rPr lang="en-US" altLang="en-US" sz="600" kern="0" dirty="0">
                  <a:solidFill>
                    <a:srgbClr val="000000"/>
                  </a:solidFill>
                  <a:latin typeface="+mn-lt"/>
                </a:rPr>
                <a:t> </a:t>
              </a:r>
            </a:p>
          </p:txBody>
        </p:sp>
        <p:grpSp>
          <p:nvGrpSpPr>
            <p:cNvPr id="60" name="Group 11"/>
            <p:cNvGrpSpPr>
              <a:grpSpLocks/>
            </p:cNvGrpSpPr>
            <p:nvPr/>
          </p:nvGrpSpPr>
          <p:grpSpPr bwMode="auto">
            <a:xfrm>
              <a:off x="1150886" y="2255031"/>
              <a:ext cx="6659020" cy="3056695"/>
              <a:chOff x="864" y="432"/>
              <a:chExt cx="4683" cy="2976"/>
            </a:xfrm>
          </p:grpSpPr>
          <p:sp>
            <p:nvSpPr>
              <p:cNvPr id="64" name="Line 12"/>
              <p:cNvSpPr>
                <a:spLocks noChangeShapeType="1"/>
              </p:cNvSpPr>
              <p:nvPr/>
            </p:nvSpPr>
            <p:spPr bwMode="auto">
              <a:xfrm>
                <a:off x="864" y="432"/>
                <a:ext cx="0" cy="2976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triangl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rgbClr val="000000"/>
                  </a:solidFill>
                  <a:latin typeface="+mn-lt"/>
                </a:endParaRPr>
              </a:p>
            </p:txBody>
          </p:sp>
          <p:sp>
            <p:nvSpPr>
              <p:cNvPr id="65" name="Line 13"/>
              <p:cNvSpPr>
                <a:spLocks noChangeShapeType="1"/>
              </p:cNvSpPr>
              <p:nvPr/>
            </p:nvSpPr>
            <p:spPr bwMode="auto">
              <a:xfrm>
                <a:off x="891" y="3379"/>
                <a:ext cx="4656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rgbClr val="000000"/>
                  </a:solidFill>
                  <a:latin typeface="+mn-lt"/>
                </a:endParaRPr>
              </a:p>
            </p:txBody>
          </p:sp>
        </p:grpSp>
        <p:grpSp>
          <p:nvGrpSpPr>
            <p:cNvPr id="61" name="Group 27"/>
            <p:cNvGrpSpPr/>
            <p:nvPr/>
          </p:nvGrpSpPr>
          <p:grpSpPr>
            <a:xfrm>
              <a:off x="5739509" y="4942155"/>
              <a:ext cx="305672" cy="480600"/>
              <a:chOff x="7596336" y="3476732"/>
              <a:chExt cx="305672" cy="480600"/>
            </a:xfrm>
          </p:grpSpPr>
          <p:cxnSp>
            <p:nvCxnSpPr>
              <p:cNvPr id="62" name="Straight Connector 26"/>
              <p:cNvCxnSpPr/>
              <p:nvPr/>
            </p:nvCxnSpPr>
            <p:spPr>
              <a:xfrm flipH="1">
                <a:off x="7596336" y="3476732"/>
                <a:ext cx="233664" cy="45632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31"/>
              <p:cNvCxnSpPr/>
              <p:nvPr/>
            </p:nvCxnSpPr>
            <p:spPr>
              <a:xfrm flipH="1">
                <a:off x="7668344" y="3501008"/>
                <a:ext cx="233664" cy="45632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6" name="Gruppieren 65"/>
          <p:cNvGrpSpPr/>
          <p:nvPr/>
        </p:nvGrpSpPr>
        <p:grpSpPr>
          <a:xfrm>
            <a:off x="-103740" y="36307"/>
            <a:ext cx="2414804" cy="1232453"/>
            <a:chOff x="354176" y="2114679"/>
            <a:chExt cx="7417337" cy="3308076"/>
          </a:xfrm>
        </p:grpSpPr>
        <p:sp>
          <p:nvSpPr>
            <p:cNvPr id="68" name="Freeform 3"/>
            <p:cNvSpPr>
              <a:spLocks/>
            </p:cNvSpPr>
            <p:nvPr/>
          </p:nvSpPr>
          <p:spPr bwMode="auto">
            <a:xfrm>
              <a:off x="2585065" y="2676448"/>
              <a:ext cx="4125360" cy="2500932"/>
            </a:xfrm>
            <a:custGeom>
              <a:avLst/>
              <a:gdLst>
                <a:gd name="T0" fmla="*/ 0 w 1824"/>
                <a:gd name="T1" fmla="*/ 395422 h 976"/>
                <a:gd name="T2" fmla="*/ 3627 w 1824"/>
                <a:gd name="T3" fmla="*/ 336575 h 976"/>
                <a:gd name="T4" fmla="*/ 5796 w 1824"/>
                <a:gd name="T5" fmla="*/ 258183 h 976"/>
                <a:gd name="T6" fmla="*/ 7245 w 1824"/>
                <a:gd name="T7" fmla="*/ 120960 h 976"/>
                <a:gd name="T8" fmla="*/ 10871 w 1824"/>
                <a:gd name="T9" fmla="*/ 22894 h 976"/>
                <a:gd name="T10" fmla="*/ 15938 w 1824"/>
                <a:gd name="T11" fmla="*/ 22894 h 976"/>
                <a:gd name="T12" fmla="*/ 19565 w 1824"/>
                <a:gd name="T13" fmla="*/ 160126 h 976"/>
                <a:gd name="T14" fmla="*/ 21012 w 1824"/>
                <a:gd name="T15" fmla="*/ 297504 h 976"/>
                <a:gd name="T16" fmla="*/ 23906 w 1824"/>
                <a:gd name="T17" fmla="*/ 375857 h 976"/>
                <a:gd name="T18" fmla="*/ 26808 w 1824"/>
                <a:gd name="T19" fmla="*/ 395422 h 976"/>
                <a:gd name="T20" fmla="*/ 27531 w 1824"/>
                <a:gd name="T21" fmla="*/ 395422 h 97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824" h="976">
                  <a:moveTo>
                    <a:pt x="0" y="968"/>
                  </a:moveTo>
                  <a:cubicBezTo>
                    <a:pt x="88" y="924"/>
                    <a:pt x="176" y="880"/>
                    <a:pt x="240" y="824"/>
                  </a:cubicBezTo>
                  <a:cubicBezTo>
                    <a:pt x="304" y="768"/>
                    <a:pt x="344" y="720"/>
                    <a:pt x="384" y="632"/>
                  </a:cubicBezTo>
                  <a:cubicBezTo>
                    <a:pt x="424" y="544"/>
                    <a:pt x="424" y="392"/>
                    <a:pt x="480" y="296"/>
                  </a:cubicBezTo>
                  <a:cubicBezTo>
                    <a:pt x="536" y="200"/>
                    <a:pt x="624" y="96"/>
                    <a:pt x="720" y="56"/>
                  </a:cubicBezTo>
                  <a:cubicBezTo>
                    <a:pt x="816" y="16"/>
                    <a:pt x="960" y="0"/>
                    <a:pt x="1056" y="56"/>
                  </a:cubicBezTo>
                  <a:cubicBezTo>
                    <a:pt x="1152" y="112"/>
                    <a:pt x="1240" y="280"/>
                    <a:pt x="1296" y="392"/>
                  </a:cubicBezTo>
                  <a:cubicBezTo>
                    <a:pt x="1352" y="504"/>
                    <a:pt x="1344" y="640"/>
                    <a:pt x="1392" y="728"/>
                  </a:cubicBezTo>
                  <a:cubicBezTo>
                    <a:pt x="1440" y="816"/>
                    <a:pt x="1520" y="880"/>
                    <a:pt x="1584" y="920"/>
                  </a:cubicBezTo>
                  <a:cubicBezTo>
                    <a:pt x="1648" y="960"/>
                    <a:pt x="1736" y="960"/>
                    <a:pt x="1776" y="968"/>
                  </a:cubicBezTo>
                  <a:cubicBezTo>
                    <a:pt x="1816" y="976"/>
                    <a:pt x="1820" y="972"/>
                    <a:pt x="1824" y="968"/>
                  </a:cubicBezTo>
                </a:path>
              </a:pathLst>
            </a:custGeom>
            <a:gradFill flip="none" rotWithShape="1">
              <a:gsLst>
                <a:gs pos="0">
                  <a:schemeClr val="bg1">
                    <a:lumMod val="85000"/>
                    <a:shade val="30000"/>
                    <a:satMod val="115000"/>
                  </a:schemeClr>
                </a:gs>
                <a:gs pos="50000">
                  <a:schemeClr val="bg1">
                    <a:lumMod val="85000"/>
                    <a:shade val="67500"/>
                    <a:satMod val="115000"/>
                  </a:schemeClr>
                </a:gs>
                <a:gs pos="100000">
                  <a:schemeClr val="bg1">
                    <a:lumMod val="8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19050" cap="flat" cmpd="sng">
              <a:solidFill>
                <a:srgbClr val="000000"/>
              </a:solidFill>
              <a:prstDash val="lgDash"/>
              <a:round/>
              <a:headEnd/>
              <a:tailEnd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latin typeface="+mn-lt"/>
              </a:endParaRPr>
            </a:p>
          </p:txBody>
        </p:sp>
        <p:sp>
          <p:nvSpPr>
            <p:cNvPr id="69" name="Text Box 6"/>
            <p:cNvSpPr txBox="1">
              <a:spLocks noChangeArrowheads="1"/>
            </p:cNvSpPr>
            <p:nvPr/>
          </p:nvSpPr>
          <p:spPr bwMode="auto">
            <a:xfrm rot="16200000">
              <a:off x="649081" y="2780322"/>
              <a:ext cx="516956" cy="11067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97000"/>
                </a:lnSpc>
                <a:spcBef>
                  <a:spcPct val="20000"/>
                </a:spcBef>
                <a:buClr>
                  <a:schemeClr val="accent1"/>
                </a:buClr>
                <a:buSzPct val="45000"/>
                <a:buBlip>
                  <a:blip r:embed="rId2"/>
                </a:buBlip>
                <a:defRPr sz="2200">
                  <a:solidFill>
                    <a:schemeClr val="hlink"/>
                  </a:solidFill>
                  <a:latin typeface="Trebuchet MS" pitchFamily="34" charset="0"/>
                </a:defRPr>
              </a:lvl1pPr>
              <a:lvl2pPr marL="742950" indent="-285750" eaLnBrk="0" hangingPunct="0">
                <a:lnSpc>
                  <a:spcPct val="103000"/>
                </a:lnSpc>
                <a:spcBef>
                  <a:spcPct val="20000"/>
                </a:spcBef>
                <a:buClr>
                  <a:schemeClr val="accent1"/>
                </a:buClr>
                <a:buSzPct val="80000"/>
                <a:buBlip>
                  <a:blip r:embed="rId3"/>
                </a:buBlip>
                <a:defRPr sz="2100">
                  <a:solidFill>
                    <a:schemeClr val="hlink"/>
                  </a:solidFill>
                  <a:latin typeface="Trebuchet MS" pitchFamily="34" charset="0"/>
                </a:defRPr>
              </a:lvl2pPr>
              <a:lvl3pPr marL="1143000" indent="-228600" eaLnBrk="0" hangingPunct="0">
                <a:lnSpc>
                  <a:spcPct val="111000"/>
                </a:lnSpc>
                <a:spcBef>
                  <a:spcPct val="20000"/>
                </a:spcBef>
                <a:buClr>
                  <a:schemeClr val="accent1"/>
                </a:buClr>
                <a:buSzPct val="50000"/>
                <a:buBlip>
                  <a:blip r:embed="rId2"/>
                </a:buBlip>
                <a:defRPr>
                  <a:solidFill>
                    <a:schemeClr val="hlink"/>
                  </a:solidFill>
                  <a:latin typeface="Trebuchet MS" pitchFamily="34" charset="0"/>
                </a:defRPr>
              </a:lvl3pPr>
              <a:lvl4pPr marL="1600200" indent="-228600" eaLnBrk="0" hangingPunct="0">
                <a:lnSpc>
                  <a:spcPct val="111000"/>
                </a:lnSpc>
                <a:spcBef>
                  <a:spcPct val="20000"/>
                </a:spcBef>
                <a:buClr>
                  <a:schemeClr val="accent1"/>
                </a:buClr>
                <a:buSzPct val="50000"/>
                <a:buBlip>
                  <a:blip r:embed="rId2"/>
                </a:buBlip>
                <a:defRPr>
                  <a:solidFill>
                    <a:schemeClr val="hlink"/>
                  </a:solidFill>
                  <a:latin typeface="Trebuchet MS" pitchFamily="34" charset="0"/>
                </a:defRPr>
              </a:lvl4pPr>
              <a:lvl5pPr marL="2057400" indent="-228600" eaLnBrk="0" hangingPunct="0">
                <a:lnSpc>
                  <a:spcPct val="111000"/>
                </a:lnSpc>
                <a:spcBef>
                  <a:spcPct val="20000"/>
                </a:spcBef>
                <a:buClr>
                  <a:schemeClr val="accent1"/>
                </a:buClr>
                <a:buSzPct val="50000"/>
                <a:buBlip>
                  <a:blip r:embed="rId2"/>
                </a:buBlip>
                <a:defRPr>
                  <a:solidFill>
                    <a:schemeClr val="hlink"/>
                  </a:solidFill>
                  <a:latin typeface="Trebuchet MS" pitchFamily="34" charset="0"/>
                </a:defRPr>
              </a:lvl5pPr>
              <a:lvl6pPr marL="2514600" indent="-228600" eaLnBrk="0" fontAlgn="base" hangingPunct="0">
                <a:lnSpc>
                  <a:spcPct val="111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Blip>
                  <a:blip r:embed="rId2"/>
                </a:buBlip>
                <a:defRPr>
                  <a:solidFill>
                    <a:schemeClr val="hlink"/>
                  </a:solidFill>
                  <a:latin typeface="Trebuchet MS" pitchFamily="34" charset="0"/>
                </a:defRPr>
              </a:lvl6pPr>
              <a:lvl7pPr marL="2971800" indent="-228600" eaLnBrk="0" fontAlgn="base" hangingPunct="0">
                <a:lnSpc>
                  <a:spcPct val="111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Blip>
                  <a:blip r:embed="rId2"/>
                </a:buBlip>
                <a:defRPr>
                  <a:solidFill>
                    <a:schemeClr val="hlink"/>
                  </a:solidFill>
                  <a:latin typeface="Trebuchet MS" pitchFamily="34" charset="0"/>
                </a:defRPr>
              </a:lvl7pPr>
              <a:lvl8pPr marL="3429000" indent="-228600" eaLnBrk="0" fontAlgn="base" hangingPunct="0">
                <a:lnSpc>
                  <a:spcPct val="111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Blip>
                  <a:blip r:embed="rId2"/>
                </a:buBlip>
                <a:defRPr>
                  <a:solidFill>
                    <a:schemeClr val="hlink"/>
                  </a:solidFill>
                  <a:latin typeface="Trebuchet MS" pitchFamily="34" charset="0"/>
                </a:defRPr>
              </a:lvl8pPr>
              <a:lvl9pPr marL="3886200" indent="-228600" eaLnBrk="0" fontAlgn="base" hangingPunct="0">
                <a:lnSpc>
                  <a:spcPct val="111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Blip>
                  <a:blip r:embed="rId2"/>
                </a:buBlip>
                <a:defRPr>
                  <a:solidFill>
                    <a:schemeClr val="hlink"/>
                  </a:solidFill>
                  <a:latin typeface="Trebuchet MS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  <a:defRPr/>
              </a:pPr>
              <a:endParaRPr lang="en-US" altLang="en-US" sz="1800" kern="0" dirty="0">
                <a:solidFill>
                  <a:srgbClr val="000000"/>
                </a:solidFill>
                <a:latin typeface="+mn-lt"/>
              </a:endParaRPr>
            </a:p>
          </p:txBody>
        </p:sp>
        <p:sp>
          <p:nvSpPr>
            <p:cNvPr id="70" name="Text Box 9"/>
            <p:cNvSpPr txBox="1">
              <a:spLocks noChangeArrowheads="1"/>
            </p:cNvSpPr>
            <p:nvPr/>
          </p:nvSpPr>
          <p:spPr bwMode="auto">
            <a:xfrm>
              <a:off x="3157558" y="2114679"/>
              <a:ext cx="2896181" cy="4956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97000"/>
                </a:lnSpc>
                <a:spcBef>
                  <a:spcPct val="20000"/>
                </a:spcBef>
                <a:buClr>
                  <a:schemeClr val="accent1"/>
                </a:buClr>
                <a:buSzPct val="45000"/>
                <a:buBlip>
                  <a:blip r:embed="rId2"/>
                </a:buBlip>
                <a:defRPr sz="2200">
                  <a:solidFill>
                    <a:schemeClr val="hlink"/>
                  </a:solidFill>
                  <a:latin typeface="Trebuchet MS" pitchFamily="34" charset="0"/>
                </a:defRPr>
              </a:lvl1pPr>
              <a:lvl2pPr marL="742950" indent="-285750" eaLnBrk="0" hangingPunct="0">
                <a:lnSpc>
                  <a:spcPct val="103000"/>
                </a:lnSpc>
                <a:spcBef>
                  <a:spcPct val="20000"/>
                </a:spcBef>
                <a:buClr>
                  <a:schemeClr val="accent1"/>
                </a:buClr>
                <a:buSzPct val="80000"/>
                <a:buBlip>
                  <a:blip r:embed="rId3"/>
                </a:buBlip>
                <a:defRPr sz="2100">
                  <a:solidFill>
                    <a:schemeClr val="hlink"/>
                  </a:solidFill>
                  <a:latin typeface="Trebuchet MS" pitchFamily="34" charset="0"/>
                </a:defRPr>
              </a:lvl2pPr>
              <a:lvl3pPr marL="1143000" indent="-228600" eaLnBrk="0" hangingPunct="0">
                <a:lnSpc>
                  <a:spcPct val="111000"/>
                </a:lnSpc>
                <a:spcBef>
                  <a:spcPct val="20000"/>
                </a:spcBef>
                <a:buClr>
                  <a:schemeClr val="accent1"/>
                </a:buClr>
                <a:buSzPct val="50000"/>
                <a:buBlip>
                  <a:blip r:embed="rId2"/>
                </a:buBlip>
                <a:defRPr>
                  <a:solidFill>
                    <a:schemeClr val="hlink"/>
                  </a:solidFill>
                  <a:latin typeface="Trebuchet MS" pitchFamily="34" charset="0"/>
                </a:defRPr>
              </a:lvl3pPr>
              <a:lvl4pPr marL="1600200" indent="-228600" eaLnBrk="0" hangingPunct="0">
                <a:lnSpc>
                  <a:spcPct val="111000"/>
                </a:lnSpc>
                <a:spcBef>
                  <a:spcPct val="20000"/>
                </a:spcBef>
                <a:buClr>
                  <a:schemeClr val="accent1"/>
                </a:buClr>
                <a:buSzPct val="50000"/>
                <a:buBlip>
                  <a:blip r:embed="rId2"/>
                </a:buBlip>
                <a:defRPr>
                  <a:solidFill>
                    <a:schemeClr val="hlink"/>
                  </a:solidFill>
                  <a:latin typeface="Trebuchet MS" pitchFamily="34" charset="0"/>
                </a:defRPr>
              </a:lvl4pPr>
              <a:lvl5pPr marL="2057400" indent="-228600" eaLnBrk="0" hangingPunct="0">
                <a:lnSpc>
                  <a:spcPct val="111000"/>
                </a:lnSpc>
                <a:spcBef>
                  <a:spcPct val="20000"/>
                </a:spcBef>
                <a:buClr>
                  <a:schemeClr val="accent1"/>
                </a:buClr>
                <a:buSzPct val="50000"/>
                <a:buBlip>
                  <a:blip r:embed="rId2"/>
                </a:buBlip>
                <a:defRPr>
                  <a:solidFill>
                    <a:schemeClr val="hlink"/>
                  </a:solidFill>
                  <a:latin typeface="Trebuchet MS" pitchFamily="34" charset="0"/>
                </a:defRPr>
              </a:lvl5pPr>
              <a:lvl6pPr marL="2514600" indent="-228600" eaLnBrk="0" fontAlgn="base" hangingPunct="0">
                <a:lnSpc>
                  <a:spcPct val="111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Blip>
                  <a:blip r:embed="rId2"/>
                </a:buBlip>
                <a:defRPr>
                  <a:solidFill>
                    <a:schemeClr val="hlink"/>
                  </a:solidFill>
                  <a:latin typeface="Trebuchet MS" pitchFamily="34" charset="0"/>
                </a:defRPr>
              </a:lvl6pPr>
              <a:lvl7pPr marL="2971800" indent="-228600" eaLnBrk="0" fontAlgn="base" hangingPunct="0">
                <a:lnSpc>
                  <a:spcPct val="111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Blip>
                  <a:blip r:embed="rId2"/>
                </a:buBlip>
                <a:defRPr>
                  <a:solidFill>
                    <a:schemeClr val="hlink"/>
                  </a:solidFill>
                  <a:latin typeface="Trebuchet MS" pitchFamily="34" charset="0"/>
                </a:defRPr>
              </a:lvl7pPr>
              <a:lvl8pPr marL="3429000" indent="-228600" eaLnBrk="0" fontAlgn="base" hangingPunct="0">
                <a:lnSpc>
                  <a:spcPct val="111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Blip>
                  <a:blip r:embed="rId2"/>
                </a:buBlip>
                <a:defRPr>
                  <a:solidFill>
                    <a:schemeClr val="hlink"/>
                  </a:solidFill>
                  <a:latin typeface="Trebuchet MS" pitchFamily="34" charset="0"/>
                </a:defRPr>
              </a:lvl8pPr>
              <a:lvl9pPr marL="3886200" indent="-228600" eaLnBrk="0" fontAlgn="base" hangingPunct="0">
                <a:lnSpc>
                  <a:spcPct val="111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Blip>
                  <a:blip r:embed="rId2"/>
                </a:buBlip>
                <a:defRPr>
                  <a:solidFill>
                    <a:schemeClr val="hlink"/>
                  </a:solidFill>
                  <a:latin typeface="Trebuchet MS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  <a:defRPr/>
              </a:pPr>
              <a:r>
                <a:rPr lang="en-US" altLang="en-US" sz="600" i="1" kern="0" dirty="0">
                  <a:solidFill>
                    <a:srgbClr val="000000"/>
                  </a:solidFill>
                  <a:latin typeface="+mn-lt"/>
                </a:rPr>
                <a:t>Saccharomyces  spp. </a:t>
              </a:r>
            </a:p>
          </p:txBody>
        </p:sp>
        <p:sp>
          <p:nvSpPr>
            <p:cNvPr id="71" name="Text Box 10"/>
            <p:cNvSpPr txBox="1">
              <a:spLocks noChangeArrowheads="1"/>
            </p:cNvSpPr>
            <p:nvPr/>
          </p:nvSpPr>
          <p:spPr bwMode="auto">
            <a:xfrm>
              <a:off x="1537626" y="2522558"/>
              <a:ext cx="2407599" cy="5167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97000"/>
                </a:lnSpc>
                <a:spcBef>
                  <a:spcPct val="20000"/>
                </a:spcBef>
                <a:buClr>
                  <a:schemeClr val="accent1"/>
                </a:buClr>
                <a:buSzPct val="45000"/>
                <a:buBlip>
                  <a:blip r:embed="rId2"/>
                </a:buBlip>
                <a:defRPr sz="2200">
                  <a:solidFill>
                    <a:schemeClr val="hlink"/>
                  </a:solidFill>
                  <a:latin typeface="Trebuchet MS" pitchFamily="34" charset="0"/>
                </a:defRPr>
              </a:lvl1pPr>
              <a:lvl2pPr marL="742950" indent="-285750" eaLnBrk="0" hangingPunct="0">
                <a:lnSpc>
                  <a:spcPct val="103000"/>
                </a:lnSpc>
                <a:spcBef>
                  <a:spcPct val="20000"/>
                </a:spcBef>
                <a:buClr>
                  <a:schemeClr val="accent1"/>
                </a:buClr>
                <a:buSzPct val="80000"/>
                <a:buBlip>
                  <a:blip r:embed="rId3"/>
                </a:buBlip>
                <a:defRPr sz="2100">
                  <a:solidFill>
                    <a:schemeClr val="hlink"/>
                  </a:solidFill>
                  <a:latin typeface="Trebuchet MS" pitchFamily="34" charset="0"/>
                </a:defRPr>
              </a:lvl2pPr>
              <a:lvl3pPr marL="1143000" indent="-228600" eaLnBrk="0" hangingPunct="0">
                <a:lnSpc>
                  <a:spcPct val="111000"/>
                </a:lnSpc>
                <a:spcBef>
                  <a:spcPct val="20000"/>
                </a:spcBef>
                <a:buClr>
                  <a:schemeClr val="accent1"/>
                </a:buClr>
                <a:buSzPct val="50000"/>
                <a:buBlip>
                  <a:blip r:embed="rId2"/>
                </a:buBlip>
                <a:defRPr>
                  <a:solidFill>
                    <a:schemeClr val="hlink"/>
                  </a:solidFill>
                  <a:latin typeface="Trebuchet MS" pitchFamily="34" charset="0"/>
                </a:defRPr>
              </a:lvl3pPr>
              <a:lvl4pPr marL="1600200" indent="-228600" eaLnBrk="0" hangingPunct="0">
                <a:lnSpc>
                  <a:spcPct val="111000"/>
                </a:lnSpc>
                <a:spcBef>
                  <a:spcPct val="20000"/>
                </a:spcBef>
                <a:buClr>
                  <a:schemeClr val="accent1"/>
                </a:buClr>
                <a:buSzPct val="50000"/>
                <a:buBlip>
                  <a:blip r:embed="rId2"/>
                </a:buBlip>
                <a:defRPr>
                  <a:solidFill>
                    <a:schemeClr val="hlink"/>
                  </a:solidFill>
                  <a:latin typeface="Trebuchet MS" pitchFamily="34" charset="0"/>
                </a:defRPr>
              </a:lvl4pPr>
              <a:lvl5pPr marL="2057400" indent="-228600" eaLnBrk="0" hangingPunct="0">
                <a:lnSpc>
                  <a:spcPct val="111000"/>
                </a:lnSpc>
                <a:spcBef>
                  <a:spcPct val="20000"/>
                </a:spcBef>
                <a:buClr>
                  <a:schemeClr val="accent1"/>
                </a:buClr>
                <a:buSzPct val="50000"/>
                <a:buBlip>
                  <a:blip r:embed="rId2"/>
                </a:buBlip>
                <a:defRPr>
                  <a:solidFill>
                    <a:schemeClr val="hlink"/>
                  </a:solidFill>
                  <a:latin typeface="Trebuchet MS" pitchFamily="34" charset="0"/>
                </a:defRPr>
              </a:lvl5pPr>
              <a:lvl6pPr marL="2514600" indent="-228600" eaLnBrk="0" fontAlgn="base" hangingPunct="0">
                <a:lnSpc>
                  <a:spcPct val="111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Blip>
                  <a:blip r:embed="rId2"/>
                </a:buBlip>
                <a:defRPr>
                  <a:solidFill>
                    <a:schemeClr val="hlink"/>
                  </a:solidFill>
                  <a:latin typeface="Trebuchet MS" pitchFamily="34" charset="0"/>
                </a:defRPr>
              </a:lvl6pPr>
              <a:lvl7pPr marL="2971800" indent="-228600" eaLnBrk="0" fontAlgn="base" hangingPunct="0">
                <a:lnSpc>
                  <a:spcPct val="111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Blip>
                  <a:blip r:embed="rId2"/>
                </a:buBlip>
                <a:defRPr>
                  <a:solidFill>
                    <a:schemeClr val="hlink"/>
                  </a:solidFill>
                  <a:latin typeface="Trebuchet MS" pitchFamily="34" charset="0"/>
                </a:defRPr>
              </a:lvl7pPr>
              <a:lvl8pPr marL="3429000" indent="-228600" eaLnBrk="0" fontAlgn="base" hangingPunct="0">
                <a:lnSpc>
                  <a:spcPct val="111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Blip>
                  <a:blip r:embed="rId2"/>
                </a:buBlip>
                <a:defRPr>
                  <a:solidFill>
                    <a:schemeClr val="hlink"/>
                  </a:solidFill>
                  <a:latin typeface="Trebuchet MS" pitchFamily="34" charset="0"/>
                </a:defRPr>
              </a:lvl8pPr>
              <a:lvl9pPr marL="3886200" indent="-228600" eaLnBrk="0" fontAlgn="base" hangingPunct="0">
                <a:lnSpc>
                  <a:spcPct val="111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Blip>
                  <a:blip r:embed="rId2"/>
                </a:buBlip>
                <a:defRPr>
                  <a:solidFill>
                    <a:schemeClr val="hlink"/>
                  </a:solidFill>
                  <a:latin typeface="Trebuchet MS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  <a:defRPr/>
              </a:pPr>
              <a:r>
                <a:rPr lang="en-US" altLang="en-US" sz="600" i="1" kern="0" dirty="0" err="1">
                  <a:solidFill>
                    <a:srgbClr val="000000"/>
                  </a:solidFill>
                  <a:latin typeface="+mn-lt"/>
                </a:rPr>
                <a:t>Oenococcus</a:t>
              </a:r>
              <a:r>
                <a:rPr lang="en-US" altLang="en-US" sz="600" kern="0" dirty="0">
                  <a:solidFill>
                    <a:srgbClr val="000000"/>
                  </a:solidFill>
                  <a:latin typeface="+mn-lt"/>
                </a:rPr>
                <a:t> </a:t>
              </a:r>
              <a:r>
                <a:rPr lang="en-US" altLang="en-US" sz="600" i="1" kern="0" dirty="0" err="1">
                  <a:solidFill>
                    <a:srgbClr val="000000"/>
                  </a:solidFill>
                  <a:latin typeface="+mn-lt"/>
                </a:rPr>
                <a:t>oeni</a:t>
              </a:r>
              <a:r>
                <a:rPr lang="en-US" altLang="en-US" sz="600" kern="0" dirty="0">
                  <a:solidFill>
                    <a:srgbClr val="000000"/>
                  </a:solidFill>
                  <a:latin typeface="+mn-lt"/>
                </a:rPr>
                <a:t> </a:t>
              </a:r>
            </a:p>
          </p:txBody>
        </p:sp>
        <p:grpSp>
          <p:nvGrpSpPr>
            <p:cNvPr id="72" name="Group 11"/>
            <p:cNvGrpSpPr>
              <a:grpSpLocks/>
            </p:cNvGrpSpPr>
            <p:nvPr/>
          </p:nvGrpSpPr>
          <p:grpSpPr bwMode="auto">
            <a:xfrm>
              <a:off x="1150886" y="2255031"/>
              <a:ext cx="6620627" cy="3056695"/>
              <a:chOff x="864" y="432"/>
              <a:chExt cx="4656" cy="2976"/>
            </a:xfrm>
          </p:grpSpPr>
          <p:sp>
            <p:nvSpPr>
              <p:cNvPr id="77" name="Line 12"/>
              <p:cNvSpPr>
                <a:spLocks noChangeShapeType="1"/>
              </p:cNvSpPr>
              <p:nvPr/>
            </p:nvSpPr>
            <p:spPr bwMode="auto">
              <a:xfrm>
                <a:off x="864" y="432"/>
                <a:ext cx="0" cy="2976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triangl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rgbClr val="000000"/>
                  </a:solidFill>
                  <a:latin typeface="+mn-lt"/>
                </a:endParaRPr>
              </a:p>
            </p:txBody>
          </p:sp>
          <p:sp>
            <p:nvSpPr>
              <p:cNvPr id="78" name="Line 13"/>
              <p:cNvSpPr>
                <a:spLocks noChangeShapeType="1"/>
              </p:cNvSpPr>
              <p:nvPr/>
            </p:nvSpPr>
            <p:spPr bwMode="auto">
              <a:xfrm>
                <a:off x="864" y="3408"/>
                <a:ext cx="4656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rgbClr val="000000"/>
                  </a:solidFill>
                  <a:latin typeface="+mn-lt"/>
                </a:endParaRPr>
              </a:p>
            </p:txBody>
          </p:sp>
        </p:grpSp>
        <p:grpSp>
          <p:nvGrpSpPr>
            <p:cNvPr id="73" name="Group 27"/>
            <p:cNvGrpSpPr/>
            <p:nvPr/>
          </p:nvGrpSpPr>
          <p:grpSpPr>
            <a:xfrm>
              <a:off x="5739509" y="4942155"/>
              <a:ext cx="305672" cy="480600"/>
              <a:chOff x="7596336" y="3476732"/>
              <a:chExt cx="305672" cy="480600"/>
            </a:xfrm>
          </p:grpSpPr>
          <p:cxnSp>
            <p:nvCxnSpPr>
              <p:cNvPr id="75" name="Straight Connector 26"/>
              <p:cNvCxnSpPr/>
              <p:nvPr/>
            </p:nvCxnSpPr>
            <p:spPr>
              <a:xfrm flipH="1">
                <a:off x="7596336" y="3476732"/>
                <a:ext cx="233664" cy="45632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Straight Connector 31"/>
              <p:cNvCxnSpPr/>
              <p:nvPr/>
            </p:nvCxnSpPr>
            <p:spPr>
              <a:xfrm flipH="1">
                <a:off x="7668344" y="3501008"/>
                <a:ext cx="233664" cy="45632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4" name="Freeform 5"/>
            <p:cNvSpPr>
              <a:spLocks/>
            </p:cNvSpPr>
            <p:nvPr/>
          </p:nvSpPr>
          <p:spPr bwMode="auto">
            <a:xfrm>
              <a:off x="1355619" y="3207845"/>
              <a:ext cx="2635990" cy="2014640"/>
            </a:xfrm>
            <a:custGeom>
              <a:avLst/>
              <a:gdLst>
                <a:gd name="T0" fmla="*/ 0 w 2064"/>
                <a:gd name="T1" fmla="*/ 1784 h 1856"/>
                <a:gd name="T2" fmla="*/ 240 w 2064"/>
                <a:gd name="T3" fmla="*/ 1736 h 1856"/>
                <a:gd name="T4" fmla="*/ 384 w 2064"/>
                <a:gd name="T5" fmla="*/ 1592 h 1856"/>
                <a:gd name="T6" fmla="*/ 576 w 2064"/>
                <a:gd name="T7" fmla="*/ 680 h 1856"/>
                <a:gd name="T8" fmla="*/ 768 w 2064"/>
                <a:gd name="T9" fmla="*/ 152 h 1856"/>
                <a:gd name="T10" fmla="*/ 1152 w 2064"/>
                <a:gd name="T11" fmla="*/ 56 h 1856"/>
                <a:gd name="T12" fmla="*/ 1536 w 2064"/>
                <a:gd name="T13" fmla="*/ 488 h 1856"/>
                <a:gd name="T14" fmla="*/ 1824 w 2064"/>
                <a:gd name="T15" fmla="*/ 1640 h 1856"/>
                <a:gd name="T16" fmla="*/ 2064 w 2064"/>
                <a:gd name="T17" fmla="*/ 1784 h 185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064" h="1856">
                  <a:moveTo>
                    <a:pt x="0" y="1784"/>
                  </a:moveTo>
                  <a:cubicBezTo>
                    <a:pt x="88" y="1776"/>
                    <a:pt x="176" y="1768"/>
                    <a:pt x="240" y="1736"/>
                  </a:cubicBezTo>
                  <a:cubicBezTo>
                    <a:pt x="304" y="1704"/>
                    <a:pt x="328" y="1768"/>
                    <a:pt x="384" y="1592"/>
                  </a:cubicBezTo>
                  <a:cubicBezTo>
                    <a:pt x="440" y="1416"/>
                    <a:pt x="512" y="920"/>
                    <a:pt x="576" y="680"/>
                  </a:cubicBezTo>
                  <a:cubicBezTo>
                    <a:pt x="640" y="440"/>
                    <a:pt x="672" y="256"/>
                    <a:pt x="768" y="152"/>
                  </a:cubicBezTo>
                  <a:cubicBezTo>
                    <a:pt x="864" y="48"/>
                    <a:pt x="1024" y="0"/>
                    <a:pt x="1152" y="56"/>
                  </a:cubicBezTo>
                  <a:cubicBezTo>
                    <a:pt x="1280" y="112"/>
                    <a:pt x="1424" y="224"/>
                    <a:pt x="1536" y="488"/>
                  </a:cubicBezTo>
                  <a:cubicBezTo>
                    <a:pt x="1648" y="752"/>
                    <a:pt x="1736" y="1424"/>
                    <a:pt x="1824" y="1640"/>
                  </a:cubicBezTo>
                  <a:cubicBezTo>
                    <a:pt x="1912" y="1856"/>
                    <a:pt x="2024" y="1760"/>
                    <a:pt x="2064" y="1784"/>
                  </a:cubicBezTo>
                </a:path>
              </a:pathLst>
            </a:custGeom>
            <a:gradFill rotWithShape="1">
              <a:gsLst>
                <a:gs pos="0">
                  <a:srgbClr val="0099CC"/>
                </a:gs>
                <a:gs pos="100000">
                  <a:srgbClr val="00475E"/>
                </a:gs>
              </a:gsLst>
              <a:lin ang="5400000" scaled="1"/>
            </a:gradFill>
            <a:ln w="38100" cap="flat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kern="0" dirty="0">
                <a:solidFill>
                  <a:srgbClr val="000000"/>
                </a:solidFill>
                <a:latin typeface="+mn-lt"/>
              </a:endParaRPr>
            </a:p>
          </p:txBody>
        </p:sp>
      </p:grpSp>
      <p:grpSp>
        <p:nvGrpSpPr>
          <p:cNvPr id="79" name="Gruppieren 78"/>
          <p:cNvGrpSpPr/>
          <p:nvPr/>
        </p:nvGrpSpPr>
        <p:grpSpPr>
          <a:xfrm>
            <a:off x="1811477" y="237611"/>
            <a:ext cx="2698794" cy="1031149"/>
            <a:chOff x="397688" y="2114679"/>
            <a:chExt cx="7451479" cy="3308076"/>
          </a:xfrm>
        </p:grpSpPr>
        <p:sp>
          <p:nvSpPr>
            <p:cNvPr id="81" name="Freeform 3"/>
            <p:cNvSpPr>
              <a:spLocks/>
            </p:cNvSpPr>
            <p:nvPr/>
          </p:nvSpPr>
          <p:spPr bwMode="auto">
            <a:xfrm>
              <a:off x="2585065" y="2676448"/>
              <a:ext cx="4125360" cy="2500932"/>
            </a:xfrm>
            <a:custGeom>
              <a:avLst/>
              <a:gdLst>
                <a:gd name="T0" fmla="*/ 0 w 1824"/>
                <a:gd name="T1" fmla="*/ 395422 h 976"/>
                <a:gd name="T2" fmla="*/ 3627 w 1824"/>
                <a:gd name="T3" fmla="*/ 336575 h 976"/>
                <a:gd name="T4" fmla="*/ 5796 w 1824"/>
                <a:gd name="T5" fmla="*/ 258183 h 976"/>
                <a:gd name="T6" fmla="*/ 7245 w 1824"/>
                <a:gd name="T7" fmla="*/ 120960 h 976"/>
                <a:gd name="T8" fmla="*/ 10871 w 1824"/>
                <a:gd name="T9" fmla="*/ 22894 h 976"/>
                <a:gd name="T10" fmla="*/ 15938 w 1824"/>
                <a:gd name="T11" fmla="*/ 22894 h 976"/>
                <a:gd name="T12" fmla="*/ 19565 w 1824"/>
                <a:gd name="T13" fmla="*/ 160126 h 976"/>
                <a:gd name="T14" fmla="*/ 21012 w 1824"/>
                <a:gd name="T15" fmla="*/ 297504 h 976"/>
                <a:gd name="T16" fmla="*/ 23906 w 1824"/>
                <a:gd name="T17" fmla="*/ 375857 h 976"/>
                <a:gd name="T18" fmla="*/ 26808 w 1824"/>
                <a:gd name="T19" fmla="*/ 395422 h 976"/>
                <a:gd name="T20" fmla="*/ 27531 w 1824"/>
                <a:gd name="T21" fmla="*/ 395422 h 97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824" h="976">
                  <a:moveTo>
                    <a:pt x="0" y="968"/>
                  </a:moveTo>
                  <a:cubicBezTo>
                    <a:pt x="88" y="924"/>
                    <a:pt x="176" y="880"/>
                    <a:pt x="240" y="824"/>
                  </a:cubicBezTo>
                  <a:cubicBezTo>
                    <a:pt x="304" y="768"/>
                    <a:pt x="344" y="720"/>
                    <a:pt x="384" y="632"/>
                  </a:cubicBezTo>
                  <a:cubicBezTo>
                    <a:pt x="424" y="544"/>
                    <a:pt x="424" y="392"/>
                    <a:pt x="480" y="296"/>
                  </a:cubicBezTo>
                  <a:cubicBezTo>
                    <a:pt x="536" y="200"/>
                    <a:pt x="624" y="96"/>
                    <a:pt x="720" y="56"/>
                  </a:cubicBezTo>
                  <a:cubicBezTo>
                    <a:pt x="816" y="16"/>
                    <a:pt x="960" y="0"/>
                    <a:pt x="1056" y="56"/>
                  </a:cubicBezTo>
                  <a:cubicBezTo>
                    <a:pt x="1152" y="112"/>
                    <a:pt x="1240" y="280"/>
                    <a:pt x="1296" y="392"/>
                  </a:cubicBezTo>
                  <a:cubicBezTo>
                    <a:pt x="1352" y="504"/>
                    <a:pt x="1344" y="640"/>
                    <a:pt x="1392" y="728"/>
                  </a:cubicBezTo>
                  <a:cubicBezTo>
                    <a:pt x="1440" y="816"/>
                    <a:pt x="1520" y="880"/>
                    <a:pt x="1584" y="920"/>
                  </a:cubicBezTo>
                  <a:cubicBezTo>
                    <a:pt x="1648" y="960"/>
                    <a:pt x="1736" y="960"/>
                    <a:pt x="1776" y="968"/>
                  </a:cubicBezTo>
                  <a:cubicBezTo>
                    <a:pt x="1816" y="976"/>
                    <a:pt x="1820" y="972"/>
                    <a:pt x="1824" y="968"/>
                  </a:cubicBezTo>
                </a:path>
              </a:pathLst>
            </a:custGeom>
            <a:gradFill flip="none" rotWithShape="1">
              <a:gsLst>
                <a:gs pos="0">
                  <a:schemeClr val="bg1">
                    <a:lumMod val="85000"/>
                    <a:shade val="30000"/>
                    <a:satMod val="115000"/>
                  </a:schemeClr>
                </a:gs>
                <a:gs pos="50000">
                  <a:schemeClr val="bg1">
                    <a:lumMod val="85000"/>
                    <a:shade val="67500"/>
                    <a:satMod val="115000"/>
                  </a:schemeClr>
                </a:gs>
                <a:gs pos="100000">
                  <a:schemeClr val="bg1">
                    <a:lumMod val="8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19050" cap="flat" cmpd="sng">
              <a:solidFill>
                <a:srgbClr val="000000"/>
              </a:solidFill>
              <a:prstDash val="lgDash"/>
              <a:round/>
              <a:headEnd/>
              <a:tailEnd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latin typeface="+mn-lt"/>
              </a:endParaRPr>
            </a:p>
          </p:txBody>
        </p:sp>
        <p:sp>
          <p:nvSpPr>
            <p:cNvPr id="82" name="Text Box 6"/>
            <p:cNvSpPr txBox="1">
              <a:spLocks noChangeArrowheads="1"/>
            </p:cNvSpPr>
            <p:nvPr/>
          </p:nvSpPr>
          <p:spPr bwMode="auto">
            <a:xfrm rot="16200000">
              <a:off x="611236" y="2823833"/>
              <a:ext cx="592644" cy="10197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97000"/>
                </a:lnSpc>
                <a:spcBef>
                  <a:spcPct val="20000"/>
                </a:spcBef>
                <a:buClr>
                  <a:schemeClr val="accent1"/>
                </a:buClr>
                <a:buSzPct val="45000"/>
                <a:buBlip>
                  <a:blip r:embed="rId2"/>
                </a:buBlip>
                <a:defRPr sz="2200">
                  <a:solidFill>
                    <a:schemeClr val="hlink"/>
                  </a:solidFill>
                  <a:latin typeface="Trebuchet MS" pitchFamily="34" charset="0"/>
                </a:defRPr>
              </a:lvl1pPr>
              <a:lvl2pPr marL="742950" indent="-285750" eaLnBrk="0" hangingPunct="0">
                <a:lnSpc>
                  <a:spcPct val="103000"/>
                </a:lnSpc>
                <a:spcBef>
                  <a:spcPct val="20000"/>
                </a:spcBef>
                <a:buClr>
                  <a:schemeClr val="accent1"/>
                </a:buClr>
                <a:buSzPct val="80000"/>
                <a:buBlip>
                  <a:blip r:embed="rId3"/>
                </a:buBlip>
                <a:defRPr sz="2100">
                  <a:solidFill>
                    <a:schemeClr val="hlink"/>
                  </a:solidFill>
                  <a:latin typeface="Trebuchet MS" pitchFamily="34" charset="0"/>
                </a:defRPr>
              </a:lvl2pPr>
              <a:lvl3pPr marL="1143000" indent="-228600" eaLnBrk="0" hangingPunct="0">
                <a:lnSpc>
                  <a:spcPct val="111000"/>
                </a:lnSpc>
                <a:spcBef>
                  <a:spcPct val="20000"/>
                </a:spcBef>
                <a:buClr>
                  <a:schemeClr val="accent1"/>
                </a:buClr>
                <a:buSzPct val="50000"/>
                <a:buBlip>
                  <a:blip r:embed="rId2"/>
                </a:buBlip>
                <a:defRPr>
                  <a:solidFill>
                    <a:schemeClr val="hlink"/>
                  </a:solidFill>
                  <a:latin typeface="Trebuchet MS" pitchFamily="34" charset="0"/>
                </a:defRPr>
              </a:lvl3pPr>
              <a:lvl4pPr marL="1600200" indent="-228600" eaLnBrk="0" hangingPunct="0">
                <a:lnSpc>
                  <a:spcPct val="111000"/>
                </a:lnSpc>
                <a:spcBef>
                  <a:spcPct val="20000"/>
                </a:spcBef>
                <a:buClr>
                  <a:schemeClr val="accent1"/>
                </a:buClr>
                <a:buSzPct val="50000"/>
                <a:buBlip>
                  <a:blip r:embed="rId2"/>
                </a:buBlip>
                <a:defRPr>
                  <a:solidFill>
                    <a:schemeClr val="hlink"/>
                  </a:solidFill>
                  <a:latin typeface="Trebuchet MS" pitchFamily="34" charset="0"/>
                </a:defRPr>
              </a:lvl4pPr>
              <a:lvl5pPr marL="2057400" indent="-228600" eaLnBrk="0" hangingPunct="0">
                <a:lnSpc>
                  <a:spcPct val="111000"/>
                </a:lnSpc>
                <a:spcBef>
                  <a:spcPct val="20000"/>
                </a:spcBef>
                <a:buClr>
                  <a:schemeClr val="accent1"/>
                </a:buClr>
                <a:buSzPct val="50000"/>
                <a:buBlip>
                  <a:blip r:embed="rId2"/>
                </a:buBlip>
                <a:defRPr>
                  <a:solidFill>
                    <a:schemeClr val="hlink"/>
                  </a:solidFill>
                  <a:latin typeface="Trebuchet MS" pitchFamily="34" charset="0"/>
                </a:defRPr>
              </a:lvl5pPr>
              <a:lvl6pPr marL="2514600" indent="-228600" eaLnBrk="0" fontAlgn="base" hangingPunct="0">
                <a:lnSpc>
                  <a:spcPct val="111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Blip>
                  <a:blip r:embed="rId2"/>
                </a:buBlip>
                <a:defRPr>
                  <a:solidFill>
                    <a:schemeClr val="hlink"/>
                  </a:solidFill>
                  <a:latin typeface="Trebuchet MS" pitchFamily="34" charset="0"/>
                </a:defRPr>
              </a:lvl6pPr>
              <a:lvl7pPr marL="2971800" indent="-228600" eaLnBrk="0" fontAlgn="base" hangingPunct="0">
                <a:lnSpc>
                  <a:spcPct val="111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Blip>
                  <a:blip r:embed="rId2"/>
                </a:buBlip>
                <a:defRPr>
                  <a:solidFill>
                    <a:schemeClr val="hlink"/>
                  </a:solidFill>
                  <a:latin typeface="Trebuchet MS" pitchFamily="34" charset="0"/>
                </a:defRPr>
              </a:lvl7pPr>
              <a:lvl8pPr marL="3429000" indent="-228600" eaLnBrk="0" fontAlgn="base" hangingPunct="0">
                <a:lnSpc>
                  <a:spcPct val="111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Blip>
                  <a:blip r:embed="rId2"/>
                </a:buBlip>
                <a:defRPr>
                  <a:solidFill>
                    <a:schemeClr val="hlink"/>
                  </a:solidFill>
                  <a:latin typeface="Trebuchet MS" pitchFamily="34" charset="0"/>
                </a:defRPr>
              </a:lvl8pPr>
              <a:lvl9pPr marL="3886200" indent="-228600" eaLnBrk="0" fontAlgn="base" hangingPunct="0">
                <a:lnSpc>
                  <a:spcPct val="111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Blip>
                  <a:blip r:embed="rId2"/>
                </a:buBlip>
                <a:defRPr>
                  <a:solidFill>
                    <a:schemeClr val="hlink"/>
                  </a:solidFill>
                  <a:latin typeface="Trebuchet MS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  <a:defRPr/>
              </a:pPr>
              <a:endParaRPr lang="en-US" altLang="en-US" sz="1800" kern="0" dirty="0">
                <a:solidFill>
                  <a:srgbClr val="000000"/>
                </a:solidFill>
                <a:latin typeface="+mn-lt"/>
              </a:endParaRPr>
            </a:p>
          </p:txBody>
        </p:sp>
        <p:sp>
          <p:nvSpPr>
            <p:cNvPr id="83" name="Text Box 9"/>
            <p:cNvSpPr txBox="1">
              <a:spLocks noChangeArrowheads="1"/>
            </p:cNvSpPr>
            <p:nvPr/>
          </p:nvSpPr>
          <p:spPr bwMode="auto">
            <a:xfrm>
              <a:off x="3562892" y="2114679"/>
              <a:ext cx="3599035" cy="5924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lnSpc>
                  <a:spcPct val="97000"/>
                </a:lnSpc>
                <a:spcBef>
                  <a:spcPct val="20000"/>
                </a:spcBef>
                <a:buClr>
                  <a:schemeClr val="accent1"/>
                </a:buClr>
                <a:buSzPct val="45000"/>
                <a:buBlip>
                  <a:blip r:embed="rId2"/>
                </a:buBlip>
                <a:defRPr sz="2200">
                  <a:solidFill>
                    <a:schemeClr val="hlink"/>
                  </a:solidFill>
                  <a:latin typeface="Trebuchet MS" pitchFamily="34" charset="0"/>
                </a:defRPr>
              </a:lvl1pPr>
              <a:lvl2pPr marL="742950" indent="-285750" eaLnBrk="0" hangingPunct="0">
                <a:lnSpc>
                  <a:spcPct val="103000"/>
                </a:lnSpc>
                <a:spcBef>
                  <a:spcPct val="20000"/>
                </a:spcBef>
                <a:buClr>
                  <a:schemeClr val="accent1"/>
                </a:buClr>
                <a:buSzPct val="80000"/>
                <a:buBlip>
                  <a:blip r:embed="rId3"/>
                </a:buBlip>
                <a:defRPr sz="2100">
                  <a:solidFill>
                    <a:schemeClr val="hlink"/>
                  </a:solidFill>
                  <a:latin typeface="Trebuchet MS" pitchFamily="34" charset="0"/>
                </a:defRPr>
              </a:lvl2pPr>
              <a:lvl3pPr marL="1143000" indent="-228600" eaLnBrk="0" hangingPunct="0">
                <a:lnSpc>
                  <a:spcPct val="111000"/>
                </a:lnSpc>
                <a:spcBef>
                  <a:spcPct val="20000"/>
                </a:spcBef>
                <a:buClr>
                  <a:schemeClr val="accent1"/>
                </a:buClr>
                <a:buSzPct val="50000"/>
                <a:buBlip>
                  <a:blip r:embed="rId2"/>
                </a:buBlip>
                <a:defRPr>
                  <a:solidFill>
                    <a:schemeClr val="hlink"/>
                  </a:solidFill>
                  <a:latin typeface="Trebuchet MS" pitchFamily="34" charset="0"/>
                </a:defRPr>
              </a:lvl3pPr>
              <a:lvl4pPr marL="1600200" indent="-228600" eaLnBrk="0" hangingPunct="0">
                <a:lnSpc>
                  <a:spcPct val="111000"/>
                </a:lnSpc>
                <a:spcBef>
                  <a:spcPct val="20000"/>
                </a:spcBef>
                <a:buClr>
                  <a:schemeClr val="accent1"/>
                </a:buClr>
                <a:buSzPct val="50000"/>
                <a:buBlip>
                  <a:blip r:embed="rId2"/>
                </a:buBlip>
                <a:defRPr>
                  <a:solidFill>
                    <a:schemeClr val="hlink"/>
                  </a:solidFill>
                  <a:latin typeface="Trebuchet MS" pitchFamily="34" charset="0"/>
                </a:defRPr>
              </a:lvl4pPr>
              <a:lvl5pPr marL="2057400" indent="-228600" eaLnBrk="0" hangingPunct="0">
                <a:lnSpc>
                  <a:spcPct val="111000"/>
                </a:lnSpc>
                <a:spcBef>
                  <a:spcPct val="20000"/>
                </a:spcBef>
                <a:buClr>
                  <a:schemeClr val="accent1"/>
                </a:buClr>
                <a:buSzPct val="50000"/>
                <a:buBlip>
                  <a:blip r:embed="rId2"/>
                </a:buBlip>
                <a:defRPr>
                  <a:solidFill>
                    <a:schemeClr val="hlink"/>
                  </a:solidFill>
                  <a:latin typeface="Trebuchet MS" pitchFamily="34" charset="0"/>
                </a:defRPr>
              </a:lvl5pPr>
              <a:lvl6pPr marL="2514600" indent="-228600" eaLnBrk="0" fontAlgn="base" hangingPunct="0">
                <a:lnSpc>
                  <a:spcPct val="111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Blip>
                  <a:blip r:embed="rId2"/>
                </a:buBlip>
                <a:defRPr>
                  <a:solidFill>
                    <a:schemeClr val="hlink"/>
                  </a:solidFill>
                  <a:latin typeface="Trebuchet MS" pitchFamily="34" charset="0"/>
                </a:defRPr>
              </a:lvl6pPr>
              <a:lvl7pPr marL="2971800" indent="-228600" eaLnBrk="0" fontAlgn="base" hangingPunct="0">
                <a:lnSpc>
                  <a:spcPct val="111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Blip>
                  <a:blip r:embed="rId2"/>
                </a:buBlip>
                <a:defRPr>
                  <a:solidFill>
                    <a:schemeClr val="hlink"/>
                  </a:solidFill>
                  <a:latin typeface="Trebuchet MS" pitchFamily="34" charset="0"/>
                </a:defRPr>
              </a:lvl7pPr>
              <a:lvl8pPr marL="3429000" indent="-228600" eaLnBrk="0" fontAlgn="base" hangingPunct="0">
                <a:lnSpc>
                  <a:spcPct val="111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Blip>
                  <a:blip r:embed="rId2"/>
                </a:buBlip>
                <a:defRPr>
                  <a:solidFill>
                    <a:schemeClr val="hlink"/>
                  </a:solidFill>
                  <a:latin typeface="Trebuchet MS" pitchFamily="34" charset="0"/>
                </a:defRPr>
              </a:lvl8pPr>
              <a:lvl9pPr marL="3886200" indent="-228600" eaLnBrk="0" fontAlgn="base" hangingPunct="0">
                <a:lnSpc>
                  <a:spcPct val="111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Blip>
                  <a:blip r:embed="rId2"/>
                </a:buBlip>
                <a:defRPr>
                  <a:solidFill>
                    <a:schemeClr val="hlink"/>
                  </a:solidFill>
                  <a:latin typeface="Trebuchet MS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  <a:defRPr/>
              </a:pPr>
              <a:r>
                <a:rPr lang="en-US" altLang="en-US" sz="600" i="1" kern="0" dirty="0">
                  <a:solidFill>
                    <a:srgbClr val="000000"/>
                  </a:solidFill>
                  <a:latin typeface="+mn-lt"/>
                </a:rPr>
                <a:t>Saccharomyces spp. </a:t>
              </a:r>
            </a:p>
          </p:txBody>
        </p:sp>
        <p:sp>
          <p:nvSpPr>
            <p:cNvPr id="84" name="Text Box 10"/>
            <p:cNvSpPr txBox="1">
              <a:spLocks noChangeArrowheads="1"/>
            </p:cNvSpPr>
            <p:nvPr/>
          </p:nvSpPr>
          <p:spPr bwMode="auto">
            <a:xfrm>
              <a:off x="5630878" y="3401848"/>
              <a:ext cx="2218289" cy="5924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97000"/>
                </a:lnSpc>
                <a:spcBef>
                  <a:spcPct val="20000"/>
                </a:spcBef>
                <a:buClr>
                  <a:schemeClr val="accent1"/>
                </a:buClr>
                <a:buSzPct val="45000"/>
                <a:buBlip>
                  <a:blip r:embed="rId2"/>
                </a:buBlip>
                <a:defRPr sz="2200">
                  <a:solidFill>
                    <a:schemeClr val="hlink"/>
                  </a:solidFill>
                  <a:latin typeface="Trebuchet MS" pitchFamily="34" charset="0"/>
                </a:defRPr>
              </a:lvl1pPr>
              <a:lvl2pPr marL="742950" indent="-285750" eaLnBrk="0" hangingPunct="0">
                <a:lnSpc>
                  <a:spcPct val="103000"/>
                </a:lnSpc>
                <a:spcBef>
                  <a:spcPct val="20000"/>
                </a:spcBef>
                <a:buClr>
                  <a:schemeClr val="accent1"/>
                </a:buClr>
                <a:buSzPct val="80000"/>
                <a:buBlip>
                  <a:blip r:embed="rId3"/>
                </a:buBlip>
                <a:defRPr sz="2100">
                  <a:solidFill>
                    <a:schemeClr val="hlink"/>
                  </a:solidFill>
                  <a:latin typeface="Trebuchet MS" pitchFamily="34" charset="0"/>
                </a:defRPr>
              </a:lvl2pPr>
              <a:lvl3pPr marL="1143000" indent="-228600" eaLnBrk="0" hangingPunct="0">
                <a:lnSpc>
                  <a:spcPct val="111000"/>
                </a:lnSpc>
                <a:spcBef>
                  <a:spcPct val="20000"/>
                </a:spcBef>
                <a:buClr>
                  <a:schemeClr val="accent1"/>
                </a:buClr>
                <a:buSzPct val="50000"/>
                <a:buBlip>
                  <a:blip r:embed="rId2"/>
                </a:buBlip>
                <a:defRPr>
                  <a:solidFill>
                    <a:schemeClr val="hlink"/>
                  </a:solidFill>
                  <a:latin typeface="Trebuchet MS" pitchFamily="34" charset="0"/>
                </a:defRPr>
              </a:lvl3pPr>
              <a:lvl4pPr marL="1600200" indent="-228600" eaLnBrk="0" hangingPunct="0">
                <a:lnSpc>
                  <a:spcPct val="111000"/>
                </a:lnSpc>
                <a:spcBef>
                  <a:spcPct val="20000"/>
                </a:spcBef>
                <a:buClr>
                  <a:schemeClr val="accent1"/>
                </a:buClr>
                <a:buSzPct val="50000"/>
                <a:buBlip>
                  <a:blip r:embed="rId2"/>
                </a:buBlip>
                <a:defRPr>
                  <a:solidFill>
                    <a:schemeClr val="hlink"/>
                  </a:solidFill>
                  <a:latin typeface="Trebuchet MS" pitchFamily="34" charset="0"/>
                </a:defRPr>
              </a:lvl4pPr>
              <a:lvl5pPr marL="2057400" indent="-228600" eaLnBrk="0" hangingPunct="0">
                <a:lnSpc>
                  <a:spcPct val="111000"/>
                </a:lnSpc>
                <a:spcBef>
                  <a:spcPct val="20000"/>
                </a:spcBef>
                <a:buClr>
                  <a:schemeClr val="accent1"/>
                </a:buClr>
                <a:buSzPct val="50000"/>
                <a:buBlip>
                  <a:blip r:embed="rId2"/>
                </a:buBlip>
                <a:defRPr>
                  <a:solidFill>
                    <a:schemeClr val="hlink"/>
                  </a:solidFill>
                  <a:latin typeface="Trebuchet MS" pitchFamily="34" charset="0"/>
                </a:defRPr>
              </a:lvl5pPr>
              <a:lvl6pPr marL="2514600" indent="-228600" eaLnBrk="0" fontAlgn="base" hangingPunct="0">
                <a:lnSpc>
                  <a:spcPct val="111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Blip>
                  <a:blip r:embed="rId2"/>
                </a:buBlip>
                <a:defRPr>
                  <a:solidFill>
                    <a:schemeClr val="hlink"/>
                  </a:solidFill>
                  <a:latin typeface="Trebuchet MS" pitchFamily="34" charset="0"/>
                </a:defRPr>
              </a:lvl6pPr>
              <a:lvl7pPr marL="2971800" indent="-228600" eaLnBrk="0" fontAlgn="base" hangingPunct="0">
                <a:lnSpc>
                  <a:spcPct val="111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Blip>
                  <a:blip r:embed="rId2"/>
                </a:buBlip>
                <a:defRPr>
                  <a:solidFill>
                    <a:schemeClr val="hlink"/>
                  </a:solidFill>
                  <a:latin typeface="Trebuchet MS" pitchFamily="34" charset="0"/>
                </a:defRPr>
              </a:lvl7pPr>
              <a:lvl8pPr marL="3429000" indent="-228600" eaLnBrk="0" fontAlgn="base" hangingPunct="0">
                <a:lnSpc>
                  <a:spcPct val="111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Blip>
                  <a:blip r:embed="rId2"/>
                </a:buBlip>
                <a:defRPr>
                  <a:solidFill>
                    <a:schemeClr val="hlink"/>
                  </a:solidFill>
                  <a:latin typeface="Trebuchet MS" pitchFamily="34" charset="0"/>
                </a:defRPr>
              </a:lvl8pPr>
              <a:lvl9pPr marL="3886200" indent="-228600" eaLnBrk="0" fontAlgn="base" hangingPunct="0">
                <a:lnSpc>
                  <a:spcPct val="111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Blip>
                  <a:blip r:embed="rId2"/>
                </a:buBlip>
                <a:defRPr>
                  <a:solidFill>
                    <a:schemeClr val="hlink"/>
                  </a:solidFill>
                  <a:latin typeface="Trebuchet MS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  <a:defRPr/>
              </a:pPr>
              <a:r>
                <a:rPr lang="en-US" altLang="en-US" sz="600" i="1" kern="0" dirty="0" err="1">
                  <a:solidFill>
                    <a:srgbClr val="000000"/>
                  </a:solidFill>
                  <a:latin typeface="+mn-lt"/>
                </a:rPr>
                <a:t>Oenococcus</a:t>
              </a:r>
              <a:r>
                <a:rPr lang="en-US" altLang="en-US" sz="600" kern="0" dirty="0">
                  <a:solidFill>
                    <a:srgbClr val="000000"/>
                  </a:solidFill>
                  <a:latin typeface="+mn-lt"/>
                </a:rPr>
                <a:t> </a:t>
              </a:r>
              <a:r>
                <a:rPr lang="en-US" altLang="en-US" sz="600" i="1" kern="0" dirty="0" err="1">
                  <a:solidFill>
                    <a:srgbClr val="000000"/>
                  </a:solidFill>
                  <a:latin typeface="+mn-lt"/>
                </a:rPr>
                <a:t>oeni</a:t>
              </a:r>
              <a:r>
                <a:rPr lang="en-US" altLang="en-US" sz="600" kern="0" dirty="0">
                  <a:solidFill>
                    <a:srgbClr val="000000"/>
                  </a:solidFill>
                  <a:latin typeface="+mn-lt"/>
                </a:rPr>
                <a:t> </a:t>
              </a:r>
            </a:p>
          </p:txBody>
        </p:sp>
        <p:grpSp>
          <p:nvGrpSpPr>
            <p:cNvPr id="85" name="Group 11"/>
            <p:cNvGrpSpPr>
              <a:grpSpLocks/>
            </p:cNvGrpSpPr>
            <p:nvPr/>
          </p:nvGrpSpPr>
          <p:grpSpPr bwMode="auto">
            <a:xfrm>
              <a:off x="1150886" y="2255031"/>
              <a:ext cx="6620627" cy="3056695"/>
              <a:chOff x="864" y="432"/>
              <a:chExt cx="4656" cy="2976"/>
            </a:xfrm>
          </p:grpSpPr>
          <p:sp>
            <p:nvSpPr>
              <p:cNvPr id="90" name="Line 12"/>
              <p:cNvSpPr>
                <a:spLocks noChangeShapeType="1"/>
              </p:cNvSpPr>
              <p:nvPr/>
            </p:nvSpPr>
            <p:spPr bwMode="auto">
              <a:xfrm>
                <a:off x="864" y="432"/>
                <a:ext cx="0" cy="2976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triangl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rgbClr val="000000"/>
                  </a:solidFill>
                  <a:latin typeface="+mn-lt"/>
                </a:endParaRPr>
              </a:p>
            </p:txBody>
          </p:sp>
          <p:sp>
            <p:nvSpPr>
              <p:cNvPr id="91" name="Line 13"/>
              <p:cNvSpPr>
                <a:spLocks noChangeShapeType="1"/>
              </p:cNvSpPr>
              <p:nvPr/>
            </p:nvSpPr>
            <p:spPr bwMode="auto">
              <a:xfrm>
                <a:off x="864" y="3408"/>
                <a:ext cx="4656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rgbClr val="000000"/>
                  </a:solidFill>
                  <a:latin typeface="+mn-lt"/>
                </a:endParaRPr>
              </a:p>
            </p:txBody>
          </p:sp>
        </p:grpSp>
        <p:grpSp>
          <p:nvGrpSpPr>
            <p:cNvPr id="86" name="Group 27"/>
            <p:cNvGrpSpPr/>
            <p:nvPr/>
          </p:nvGrpSpPr>
          <p:grpSpPr>
            <a:xfrm>
              <a:off x="5739509" y="4942155"/>
              <a:ext cx="305672" cy="480600"/>
              <a:chOff x="7596336" y="3476732"/>
              <a:chExt cx="305672" cy="480600"/>
            </a:xfrm>
          </p:grpSpPr>
          <p:cxnSp>
            <p:nvCxnSpPr>
              <p:cNvPr id="88" name="Straight Connector 26"/>
              <p:cNvCxnSpPr/>
              <p:nvPr/>
            </p:nvCxnSpPr>
            <p:spPr>
              <a:xfrm flipH="1">
                <a:off x="7596336" y="3476732"/>
                <a:ext cx="233664" cy="45632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" name="Straight Connector 31"/>
              <p:cNvCxnSpPr/>
              <p:nvPr/>
            </p:nvCxnSpPr>
            <p:spPr>
              <a:xfrm flipH="1">
                <a:off x="7668344" y="3501008"/>
                <a:ext cx="233664" cy="45632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7" name="Freeform 5"/>
            <p:cNvSpPr>
              <a:spLocks/>
            </p:cNvSpPr>
            <p:nvPr/>
          </p:nvSpPr>
          <p:spPr bwMode="auto">
            <a:xfrm>
              <a:off x="3275855" y="3181494"/>
              <a:ext cx="3030489" cy="2014640"/>
            </a:xfrm>
            <a:custGeom>
              <a:avLst/>
              <a:gdLst>
                <a:gd name="T0" fmla="*/ 0 w 2064"/>
                <a:gd name="T1" fmla="*/ 1784 h 1856"/>
                <a:gd name="T2" fmla="*/ 240 w 2064"/>
                <a:gd name="T3" fmla="*/ 1736 h 1856"/>
                <a:gd name="T4" fmla="*/ 384 w 2064"/>
                <a:gd name="T5" fmla="*/ 1592 h 1856"/>
                <a:gd name="T6" fmla="*/ 576 w 2064"/>
                <a:gd name="T7" fmla="*/ 680 h 1856"/>
                <a:gd name="T8" fmla="*/ 768 w 2064"/>
                <a:gd name="T9" fmla="*/ 152 h 1856"/>
                <a:gd name="T10" fmla="*/ 1152 w 2064"/>
                <a:gd name="T11" fmla="*/ 56 h 1856"/>
                <a:gd name="T12" fmla="*/ 1536 w 2064"/>
                <a:gd name="T13" fmla="*/ 488 h 1856"/>
                <a:gd name="T14" fmla="*/ 1824 w 2064"/>
                <a:gd name="T15" fmla="*/ 1640 h 1856"/>
                <a:gd name="T16" fmla="*/ 2064 w 2064"/>
                <a:gd name="T17" fmla="*/ 1784 h 185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064" h="1856">
                  <a:moveTo>
                    <a:pt x="0" y="1784"/>
                  </a:moveTo>
                  <a:cubicBezTo>
                    <a:pt x="88" y="1776"/>
                    <a:pt x="176" y="1768"/>
                    <a:pt x="240" y="1736"/>
                  </a:cubicBezTo>
                  <a:cubicBezTo>
                    <a:pt x="304" y="1704"/>
                    <a:pt x="328" y="1768"/>
                    <a:pt x="384" y="1592"/>
                  </a:cubicBezTo>
                  <a:cubicBezTo>
                    <a:pt x="440" y="1416"/>
                    <a:pt x="512" y="920"/>
                    <a:pt x="576" y="680"/>
                  </a:cubicBezTo>
                  <a:cubicBezTo>
                    <a:pt x="640" y="440"/>
                    <a:pt x="672" y="256"/>
                    <a:pt x="768" y="152"/>
                  </a:cubicBezTo>
                  <a:cubicBezTo>
                    <a:pt x="864" y="48"/>
                    <a:pt x="1024" y="0"/>
                    <a:pt x="1152" y="56"/>
                  </a:cubicBezTo>
                  <a:cubicBezTo>
                    <a:pt x="1280" y="112"/>
                    <a:pt x="1424" y="224"/>
                    <a:pt x="1536" y="488"/>
                  </a:cubicBezTo>
                  <a:cubicBezTo>
                    <a:pt x="1648" y="752"/>
                    <a:pt x="1736" y="1424"/>
                    <a:pt x="1824" y="1640"/>
                  </a:cubicBezTo>
                  <a:cubicBezTo>
                    <a:pt x="1912" y="1856"/>
                    <a:pt x="2024" y="1760"/>
                    <a:pt x="2064" y="1784"/>
                  </a:cubicBezTo>
                </a:path>
              </a:pathLst>
            </a:custGeom>
            <a:gradFill rotWithShape="1">
              <a:gsLst>
                <a:gs pos="0">
                  <a:srgbClr val="0099CC"/>
                </a:gs>
                <a:gs pos="100000">
                  <a:srgbClr val="00475E"/>
                </a:gs>
              </a:gsLst>
              <a:lin ang="5400000" scaled="1"/>
            </a:gradFill>
            <a:ln w="38100" cap="flat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kern="0" dirty="0">
                <a:solidFill>
                  <a:srgbClr val="000000"/>
                </a:solidFill>
                <a:latin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10738581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2"/>
          <p:cNvSpPr>
            <a:spLocks noGrp="1" noChangeArrowheads="1"/>
          </p:cNvSpPr>
          <p:nvPr>
            <p:ph type="title"/>
          </p:nvPr>
        </p:nvSpPr>
        <p:spPr>
          <a:xfrm>
            <a:off x="35500" y="0"/>
            <a:ext cx="9073003" cy="1024955"/>
          </a:xfrm>
        </p:spPr>
        <p:txBody>
          <a:bodyPr/>
          <a:lstStyle/>
          <a:p>
            <a:r>
              <a:rPr lang="pl-PL" dirty="0">
                <a:solidFill>
                  <a:srgbClr val="0070C0"/>
                </a:solidFill>
              </a:rPr>
              <a:t>Drożdżami i fermentacja </a:t>
            </a:r>
            <a:r>
              <a:rPr lang="pl-PL" dirty="0" err="1">
                <a:solidFill>
                  <a:srgbClr val="0070C0"/>
                </a:solidFill>
              </a:rPr>
              <a:t>malolaktyczna</a:t>
            </a:r>
            <a:r>
              <a:rPr lang="pl-PL" dirty="0">
                <a:solidFill>
                  <a:srgbClr val="0070C0"/>
                </a:solidFill>
              </a:rPr>
              <a:t> </a:t>
            </a:r>
            <a:br>
              <a:rPr lang="pl-PL" dirty="0">
                <a:solidFill>
                  <a:srgbClr val="0070C0"/>
                </a:solidFill>
              </a:rPr>
            </a:br>
            <a:r>
              <a:rPr lang="pl-PL" dirty="0">
                <a:solidFill>
                  <a:srgbClr val="0070C0"/>
                </a:solidFill>
              </a:rPr>
              <a:t>- koncepcja ochrony biologicznej</a:t>
            </a:r>
            <a:endParaRPr lang="de-DE" b="0" dirty="0">
              <a:solidFill>
                <a:srgbClr val="0070C0"/>
              </a:solidFill>
            </a:endParaRPr>
          </a:p>
        </p:txBody>
      </p:sp>
      <p:sp>
        <p:nvSpPr>
          <p:cNvPr id="9" name="Freeform 3"/>
          <p:cNvSpPr>
            <a:spLocks/>
          </p:cNvSpPr>
          <p:nvPr/>
        </p:nvSpPr>
        <p:spPr bwMode="auto">
          <a:xfrm>
            <a:off x="2585065" y="2676448"/>
            <a:ext cx="4125360" cy="2500932"/>
          </a:xfrm>
          <a:custGeom>
            <a:avLst/>
            <a:gdLst>
              <a:gd name="T0" fmla="*/ 0 w 1824"/>
              <a:gd name="T1" fmla="*/ 395422 h 976"/>
              <a:gd name="T2" fmla="*/ 3627 w 1824"/>
              <a:gd name="T3" fmla="*/ 336575 h 976"/>
              <a:gd name="T4" fmla="*/ 5796 w 1824"/>
              <a:gd name="T5" fmla="*/ 258183 h 976"/>
              <a:gd name="T6" fmla="*/ 7245 w 1824"/>
              <a:gd name="T7" fmla="*/ 120960 h 976"/>
              <a:gd name="T8" fmla="*/ 10871 w 1824"/>
              <a:gd name="T9" fmla="*/ 22894 h 976"/>
              <a:gd name="T10" fmla="*/ 15938 w 1824"/>
              <a:gd name="T11" fmla="*/ 22894 h 976"/>
              <a:gd name="T12" fmla="*/ 19565 w 1824"/>
              <a:gd name="T13" fmla="*/ 160126 h 976"/>
              <a:gd name="T14" fmla="*/ 21012 w 1824"/>
              <a:gd name="T15" fmla="*/ 297504 h 976"/>
              <a:gd name="T16" fmla="*/ 23906 w 1824"/>
              <a:gd name="T17" fmla="*/ 375857 h 976"/>
              <a:gd name="T18" fmla="*/ 26808 w 1824"/>
              <a:gd name="T19" fmla="*/ 395422 h 976"/>
              <a:gd name="T20" fmla="*/ 27531 w 1824"/>
              <a:gd name="T21" fmla="*/ 395422 h 97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1824" h="976">
                <a:moveTo>
                  <a:pt x="0" y="968"/>
                </a:moveTo>
                <a:cubicBezTo>
                  <a:pt x="88" y="924"/>
                  <a:pt x="176" y="880"/>
                  <a:pt x="240" y="824"/>
                </a:cubicBezTo>
                <a:cubicBezTo>
                  <a:pt x="304" y="768"/>
                  <a:pt x="344" y="720"/>
                  <a:pt x="384" y="632"/>
                </a:cubicBezTo>
                <a:cubicBezTo>
                  <a:pt x="424" y="544"/>
                  <a:pt x="424" y="392"/>
                  <a:pt x="480" y="296"/>
                </a:cubicBezTo>
                <a:cubicBezTo>
                  <a:pt x="536" y="200"/>
                  <a:pt x="624" y="96"/>
                  <a:pt x="720" y="56"/>
                </a:cubicBezTo>
                <a:cubicBezTo>
                  <a:pt x="816" y="16"/>
                  <a:pt x="960" y="0"/>
                  <a:pt x="1056" y="56"/>
                </a:cubicBezTo>
                <a:cubicBezTo>
                  <a:pt x="1152" y="112"/>
                  <a:pt x="1240" y="280"/>
                  <a:pt x="1296" y="392"/>
                </a:cubicBezTo>
                <a:cubicBezTo>
                  <a:pt x="1352" y="504"/>
                  <a:pt x="1344" y="640"/>
                  <a:pt x="1392" y="728"/>
                </a:cubicBezTo>
                <a:cubicBezTo>
                  <a:pt x="1440" y="816"/>
                  <a:pt x="1520" y="880"/>
                  <a:pt x="1584" y="920"/>
                </a:cubicBezTo>
                <a:cubicBezTo>
                  <a:pt x="1648" y="960"/>
                  <a:pt x="1736" y="960"/>
                  <a:pt x="1776" y="968"/>
                </a:cubicBezTo>
                <a:cubicBezTo>
                  <a:pt x="1816" y="976"/>
                  <a:pt x="1820" y="972"/>
                  <a:pt x="1824" y="968"/>
                </a:cubicBezTo>
              </a:path>
            </a:pathLst>
          </a:custGeom>
          <a:gradFill flip="none" rotWithShape="1">
            <a:gsLst>
              <a:gs pos="0">
                <a:schemeClr val="bg1">
                  <a:lumMod val="85000"/>
                  <a:shade val="30000"/>
                  <a:satMod val="115000"/>
                </a:schemeClr>
              </a:gs>
              <a:gs pos="50000">
                <a:schemeClr val="bg1">
                  <a:lumMod val="85000"/>
                  <a:shade val="67500"/>
                  <a:satMod val="115000"/>
                </a:schemeClr>
              </a:gs>
              <a:gs pos="100000">
                <a:schemeClr val="bg1">
                  <a:lumMod val="8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 w="19050" cap="flat" cmpd="sng">
            <a:solidFill>
              <a:srgbClr val="000000"/>
            </a:solidFill>
            <a:prstDash val="lgDash"/>
            <a:round/>
            <a:headEnd/>
            <a:tailEnd/>
          </a:ln>
          <a:effectLst/>
          <a:extLst/>
        </p:spPr>
        <p:txBody>
          <a:bodyPr/>
          <a:lstStyle/>
          <a:p>
            <a:pPr>
              <a:defRPr/>
            </a:pPr>
            <a:endParaRPr lang="en-US" kern="0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11" name="Freeform 5"/>
          <p:cNvSpPr>
            <a:spLocks/>
          </p:cNvSpPr>
          <p:nvPr/>
        </p:nvSpPr>
        <p:spPr bwMode="auto">
          <a:xfrm>
            <a:off x="5035233" y="3232211"/>
            <a:ext cx="2635990" cy="2014640"/>
          </a:xfrm>
          <a:custGeom>
            <a:avLst/>
            <a:gdLst>
              <a:gd name="T0" fmla="*/ 0 w 2064"/>
              <a:gd name="T1" fmla="*/ 1784 h 1856"/>
              <a:gd name="T2" fmla="*/ 240 w 2064"/>
              <a:gd name="T3" fmla="*/ 1736 h 1856"/>
              <a:gd name="T4" fmla="*/ 384 w 2064"/>
              <a:gd name="T5" fmla="*/ 1592 h 1856"/>
              <a:gd name="T6" fmla="*/ 576 w 2064"/>
              <a:gd name="T7" fmla="*/ 680 h 1856"/>
              <a:gd name="T8" fmla="*/ 768 w 2064"/>
              <a:gd name="T9" fmla="*/ 152 h 1856"/>
              <a:gd name="T10" fmla="*/ 1152 w 2064"/>
              <a:gd name="T11" fmla="*/ 56 h 1856"/>
              <a:gd name="T12" fmla="*/ 1536 w 2064"/>
              <a:gd name="T13" fmla="*/ 488 h 1856"/>
              <a:gd name="T14" fmla="*/ 1824 w 2064"/>
              <a:gd name="T15" fmla="*/ 1640 h 1856"/>
              <a:gd name="T16" fmla="*/ 2064 w 2064"/>
              <a:gd name="T17" fmla="*/ 1784 h 185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2064" h="1856">
                <a:moveTo>
                  <a:pt x="0" y="1784"/>
                </a:moveTo>
                <a:cubicBezTo>
                  <a:pt x="88" y="1776"/>
                  <a:pt x="176" y="1768"/>
                  <a:pt x="240" y="1736"/>
                </a:cubicBezTo>
                <a:cubicBezTo>
                  <a:pt x="304" y="1704"/>
                  <a:pt x="328" y="1768"/>
                  <a:pt x="384" y="1592"/>
                </a:cubicBezTo>
                <a:cubicBezTo>
                  <a:pt x="440" y="1416"/>
                  <a:pt x="512" y="920"/>
                  <a:pt x="576" y="680"/>
                </a:cubicBezTo>
                <a:cubicBezTo>
                  <a:pt x="640" y="440"/>
                  <a:pt x="672" y="256"/>
                  <a:pt x="768" y="152"/>
                </a:cubicBezTo>
                <a:cubicBezTo>
                  <a:pt x="864" y="48"/>
                  <a:pt x="1024" y="0"/>
                  <a:pt x="1152" y="56"/>
                </a:cubicBezTo>
                <a:cubicBezTo>
                  <a:pt x="1280" y="112"/>
                  <a:pt x="1424" y="224"/>
                  <a:pt x="1536" y="488"/>
                </a:cubicBezTo>
                <a:cubicBezTo>
                  <a:pt x="1648" y="752"/>
                  <a:pt x="1736" y="1424"/>
                  <a:pt x="1824" y="1640"/>
                </a:cubicBezTo>
                <a:cubicBezTo>
                  <a:pt x="1912" y="1856"/>
                  <a:pt x="2024" y="1760"/>
                  <a:pt x="2064" y="1784"/>
                </a:cubicBezTo>
              </a:path>
            </a:pathLst>
          </a:custGeom>
          <a:gradFill rotWithShape="1">
            <a:gsLst>
              <a:gs pos="0">
                <a:srgbClr val="0099CC"/>
              </a:gs>
              <a:gs pos="100000">
                <a:srgbClr val="00475E"/>
              </a:gs>
            </a:gsLst>
            <a:lin ang="5400000" scaled="1"/>
          </a:gradFill>
          <a:ln w="38100" cap="flat" cmpd="sng">
            <a:solidFill>
              <a:srgbClr val="000000"/>
            </a:solidFill>
            <a:prstDash val="solid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kern="0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12" name="Text Box 6"/>
          <p:cNvSpPr txBox="1">
            <a:spLocks noChangeArrowheads="1"/>
          </p:cNvSpPr>
          <p:nvPr/>
        </p:nvSpPr>
        <p:spPr bwMode="auto">
          <a:xfrm rot="16200000">
            <a:off x="308677" y="3149037"/>
            <a:ext cx="119776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lnSpc>
                <a:spcPct val="97000"/>
              </a:lnSpc>
              <a:spcBef>
                <a:spcPct val="20000"/>
              </a:spcBef>
              <a:buClr>
                <a:schemeClr val="accent1"/>
              </a:buClr>
              <a:buSzPct val="45000"/>
              <a:buBlip>
                <a:blip r:embed="rId2"/>
              </a:buBlip>
              <a:defRPr sz="2200">
                <a:solidFill>
                  <a:schemeClr val="hlink"/>
                </a:solidFill>
                <a:latin typeface="Trebuchet MS" pitchFamily="34" charset="0"/>
              </a:defRPr>
            </a:lvl1pPr>
            <a:lvl2pPr marL="742950" indent="-285750" eaLnBrk="0" hangingPunct="0">
              <a:lnSpc>
                <a:spcPct val="103000"/>
              </a:lnSpc>
              <a:spcBef>
                <a:spcPct val="20000"/>
              </a:spcBef>
              <a:buClr>
                <a:schemeClr val="accent1"/>
              </a:buClr>
              <a:buSzPct val="80000"/>
              <a:buBlip>
                <a:blip r:embed="rId3"/>
              </a:buBlip>
              <a:defRPr sz="2100">
                <a:solidFill>
                  <a:schemeClr val="hlink"/>
                </a:solidFill>
                <a:latin typeface="Trebuchet MS" pitchFamily="34" charset="0"/>
              </a:defRPr>
            </a:lvl2pPr>
            <a:lvl3pPr marL="1143000" indent="-228600" eaLnBrk="0" hangingPunct="0">
              <a:lnSpc>
                <a:spcPct val="111000"/>
              </a:lnSpc>
              <a:spcBef>
                <a:spcPct val="20000"/>
              </a:spcBef>
              <a:buClr>
                <a:schemeClr val="accent1"/>
              </a:buClr>
              <a:buSzPct val="50000"/>
              <a:buBlip>
                <a:blip r:embed="rId2"/>
              </a:buBlip>
              <a:defRPr>
                <a:solidFill>
                  <a:schemeClr val="hlink"/>
                </a:solidFill>
                <a:latin typeface="Trebuchet MS" pitchFamily="34" charset="0"/>
              </a:defRPr>
            </a:lvl3pPr>
            <a:lvl4pPr marL="1600200" indent="-228600" eaLnBrk="0" hangingPunct="0">
              <a:lnSpc>
                <a:spcPct val="111000"/>
              </a:lnSpc>
              <a:spcBef>
                <a:spcPct val="20000"/>
              </a:spcBef>
              <a:buClr>
                <a:schemeClr val="accent1"/>
              </a:buClr>
              <a:buSzPct val="50000"/>
              <a:buBlip>
                <a:blip r:embed="rId2"/>
              </a:buBlip>
              <a:defRPr>
                <a:solidFill>
                  <a:schemeClr val="hlink"/>
                </a:solidFill>
                <a:latin typeface="Trebuchet MS" pitchFamily="34" charset="0"/>
              </a:defRPr>
            </a:lvl4pPr>
            <a:lvl5pPr marL="2057400" indent="-228600" eaLnBrk="0" hangingPunct="0">
              <a:lnSpc>
                <a:spcPct val="111000"/>
              </a:lnSpc>
              <a:spcBef>
                <a:spcPct val="20000"/>
              </a:spcBef>
              <a:buClr>
                <a:schemeClr val="accent1"/>
              </a:buClr>
              <a:buSzPct val="50000"/>
              <a:buBlip>
                <a:blip r:embed="rId2"/>
              </a:buBlip>
              <a:defRPr>
                <a:solidFill>
                  <a:schemeClr val="hlink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lnSpc>
                <a:spcPct val="111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Blip>
                <a:blip r:embed="rId2"/>
              </a:buBlip>
              <a:defRPr>
                <a:solidFill>
                  <a:schemeClr val="hlink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lnSpc>
                <a:spcPct val="111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Blip>
                <a:blip r:embed="rId2"/>
              </a:buBlip>
              <a:defRPr>
                <a:solidFill>
                  <a:schemeClr val="hlink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lnSpc>
                <a:spcPct val="111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Blip>
                <a:blip r:embed="rId2"/>
              </a:buBlip>
              <a:defRPr>
                <a:solidFill>
                  <a:schemeClr val="hlink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lnSpc>
                <a:spcPct val="111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Blip>
                <a:blip r:embed="rId2"/>
              </a:buBlip>
              <a:defRPr>
                <a:solidFill>
                  <a:schemeClr val="hlink"/>
                </a:solidFill>
                <a:latin typeface="Trebuchet MS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pl-PL" altLang="en-US" sz="1800" kern="0" dirty="0">
                <a:solidFill>
                  <a:srgbClr val="000000"/>
                </a:solidFill>
                <a:latin typeface="+mn-lt"/>
              </a:rPr>
              <a:t>Populacja</a:t>
            </a:r>
            <a:endParaRPr lang="en-US" altLang="en-US" sz="1800" kern="0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13" name="Text Box 7"/>
          <p:cNvSpPr txBox="1">
            <a:spLocks noChangeArrowheads="1"/>
          </p:cNvSpPr>
          <p:nvPr/>
        </p:nvSpPr>
        <p:spPr bwMode="auto">
          <a:xfrm>
            <a:off x="3851830" y="5508927"/>
            <a:ext cx="233910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lnSpc>
                <a:spcPct val="97000"/>
              </a:lnSpc>
              <a:spcBef>
                <a:spcPct val="20000"/>
              </a:spcBef>
              <a:buClr>
                <a:schemeClr val="accent1"/>
              </a:buClr>
              <a:buSzPct val="45000"/>
              <a:buBlip>
                <a:blip r:embed="rId2"/>
              </a:buBlip>
              <a:defRPr sz="2200">
                <a:solidFill>
                  <a:schemeClr val="hlink"/>
                </a:solidFill>
                <a:latin typeface="Trebuchet MS" pitchFamily="34" charset="0"/>
              </a:defRPr>
            </a:lvl1pPr>
            <a:lvl2pPr marL="742950" indent="-285750" eaLnBrk="0" hangingPunct="0">
              <a:lnSpc>
                <a:spcPct val="103000"/>
              </a:lnSpc>
              <a:spcBef>
                <a:spcPct val="20000"/>
              </a:spcBef>
              <a:buClr>
                <a:schemeClr val="accent1"/>
              </a:buClr>
              <a:buSzPct val="80000"/>
              <a:buBlip>
                <a:blip r:embed="rId3"/>
              </a:buBlip>
              <a:defRPr sz="2100">
                <a:solidFill>
                  <a:schemeClr val="hlink"/>
                </a:solidFill>
                <a:latin typeface="Trebuchet MS" pitchFamily="34" charset="0"/>
              </a:defRPr>
            </a:lvl2pPr>
            <a:lvl3pPr marL="1143000" indent="-228600" eaLnBrk="0" hangingPunct="0">
              <a:lnSpc>
                <a:spcPct val="111000"/>
              </a:lnSpc>
              <a:spcBef>
                <a:spcPct val="20000"/>
              </a:spcBef>
              <a:buClr>
                <a:schemeClr val="accent1"/>
              </a:buClr>
              <a:buSzPct val="50000"/>
              <a:buBlip>
                <a:blip r:embed="rId2"/>
              </a:buBlip>
              <a:defRPr>
                <a:solidFill>
                  <a:schemeClr val="hlink"/>
                </a:solidFill>
                <a:latin typeface="Trebuchet MS" pitchFamily="34" charset="0"/>
              </a:defRPr>
            </a:lvl3pPr>
            <a:lvl4pPr marL="1600200" indent="-228600" eaLnBrk="0" hangingPunct="0">
              <a:lnSpc>
                <a:spcPct val="111000"/>
              </a:lnSpc>
              <a:spcBef>
                <a:spcPct val="20000"/>
              </a:spcBef>
              <a:buClr>
                <a:schemeClr val="accent1"/>
              </a:buClr>
              <a:buSzPct val="50000"/>
              <a:buBlip>
                <a:blip r:embed="rId2"/>
              </a:buBlip>
              <a:defRPr>
                <a:solidFill>
                  <a:schemeClr val="hlink"/>
                </a:solidFill>
                <a:latin typeface="Trebuchet MS" pitchFamily="34" charset="0"/>
              </a:defRPr>
            </a:lvl4pPr>
            <a:lvl5pPr marL="2057400" indent="-228600" eaLnBrk="0" hangingPunct="0">
              <a:lnSpc>
                <a:spcPct val="111000"/>
              </a:lnSpc>
              <a:spcBef>
                <a:spcPct val="20000"/>
              </a:spcBef>
              <a:buClr>
                <a:schemeClr val="accent1"/>
              </a:buClr>
              <a:buSzPct val="50000"/>
              <a:buBlip>
                <a:blip r:embed="rId2"/>
              </a:buBlip>
              <a:defRPr>
                <a:solidFill>
                  <a:schemeClr val="hlink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lnSpc>
                <a:spcPct val="111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Blip>
                <a:blip r:embed="rId2"/>
              </a:buBlip>
              <a:defRPr>
                <a:solidFill>
                  <a:schemeClr val="hlink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lnSpc>
                <a:spcPct val="111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Blip>
                <a:blip r:embed="rId2"/>
              </a:buBlip>
              <a:defRPr>
                <a:solidFill>
                  <a:schemeClr val="hlink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lnSpc>
                <a:spcPct val="111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Blip>
                <a:blip r:embed="rId2"/>
              </a:buBlip>
              <a:defRPr>
                <a:solidFill>
                  <a:schemeClr val="hlink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lnSpc>
                <a:spcPct val="111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Blip>
                <a:blip r:embed="rId2"/>
              </a:buBlip>
              <a:defRPr>
                <a:solidFill>
                  <a:schemeClr val="hlink"/>
                </a:solidFill>
                <a:latin typeface="Trebuchet MS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pl-PL" altLang="en-US" sz="1800" kern="0" dirty="0">
                <a:solidFill>
                  <a:srgbClr val="000000"/>
                </a:solidFill>
                <a:latin typeface="+mn-lt"/>
              </a:rPr>
              <a:t>Czas</a:t>
            </a:r>
            <a:br>
              <a:rPr lang="en-US" altLang="en-US" sz="1800" kern="0" dirty="0">
                <a:solidFill>
                  <a:srgbClr val="000000"/>
                </a:solidFill>
                <a:latin typeface="+mn-lt"/>
              </a:rPr>
            </a:br>
            <a:r>
              <a:rPr lang="pl-PL" altLang="en-US" sz="1800" kern="0" dirty="0">
                <a:solidFill>
                  <a:srgbClr val="000000"/>
                </a:solidFill>
                <a:latin typeface="+mn-lt"/>
              </a:rPr>
              <a:t>w dniach, tygodniach</a:t>
            </a:r>
            <a:endParaRPr lang="en-US" altLang="en-US" sz="1800" i="1" kern="0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15" name="Text Box 9"/>
          <p:cNvSpPr txBox="1">
            <a:spLocks noChangeArrowheads="1"/>
          </p:cNvSpPr>
          <p:nvPr/>
        </p:nvSpPr>
        <p:spPr bwMode="auto">
          <a:xfrm>
            <a:off x="3851278" y="2114679"/>
            <a:ext cx="150874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lnSpc>
                <a:spcPct val="97000"/>
              </a:lnSpc>
              <a:spcBef>
                <a:spcPct val="20000"/>
              </a:spcBef>
              <a:buClr>
                <a:schemeClr val="accent1"/>
              </a:buClr>
              <a:buSzPct val="45000"/>
              <a:buBlip>
                <a:blip r:embed="rId2"/>
              </a:buBlip>
              <a:defRPr sz="2200">
                <a:solidFill>
                  <a:schemeClr val="hlink"/>
                </a:solidFill>
                <a:latin typeface="Trebuchet MS" pitchFamily="34" charset="0"/>
              </a:defRPr>
            </a:lvl1pPr>
            <a:lvl2pPr marL="742950" indent="-285750" eaLnBrk="0" hangingPunct="0">
              <a:lnSpc>
                <a:spcPct val="103000"/>
              </a:lnSpc>
              <a:spcBef>
                <a:spcPct val="20000"/>
              </a:spcBef>
              <a:buClr>
                <a:schemeClr val="accent1"/>
              </a:buClr>
              <a:buSzPct val="80000"/>
              <a:buBlip>
                <a:blip r:embed="rId3"/>
              </a:buBlip>
              <a:defRPr sz="2100">
                <a:solidFill>
                  <a:schemeClr val="hlink"/>
                </a:solidFill>
                <a:latin typeface="Trebuchet MS" pitchFamily="34" charset="0"/>
              </a:defRPr>
            </a:lvl2pPr>
            <a:lvl3pPr marL="1143000" indent="-228600" eaLnBrk="0" hangingPunct="0">
              <a:lnSpc>
                <a:spcPct val="111000"/>
              </a:lnSpc>
              <a:spcBef>
                <a:spcPct val="20000"/>
              </a:spcBef>
              <a:buClr>
                <a:schemeClr val="accent1"/>
              </a:buClr>
              <a:buSzPct val="50000"/>
              <a:buBlip>
                <a:blip r:embed="rId2"/>
              </a:buBlip>
              <a:defRPr>
                <a:solidFill>
                  <a:schemeClr val="hlink"/>
                </a:solidFill>
                <a:latin typeface="Trebuchet MS" pitchFamily="34" charset="0"/>
              </a:defRPr>
            </a:lvl3pPr>
            <a:lvl4pPr marL="1600200" indent="-228600" eaLnBrk="0" hangingPunct="0">
              <a:lnSpc>
                <a:spcPct val="111000"/>
              </a:lnSpc>
              <a:spcBef>
                <a:spcPct val="20000"/>
              </a:spcBef>
              <a:buClr>
                <a:schemeClr val="accent1"/>
              </a:buClr>
              <a:buSzPct val="50000"/>
              <a:buBlip>
                <a:blip r:embed="rId2"/>
              </a:buBlip>
              <a:defRPr>
                <a:solidFill>
                  <a:schemeClr val="hlink"/>
                </a:solidFill>
                <a:latin typeface="Trebuchet MS" pitchFamily="34" charset="0"/>
              </a:defRPr>
            </a:lvl4pPr>
            <a:lvl5pPr marL="2057400" indent="-228600" eaLnBrk="0" hangingPunct="0">
              <a:lnSpc>
                <a:spcPct val="111000"/>
              </a:lnSpc>
              <a:spcBef>
                <a:spcPct val="20000"/>
              </a:spcBef>
              <a:buClr>
                <a:schemeClr val="accent1"/>
              </a:buClr>
              <a:buSzPct val="50000"/>
              <a:buBlip>
                <a:blip r:embed="rId2"/>
              </a:buBlip>
              <a:defRPr>
                <a:solidFill>
                  <a:schemeClr val="hlink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lnSpc>
                <a:spcPct val="111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Blip>
                <a:blip r:embed="rId2"/>
              </a:buBlip>
              <a:defRPr>
                <a:solidFill>
                  <a:schemeClr val="hlink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lnSpc>
                <a:spcPct val="111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Blip>
                <a:blip r:embed="rId2"/>
              </a:buBlip>
              <a:defRPr>
                <a:solidFill>
                  <a:schemeClr val="hlink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lnSpc>
                <a:spcPct val="111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Blip>
                <a:blip r:embed="rId2"/>
              </a:buBlip>
              <a:defRPr>
                <a:solidFill>
                  <a:schemeClr val="hlink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lnSpc>
                <a:spcPct val="111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Blip>
                <a:blip r:embed="rId2"/>
              </a:buBlip>
              <a:defRPr>
                <a:solidFill>
                  <a:schemeClr val="hlink"/>
                </a:solidFill>
                <a:latin typeface="Trebuchet MS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400" i="1" kern="0" dirty="0">
                <a:solidFill>
                  <a:srgbClr val="000000"/>
                </a:solidFill>
                <a:latin typeface="+mn-lt"/>
              </a:rPr>
              <a:t>Saccharomyces </a:t>
            </a:r>
            <a:br>
              <a:rPr lang="en-US" altLang="en-US" sz="1400" i="1" kern="0" dirty="0">
                <a:solidFill>
                  <a:srgbClr val="000000"/>
                </a:solidFill>
                <a:latin typeface="+mn-lt"/>
              </a:rPr>
            </a:br>
            <a:r>
              <a:rPr lang="en-US" altLang="en-US" sz="1400" i="1" kern="0" dirty="0">
                <a:solidFill>
                  <a:srgbClr val="000000"/>
                </a:solidFill>
                <a:latin typeface="+mn-lt"/>
              </a:rPr>
              <a:t>spp. </a:t>
            </a:r>
          </a:p>
        </p:txBody>
      </p:sp>
      <p:sp>
        <p:nvSpPr>
          <p:cNvPr id="16" name="Text Box 10"/>
          <p:cNvSpPr txBox="1">
            <a:spLocks noChangeArrowheads="1"/>
          </p:cNvSpPr>
          <p:nvPr/>
        </p:nvSpPr>
        <p:spPr bwMode="auto">
          <a:xfrm>
            <a:off x="5606259" y="2540599"/>
            <a:ext cx="1667443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lnSpc>
                <a:spcPct val="97000"/>
              </a:lnSpc>
              <a:spcBef>
                <a:spcPct val="20000"/>
              </a:spcBef>
              <a:buClr>
                <a:schemeClr val="accent1"/>
              </a:buClr>
              <a:buSzPct val="45000"/>
              <a:buBlip>
                <a:blip r:embed="rId2"/>
              </a:buBlip>
              <a:defRPr sz="2200">
                <a:solidFill>
                  <a:schemeClr val="hlink"/>
                </a:solidFill>
                <a:latin typeface="Trebuchet MS" pitchFamily="34" charset="0"/>
              </a:defRPr>
            </a:lvl1pPr>
            <a:lvl2pPr marL="742950" indent="-285750" eaLnBrk="0" hangingPunct="0">
              <a:lnSpc>
                <a:spcPct val="103000"/>
              </a:lnSpc>
              <a:spcBef>
                <a:spcPct val="20000"/>
              </a:spcBef>
              <a:buClr>
                <a:schemeClr val="accent1"/>
              </a:buClr>
              <a:buSzPct val="80000"/>
              <a:buBlip>
                <a:blip r:embed="rId3"/>
              </a:buBlip>
              <a:defRPr sz="2100">
                <a:solidFill>
                  <a:schemeClr val="hlink"/>
                </a:solidFill>
                <a:latin typeface="Trebuchet MS" pitchFamily="34" charset="0"/>
              </a:defRPr>
            </a:lvl2pPr>
            <a:lvl3pPr marL="1143000" indent="-228600" eaLnBrk="0" hangingPunct="0">
              <a:lnSpc>
                <a:spcPct val="111000"/>
              </a:lnSpc>
              <a:spcBef>
                <a:spcPct val="20000"/>
              </a:spcBef>
              <a:buClr>
                <a:schemeClr val="accent1"/>
              </a:buClr>
              <a:buSzPct val="50000"/>
              <a:buBlip>
                <a:blip r:embed="rId2"/>
              </a:buBlip>
              <a:defRPr>
                <a:solidFill>
                  <a:schemeClr val="hlink"/>
                </a:solidFill>
                <a:latin typeface="Trebuchet MS" pitchFamily="34" charset="0"/>
              </a:defRPr>
            </a:lvl3pPr>
            <a:lvl4pPr marL="1600200" indent="-228600" eaLnBrk="0" hangingPunct="0">
              <a:lnSpc>
                <a:spcPct val="111000"/>
              </a:lnSpc>
              <a:spcBef>
                <a:spcPct val="20000"/>
              </a:spcBef>
              <a:buClr>
                <a:schemeClr val="accent1"/>
              </a:buClr>
              <a:buSzPct val="50000"/>
              <a:buBlip>
                <a:blip r:embed="rId2"/>
              </a:buBlip>
              <a:defRPr>
                <a:solidFill>
                  <a:schemeClr val="hlink"/>
                </a:solidFill>
                <a:latin typeface="Trebuchet MS" pitchFamily="34" charset="0"/>
              </a:defRPr>
            </a:lvl4pPr>
            <a:lvl5pPr marL="2057400" indent="-228600" eaLnBrk="0" hangingPunct="0">
              <a:lnSpc>
                <a:spcPct val="111000"/>
              </a:lnSpc>
              <a:spcBef>
                <a:spcPct val="20000"/>
              </a:spcBef>
              <a:buClr>
                <a:schemeClr val="accent1"/>
              </a:buClr>
              <a:buSzPct val="50000"/>
              <a:buBlip>
                <a:blip r:embed="rId2"/>
              </a:buBlip>
              <a:defRPr>
                <a:solidFill>
                  <a:schemeClr val="hlink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lnSpc>
                <a:spcPct val="111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Blip>
                <a:blip r:embed="rId2"/>
              </a:buBlip>
              <a:defRPr>
                <a:solidFill>
                  <a:schemeClr val="hlink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lnSpc>
                <a:spcPct val="111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Blip>
                <a:blip r:embed="rId2"/>
              </a:buBlip>
              <a:defRPr>
                <a:solidFill>
                  <a:schemeClr val="hlink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lnSpc>
                <a:spcPct val="111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Blip>
                <a:blip r:embed="rId2"/>
              </a:buBlip>
              <a:defRPr>
                <a:solidFill>
                  <a:schemeClr val="hlink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lnSpc>
                <a:spcPct val="111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Blip>
                <a:blip r:embed="rId2"/>
              </a:buBlip>
              <a:defRPr>
                <a:solidFill>
                  <a:schemeClr val="hlink"/>
                </a:solidFill>
                <a:latin typeface="Trebuchet MS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400" i="1" kern="0" dirty="0" err="1">
                <a:solidFill>
                  <a:srgbClr val="000000"/>
                </a:solidFill>
                <a:latin typeface="+mn-lt"/>
              </a:rPr>
              <a:t>Oenococcus</a:t>
            </a:r>
            <a:r>
              <a:rPr lang="en-US" altLang="en-US" sz="1400" kern="0" dirty="0">
                <a:solidFill>
                  <a:srgbClr val="000000"/>
                </a:solidFill>
                <a:latin typeface="+mn-lt"/>
              </a:rPr>
              <a:t> </a:t>
            </a:r>
            <a:r>
              <a:rPr lang="en-US" altLang="en-US" sz="1400" i="1" kern="0" dirty="0" err="1">
                <a:solidFill>
                  <a:srgbClr val="000000"/>
                </a:solidFill>
                <a:latin typeface="+mn-lt"/>
              </a:rPr>
              <a:t>oeni</a:t>
            </a:r>
            <a:r>
              <a:rPr lang="en-US" altLang="en-US" sz="1400" kern="0" dirty="0">
                <a:solidFill>
                  <a:srgbClr val="000000"/>
                </a:solidFill>
                <a:latin typeface="+mn-lt"/>
              </a:rPr>
              <a:t> </a:t>
            </a:r>
          </a:p>
        </p:txBody>
      </p:sp>
      <p:grpSp>
        <p:nvGrpSpPr>
          <p:cNvPr id="17" name="Group 11"/>
          <p:cNvGrpSpPr>
            <a:grpSpLocks/>
          </p:cNvGrpSpPr>
          <p:nvPr/>
        </p:nvGrpSpPr>
        <p:grpSpPr bwMode="auto">
          <a:xfrm>
            <a:off x="1150886" y="2255031"/>
            <a:ext cx="6620627" cy="3056695"/>
            <a:chOff x="864" y="432"/>
            <a:chExt cx="4656" cy="2976"/>
          </a:xfrm>
        </p:grpSpPr>
        <p:sp>
          <p:nvSpPr>
            <p:cNvPr id="18" name="Line 12"/>
            <p:cNvSpPr>
              <a:spLocks noChangeShapeType="1"/>
            </p:cNvSpPr>
            <p:nvPr/>
          </p:nvSpPr>
          <p:spPr bwMode="auto">
            <a:xfrm>
              <a:off x="864" y="432"/>
              <a:ext cx="0" cy="2976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triangl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rgbClr val="000000"/>
                </a:solidFill>
                <a:latin typeface="+mn-lt"/>
              </a:endParaRPr>
            </a:p>
          </p:txBody>
        </p:sp>
        <p:sp>
          <p:nvSpPr>
            <p:cNvPr id="19" name="Line 13"/>
            <p:cNvSpPr>
              <a:spLocks noChangeShapeType="1"/>
            </p:cNvSpPr>
            <p:nvPr/>
          </p:nvSpPr>
          <p:spPr bwMode="auto">
            <a:xfrm>
              <a:off x="864" y="3408"/>
              <a:ext cx="4656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rgbClr val="000000"/>
                </a:solidFill>
                <a:latin typeface="+mn-lt"/>
              </a:endParaRPr>
            </a:p>
          </p:txBody>
        </p:sp>
      </p:grpSp>
      <p:sp>
        <p:nvSpPr>
          <p:cNvPr id="20" name="AutoShape 14"/>
          <p:cNvSpPr>
            <a:spLocks noChangeArrowheads="1"/>
          </p:cNvSpPr>
          <p:nvPr/>
        </p:nvSpPr>
        <p:spPr bwMode="auto">
          <a:xfrm>
            <a:off x="1355619" y="1125731"/>
            <a:ext cx="3969254" cy="838200"/>
          </a:xfrm>
          <a:prstGeom prst="rightArrow">
            <a:avLst>
              <a:gd name="adj1" fmla="val 85981"/>
              <a:gd name="adj2" fmla="val 54330"/>
            </a:avLst>
          </a:prstGeom>
          <a:solidFill>
            <a:schemeClr val="tx1">
              <a:lumMod val="20000"/>
              <a:lumOff val="80000"/>
            </a:schemeClr>
          </a:solidFill>
          <a:ln w="9525">
            <a:solidFill>
              <a:schemeClr val="accent3"/>
            </a:solidFill>
            <a:miter lim="800000"/>
            <a:headEnd/>
            <a:tailEnd/>
          </a:ln>
          <a:effectLst>
            <a:outerShdw dist="107763" dir="2700000" algn="ctr" rotWithShape="0">
              <a:srgbClr val="4A4B49">
                <a:alpha val="50000"/>
              </a:srgbClr>
            </a:outerShdw>
          </a:effectLst>
        </p:spPr>
        <p:txBody>
          <a:bodyPr wrap="none" anchor="ctr"/>
          <a:lstStyle>
            <a:lvl1pPr eaLnBrk="0" hangingPunct="0">
              <a:lnSpc>
                <a:spcPct val="97000"/>
              </a:lnSpc>
              <a:spcBef>
                <a:spcPct val="20000"/>
              </a:spcBef>
              <a:buClr>
                <a:schemeClr val="accent1"/>
              </a:buClr>
              <a:buSzPct val="45000"/>
              <a:buBlip>
                <a:blip r:embed="rId2"/>
              </a:buBlip>
              <a:defRPr sz="2200">
                <a:solidFill>
                  <a:schemeClr val="hlink"/>
                </a:solidFill>
                <a:latin typeface="Trebuchet MS" pitchFamily="34" charset="0"/>
              </a:defRPr>
            </a:lvl1pPr>
            <a:lvl2pPr marL="742950" indent="-285750" eaLnBrk="0" hangingPunct="0">
              <a:lnSpc>
                <a:spcPct val="103000"/>
              </a:lnSpc>
              <a:spcBef>
                <a:spcPct val="20000"/>
              </a:spcBef>
              <a:buClr>
                <a:schemeClr val="accent1"/>
              </a:buClr>
              <a:buSzPct val="80000"/>
              <a:buBlip>
                <a:blip r:embed="rId3"/>
              </a:buBlip>
              <a:defRPr sz="2100">
                <a:solidFill>
                  <a:schemeClr val="hlink"/>
                </a:solidFill>
                <a:latin typeface="Trebuchet MS" pitchFamily="34" charset="0"/>
              </a:defRPr>
            </a:lvl2pPr>
            <a:lvl3pPr marL="1143000" indent="-228600" eaLnBrk="0" hangingPunct="0">
              <a:lnSpc>
                <a:spcPct val="111000"/>
              </a:lnSpc>
              <a:spcBef>
                <a:spcPct val="20000"/>
              </a:spcBef>
              <a:buClr>
                <a:schemeClr val="accent1"/>
              </a:buClr>
              <a:buSzPct val="50000"/>
              <a:buBlip>
                <a:blip r:embed="rId2"/>
              </a:buBlip>
              <a:defRPr>
                <a:solidFill>
                  <a:schemeClr val="hlink"/>
                </a:solidFill>
                <a:latin typeface="Trebuchet MS" pitchFamily="34" charset="0"/>
              </a:defRPr>
            </a:lvl3pPr>
            <a:lvl4pPr marL="1600200" indent="-228600" eaLnBrk="0" hangingPunct="0">
              <a:lnSpc>
                <a:spcPct val="111000"/>
              </a:lnSpc>
              <a:spcBef>
                <a:spcPct val="20000"/>
              </a:spcBef>
              <a:buClr>
                <a:schemeClr val="accent1"/>
              </a:buClr>
              <a:buSzPct val="50000"/>
              <a:buBlip>
                <a:blip r:embed="rId2"/>
              </a:buBlip>
              <a:defRPr>
                <a:solidFill>
                  <a:schemeClr val="hlink"/>
                </a:solidFill>
                <a:latin typeface="Trebuchet MS" pitchFamily="34" charset="0"/>
              </a:defRPr>
            </a:lvl4pPr>
            <a:lvl5pPr marL="2057400" indent="-228600" eaLnBrk="0" hangingPunct="0">
              <a:lnSpc>
                <a:spcPct val="111000"/>
              </a:lnSpc>
              <a:spcBef>
                <a:spcPct val="20000"/>
              </a:spcBef>
              <a:buClr>
                <a:schemeClr val="accent1"/>
              </a:buClr>
              <a:buSzPct val="50000"/>
              <a:buBlip>
                <a:blip r:embed="rId2"/>
              </a:buBlip>
              <a:defRPr>
                <a:solidFill>
                  <a:schemeClr val="hlink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lnSpc>
                <a:spcPct val="111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Blip>
                <a:blip r:embed="rId2"/>
              </a:buBlip>
              <a:defRPr>
                <a:solidFill>
                  <a:schemeClr val="hlink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lnSpc>
                <a:spcPct val="111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Blip>
                <a:blip r:embed="rId2"/>
              </a:buBlip>
              <a:defRPr>
                <a:solidFill>
                  <a:schemeClr val="hlink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lnSpc>
                <a:spcPct val="111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Blip>
                <a:blip r:embed="rId2"/>
              </a:buBlip>
              <a:defRPr>
                <a:solidFill>
                  <a:schemeClr val="hlink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lnSpc>
                <a:spcPct val="111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Blip>
                <a:blip r:embed="rId2"/>
              </a:buBlip>
              <a:defRPr>
                <a:solidFill>
                  <a:schemeClr val="hlink"/>
                </a:solidFill>
                <a:latin typeface="Trebuchet MS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pl-PL" altLang="en-US" sz="1800" kern="0" dirty="0">
                <a:solidFill>
                  <a:schemeClr val="tx1"/>
                </a:solidFill>
                <a:latin typeface="+mn-lt"/>
              </a:rPr>
              <a:t>Fermentacja alkoholowa</a:t>
            </a:r>
            <a:endParaRPr lang="en-US" altLang="en-US" sz="1800" kern="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1" name="AutoShape 15"/>
          <p:cNvSpPr>
            <a:spLocks noChangeArrowheads="1"/>
          </p:cNvSpPr>
          <p:nvPr/>
        </p:nvSpPr>
        <p:spPr bwMode="auto">
          <a:xfrm>
            <a:off x="5476909" y="1125731"/>
            <a:ext cx="3160560" cy="838200"/>
          </a:xfrm>
          <a:prstGeom prst="rightArrow">
            <a:avLst>
              <a:gd name="adj1" fmla="val 86361"/>
              <a:gd name="adj2" fmla="val 54861"/>
            </a:avLst>
          </a:prstGeom>
          <a:solidFill>
            <a:schemeClr val="accent1"/>
          </a:solidFill>
          <a:ln w="381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rgbClr val="4A4B49">
                <a:alpha val="50000"/>
              </a:srgbClr>
            </a:outerShdw>
          </a:effectLst>
        </p:spPr>
        <p:txBody>
          <a:bodyPr wrap="none" anchor="ctr"/>
          <a:lstStyle>
            <a:lvl1pPr eaLnBrk="0" hangingPunct="0">
              <a:lnSpc>
                <a:spcPct val="97000"/>
              </a:lnSpc>
              <a:spcBef>
                <a:spcPct val="20000"/>
              </a:spcBef>
              <a:buClr>
                <a:schemeClr val="accent1"/>
              </a:buClr>
              <a:buSzPct val="45000"/>
              <a:buBlip>
                <a:blip r:embed="rId2"/>
              </a:buBlip>
              <a:defRPr sz="2200">
                <a:solidFill>
                  <a:schemeClr val="hlink"/>
                </a:solidFill>
                <a:latin typeface="Trebuchet MS" pitchFamily="34" charset="0"/>
              </a:defRPr>
            </a:lvl1pPr>
            <a:lvl2pPr marL="742950" indent="-285750" eaLnBrk="0" hangingPunct="0">
              <a:lnSpc>
                <a:spcPct val="103000"/>
              </a:lnSpc>
              <a:spcBef>
                <a:spcPct val="20000"/>
              </a:spcBef>
              <a:buClr>
                <a:schemeClr val="accent1"/>
              </a:buClr>
              <a:buSzPct val="80000"/>
              <a:buBlip>
                <a:blip r:embed="rId3"/>
              </a:buBlip>
              <a:defRPr sz="2100">
                <a:solidFill>
                  <a:schemeClr val="hlink"/>
                </a:solidFill>
                <a:latin typeface="Trebuchet MS" pitchFamily="34" charset="0"/>
              </a:defRPr>
            </a:lvl2pPr>
            <a:lvl3pPr marL="1143000" indent="-228600" eaLnBrk="0" hangingPunct="0">
              <a:lnSpc>
                <a:spcPct val="111000"/>
              </a:lnSpc>
              <a:spcBef>
                <a:spcPct val="20000"/>
              </a:spcBef>
              <a:buClr>
                <a:schemeClr val="accent1"/>
              </a:buClr>
              <a:buSzPct val="50000"/>
              <a:buBlip>
                <a:blip r:embed="rId2"/>
              </a:buBlip>
              <a:defRPr>
                <a:solidFill>
                  <a:schemeClr val="hlink"/>
                </a:solidFill>
                <a:latin typeface="Trebuchet MS" pitchFamily="34" charset="0"/>
              </a:defRPr>
            </a:lvl3pPr>
            <a:lvl4pPr marL="1600200" indent="-228600" eaLnBrk="0" hangingPunct="0">
              <a:lnSpc>
                <a:spcPct val="111000"/>
              </a:lnSpc>
              <a:spcBef>
                <a:spcPct val="20000"/>
              </a:spcBef>
              <a:buClr>
                <a:schemeClr val="accent1"/>
              </a:buClr>
              <a:buSzPct val="50000"/>
              <a:buBlip>
                <a:blip r:embed="rId2"/>
              </a:buBlip>
              <a:defRPr>
                <a:solidFill>
                  <a:schemeClr val="hlink"/>
                </a:solidFill>
                <a:latin typeface="Trebuchet MS" pitchFamily="34" charset="0"/>
              </a:defRPr>
            </a:lvl4pPr>
            <a:lvl5pPr marL="2057400" indent="-228600" eaLnBrk="0" hangingPunct="0">
              <a:lnSpc>
                <a:spcPct val="111000"/>
              </a:lnSpc>
              <a:spcBef>
                <a:spcPct val="20000"/>
              </a:spcBef>
              <a:buClr>
                <a:schemeClr val="accent1"/>
              </a:buClr>
              <a:buSzPct val="50000"/>
              <a:buBlip>
                <a:blip r:embed="rId2"/>
              </a:buBlip>
              <a:defRPr>
                <a:solidFill>
                  <a:schemeClr val="hlink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lnSpc>
                <a:spcPct val="111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Blip>
                <a:blip r:embed="rId2"/>
              </a:buBlip>
              <a:defRPr>
                <a:solidFill>
                  <a:schemeClr val="hlink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lnSpc>
                <a:spcPct val="111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Blip>
                <a:blip r:embed="rId2"/>
              </a:buBlip>
              <a:defRPr>
                <a:solidFill>
                  <a:schemeClr val="hlink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lnSpc>
                <a:spcPct val="111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Blip>
                <a:blip r:embed="rId2"/>
              </a:buBlip>
              <a:defRPr>
                <a:solidFill>
                  <a:schemeClr val="hlink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lnSpc>
                <a:spcPct val="111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Blip>
                <a:blip r:embed="rId2"/>
              </a:buBlip>
              <a:defRPr>
                <a:solidFill>
                  <a:schemeClr val="hlink"/>
                </a:solidFill>
                <a:latin typeface="Trebuchet MS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pl-PL" altLang="en-US" sz="1800" kern="0" dirty="0">
                <a:solidFill>
                  <a:schemeClr val="tx1"/>
                </a:solidFill>
                <a:latin typeface="+mn-lt"/>
              </a:rPr>
              <a:t>    </a:t>
            </a:r>
            <a:r>
              <a:rPr lang="de-DE" altLang="en-US" sz="1800" kern="0" dirty="0" err="1">
                <a:solidFill>
                  <a:schemeClr val="tx1"/>
                </a:solidFill>
                <a:latin typeface="+mn-lt"/>
              </a:rPr>
              <a:t>Fermentacja</a:t>
            </a:r>
            <a:r>
              <a:rPr lang="de-DE" altLang="en-US" sz="1800" kern="0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altLang="en-US" sz="1800" kern="0" dirty="0" err="1">
                <a:solidFill>
                  <a:schemeClr val="tx1"/>
                </a:solidFill>
                <a:latin typeface="+mn-lt"/>
              </a:rPr>
              <a:t>malolaktyczna</a:t>
            </a:r>
            <a:endParaRPr lang="en-US" altLang="en-US" sz="1800" kern="0" dirty="0">
              <a:solidFill>
                <a:schemeClr val="tx1"/>
              </a:solidFill>
              <a:latin typeface="+mn-lt"/>
            </a:endParaRPr>
          </a:p>
        </p:txBody>
      </p:sp>
      <p:cxnSp>
        <p:nvCxnSpPr>
          <p:cNvPr id="22" name="Straight Arrow Connector 19"/>
          <p:cNvCxnSpPr/>
          <p:nvPr/>
        </p:nvCxnSpPr>
        <p:spPr>
          <a:xfrm>
            <a:off x="1652693" y="5518219"/>
            <a:ext cx="6018530" cy="0"/>
          </a:xfrm>
          <a:prstGeom prst="straightConnector1">
            <a:avLst/>
          </a:prstGeom>
          <a:ln w="38100">
            <a:solidFill>
              <a:schemeClr val="accent5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Group 27"/>
          <p:cNvGrpSpPr/>
          <p:nvPr/>
        </p:nvGrpSpPr>
        <p:grpSpPr>
          <a:xfrm>
            <a:off x="5739509" y="4942155"/>
            <a:ext cx="305672" cy="480600"/>
            <a:chOff x="7596336" y="3476732"/>
            <a:chExt cx="305672" cy="480600"/>
          </a:xfrm>
        </p:grpSpPr>
        <p:cxnSp>
          <p:nvCxnSpPr>
            <p:cNvPr id="24" name="Straight Connector 26"/>
            <p:cNvCxnSpPr/>
            <p:nvPr/>
          </p:nvCxnSpPr>
          <p:spPr>
            <a:xfrm flipH="1">
              <a:off x="7596336" y="3476732"/>
              <a:ext cx="233664" cy="45632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31"/>
            <p:cNvCxnSpPr/>
            <p:nvPr/>
          </p:nvCxnSpPr>
          <p:spPr>
            <a:xfrm flipH="1">
              <a:off x="7668344" y="3501008"/>
              <a:ext cx="233664" cy="45632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Freeform 5"/>
          <p:cNvSpPr>
            <a:spLocks/>
          </p:cNvSpPr>
          <p:nvPr/>
        </p:nvSpPr>
        <p:spPr bwMode="auto">
          <a:xfrm>
            <a:off x="1475655" y="4581128"/>
            <a:ext cx="968543" cy="589189"/>
          </a:xfrm>
          <a:custGeom>
            <a:avLst/>
            <a:gdLst>
              <a:gd name="T0" fmla="*/ 0 w 2064"/>
              <a:gd name="T1" fmla="*/ 1784 h 1856"/>
              <a:gd name="T2" fmla="*/ 240 w 2064"/>
              <a:gd name="T3" fmla="*/ 1736 h 1856"/>
              <a:gd name="T4" fmla="*/ 384 w 2064"/>
              <a:gd name="T5" fmla="*/ 1592 h 1856"/>
              <a:gd name="T6" fmla="*/ 576 w 2064"/>
              <a:gd name="T7" fmla="*/ 680 h 1856"/>
              <a:gd name="T8" fmla="*/ 768 w 2064"/>
              <a:gd name="T9" fmla="*/ 152 h 1856"/>
              <a:gd name="T10" fmla="*/ 1152 w 2064"/>
              <a:gd name="T11" fmla="*/ 56 h 1856"/>
              <a:gd name="T12" fmla="*/ 1536 w 2064"/>
              <a:gd name="T13" fmla="*/ 488 h 1856"/>
              <a:gd name="T14" fmla="*/ 1824 w 2064"/>
              <a:gd name="T15" fmla="*/ 1640 h 1856"/>
              <a:gd name="T16" fmla="*/ 2064 w 2064"/>
              <a:gd name="T17" fmla="*/ 1784 h 185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2064" h="1856">
                <a:moveTo>
                  <a:pt x="0" y="1784"/>
                </a:moveTo>
                <a:cubicBezTo>
                  <a:pt x="88" y="1776"/>
                  <a:pt x="176" y="1768"/>
                  <a:pt x="240" y="1736"/>
                </a:cubicBezTo>
                <a:cubicBezTo>
                  <a:pt x="304" y="1704"/>
                  <a:pt x="328" y="1768"/>
                  <a:pt x="384" y="1592"/>
                </a:cubicBezTo>
                <a:cubicBezTo>
                  <a:pt x="440" y="1416"/>
                  <a:pt x="512" y="920"/>
                  <a:pt x="576" y="680"/>
                </a:cubicBezTo>
                <a:cubicBezTo>
                  <a:pt x="640" y="440"/>
                  <a:pt x="672" y="256"/>
                  <a:pt x="768" y="152"/>
                </a:cubicBezTo>
                <a:cubicBezTo>
                  <a:pt x="864" y="48"/>
                  <a:pt x="1024" y="0"/>
                  <a:pt x="1152" y="56"/>
                </a:cubicBezTo>
                <a:cubicBezTo>
                  <a:pt x="1280" y="112"/>
                  <a:pt x="1424" y="224"/>
                  <a:pt x="1536" y="488"/>
                </a:cubicBezTo>
                <a:cubicBezTo>
                  <a:pt x="1648" y="752"/>
                  <a:pt x="1736" y="1424"/>
                  <a:pt x="1824" y="1640"/>
                </a:cubicBezTo>
                <a:cubicBezTo>
                  <a:pt x="1912" y="1856"/>
                  <a:pt x="2024" y="1760"/>
                  <a:pt x="2064" y="1784"/>
                </a:cubicBezTo>
              </a:path>
            </a:pathLst>
          </a:custGeom>
          <a:solidFill>
            <a:srgbClr val="C00000"/>
          </a:solidFill>
          <a:ln w="38100" cap="flat" cmpd="sng">
            <a:solidFill>
              <a:srgbClr val="000000"/>
            </a:solidFill>
            <a:prstDash val="solid"/>
            <a:round/>
            <a:headEnd/>
            <a:tailEnd/>
          </a:ln>
          <a:effectLst/>
          <a:ex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kern="0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27" name="Freeform 5"/>
          <p:cNvSpPr>
            <a:spLocks/>
          </p:cNvSpPr>
          <p:nvPr/>
        </p:nvSpPr>
        <p:spPr bwMode="auto">
          <a:xfrm>
            <a:off x="1835696" y="4797153"/>
            <a:ext cx="608501" cy="360040"/>
          </a:xfrm>
          <a:custGeom>
            <a:avLst/>
            <a:gdLst>
              <a:gd name="T0" fmla="*/ 0 w 2064"/>
              <a:gd name="T1" fmla="*/ 1784 h 1856"/>
              <a:gd name="T2" fmla="*/ 240 w 2064"/>
              <a:gd name="T3" fmla="*/ 1736 h 1856"/>
              <a:gd name="T4" fmla="*/ 384 w 2064"/>
              <a:gd name="T5" fmla="*/ 1592 h 1856"/>
              <a:gd name="T6" fmla="*/ 576 w 2064"/>
              <a:gd name="T7" fmla="*/ 680 h 1856"/>
              <a:gd name="T8" fmla="*/ 768 w 2064"/>
              <a:gd name="T9" fmla="*/ 152 h 1856"/>
              <a:gd name="T10" fmla="*/ 1152 w 2064"/>
              <a:gd name="T11" fmla="*/ 56 h 1856"/>
              <a:gd name="T12" fmla="*/ 1536 w 2064"/>
              <a:gd name="T13" fmla="*/ 488 h 1856"/>
              <a:gd name="T14" fmla="*/ 1824 w 2064"/>
              <a:gd name="T15" fmla="*/ 1640 h 1856"/>
              <a:gd name="T16" fmla="*/ 2064 w 2064"/>
              <a:gd name="T17" fmla="*/ 1784 h 185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2064" h="1856">
                <a:moveTo>
                  <a:pt x="0" y="1784"/>
                </a:moveTo>
                <a:cubicBezTo>
                  <a:pt x="88" y="1776"/>
                  <a:pt x="176" y="1768"/>
                  <a:pt x="240" y="1736"/>
                </a:cubicBezTo>
                <a:cubicBezTo>
                  <a:pt x="304" y="1704"/>
                  <a:pt x="328" y="1768"/>
                  <a:pt x="384" y="1592"/>
                </a:cubicBezTo>
                <a:cubicBezTo>
                  <a:pt x="440" y="1416"/>
                  <a:pt x="512" y="920"/>
                  <a:pt x="576" y="680"/>
                </a:cubicBezTo>
                <a:cubicBezTo>
                  <a:pt x="640" y="440"/>
                  <a:pt x="672" y="256"/>
                  <a:pt x="768" y="152"/>
                </a:cubicBezTo>
                <a:cubicBezTo>
                  <a:pt x="864" y="48"/>
                  <a:pt x="1024" y="0"/>
                  <a:pt x="1152" y="56"/>
                </a:cubicBezTo>
                <a:cubicBezTo>
                  <a:pt x="1280" y="112"/>
                  <a:pt x="1424" y="224"/>
                  <a:pt x="1536" y="488"/>
                </a:cubicBezTo>
                <a:cubicBezTo>
                  <a:pt x="1648" y="752"/>
                  <a:pt x="1736" y="1424"/>
                  <a:pt x="1824" y="1640"/>
                </a:cubicBezTo>
                <a:cubicBezTo>
                  <a:pt x="1912" y="1856"/>
                  <a:pt x="2024" y="1760"/>
                  <a:pt x="2064" y="1784"/>
                </a:cubicBezTo>
              </a:path>
            </a:pathLst>
          </a:custGeom>
          <a:solidFill>
            <a:srgbClr val="C00000"/>
          </a:solidFill>
          <a:ln w="38100" cap="flat" cmpd="sng">
            <a:solidFill>
              <a:srgbClr val="000000"/>
            </a:solidFill>
            <a:prstDash val="solid"/>
            <a:round/>
            <a:headEnd/>
            <a:tailEnd/>
          </a:ln>
          <a:effectLst/>
          <a:ex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kern="0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28" name="Freeform 5"/>
          <p:cNvSpPr>
            <a:spLocks/>
          </p:cNvSpPr>
          <p:nvPr/>
        </p:nvSpPr>
        <p:spPr bwMode="auto">
          <a:xfrm>
            <a:off x="2280814" y="4797153"/>
            <a:ext cx="2867250" cy="360040"/>
          </a:xfrm>
          <a:custGeom>
            <a:avLst/>
            <a:gdLst>
              <a:gd name="T0" fmla="*/ 0 w 2064"/>
              <a:gd name="T1" fmla="*/ 1784 h 1856"/>
              <a:gd name="T2" fmla="*/ 240 w 2064"/>
              <a:gd name="T3" fmla="*/ 1736 h 1856"/>
              <a:gd name="T4" fmla="*/ 384 w 2064"/>
              <a:gd name="T5" fmla="*/ 1592 h 1856"/>
              <a:gd name="T6" fmla="*/ 576 w 2064"/>
              <a:gd name="T7" fmla="*/ 680 h 1856"/>
              <a:gd name="T8" fmla="*/ 768 w 2064"/>
              <a:gd name="T9" fmla="*/ 152 h 1856"/>
              <a:gd name="T10" fmla="*/ 1152 w 2064"/>
              <a:gd name="T11" fmla="*/ 56 h 1856"/>
              <a:gd name="T12" fmla="*/ 1536 w 2064"/>
              <a:gd name="T13" fmla="*/ 488 h 1856"/>
              <a:gd name="T14" fmla="*/ 1824 w 2064"/>
              <a:gd name="T15" fmla="*/ 1640 h 1856"/>
              <a:gd name="T16" fmla="*/ 2064 w 2064"/>
              <a:gd name="T17" fmla="*/ 1784 h 185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2064" h="1856">
                <a:moveTo>
                  <a:pt x="0" y="1784"/>
                </a:moveTo>
                <a:cubicBezTo>
                  <a:pt x="88" y="1776"/>
                  <a:pt x="176" y="1768"/>
                  <a:pt x="240" y="1736"/>
                </a:cubicBezTo>
                <a:cubicBezTo>
                  <a:pt x="304" y="1704"/>
                  <a:pt x="328" y="1768"/>
                  <a:pt x="384" y="1592"/>
                </a:cubicBezTo>
                <a:cubicBezTo>
                  <a:pt x="440" y="1416"/>
                  <a:pt x="512" y="920"/>
                  <a:pt x="576" y="680"/>
                </a:cubicBezTo>
                <a:cubicBezTo>
                  <a:pt x="640" y="440"/>
                  <a:pt x="672" y="256"/>
                  <a:pt x="768" y="152"/>
                </a:cubicBezTo>
                <a:cubicBezTo>
                  <a:pt x="864" y="48"/>
                  <a:pt x="1024" y="0"/>
                  <a:pt x="1152" y="56"/>
                </a:cubicBezTo>
                <a:cubicBezTo>
                  <a:pt x="1280" y="112"/>
                  <a:pt x="1424" y="224"/>
                  <a:pt x="1536" y="488"/>
                </a:cubicBezTo>
                <a:cubicBezTo>
                  <a:pt x="1648" y="752"/>
                  <a:pt x="1736" y="1424"/>
                  <a:pt x="1824" y="1640"/>
                </a:cubicBezTo>
                <a:cubicBezTo>
                  <a:pt x="1912" y="1856"/>
                  <a:pt x="2024" y="1760"/>
                  <a:pt x="2064" y="1784"/>
                </a:cubicBezTo>
              </a:path>
            </a:pathLst>
          </a:custGeom>
          <a:solidFill>
            <a:srgbClr val="C00000"/>
          </a:solidFill>
          <a:ln w="38100" cap="flat" cmpd="sng">
            <a:solidFill>
              <a:srgbClr val="000000"/>
            </a:solidFill>
            <a:prstDash val="solid"/>
            <a:round/>
            <a:headEnd/>
            <a:tailEnd/>
          </a:ln>
          <a:effectLst/>
          <a:ex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kern="0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29" name="Text Box 10"/>
          <p:cNvSpPr txBox="1">
            <a:spLocks noChangeArrowheads="1"/>
          </p:cNvSpPr>
          <p:nvPr/>
        </p:nvSpPr>
        <p:spPr bwMode="auto">
          <a:xfrm>
            <a:off x="1358065" y="3978069"/>
            <a:ext cx="214513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lnSpc>
                <a:spcPct val="97000"/>
              </a:lnSpc>
              <a:spcBef>
                <a:spcPct val="20000"/>
              </a:spcBef>
              <a:buClr>
                <a:schemeClr val="accent1"/>
              </a:buClr>
              <a:buSzPct val="45000"/>
              <a:buBlip>
                <a:blip r:embed="rId2"/>
              </a:buBlip>
              <a:defRPr sz="2200">
                <a:solidFill>
                  <a:schemeClr val="hlink"/>
                </a:solidFill>
                <a:latin typeface="Trebuchet MS" pitchFamily="34" charset="0"/>
              </a:defRPr>
            </a:lvl1pPr>
            <a:lvl2pPr marL="742950" indent="-285750" eaLnBrk="0" hangingPunct="0">
              <a:lnSpc>
                <a:spcPct val="103000"/>
              </a:lnSpc>
              <a:spcBef>
                <a:spcPct val="20000"/>
              </a:spcBef>
              <a:buClr>
                <a:schemeClr val="accent1"/>
              </a:buClr>
              <a:buSzPct val="80000"/>
              <a:buBlip>
                <a:blip r:embed="rId3"/>
              </a:buBlip>
              <a:defRPr sz="2100">
                <a:solidFill>
                  <a:schemeClr val="hlink"/>
                </a:solidFill>
                <a:latin typeface="Trebuchet MS" pitchFamily="34" charset="0"/>
              </a:defRPr>
            </a:lvl2pPr>
            <a:lvl3pPr marL="1143000" indent="-228600" eaLnBrk="0" hangingPunct="0">
              <a:lnSpc>
                <a:spcPct val="111000"/>
              </a:lnSpc>
              <a:spcBef>
                <a:spcPct val="20000"/>
              </a:spcBef>
              <a:buClr>
                <a:schemeClr val="accent1"/>
              </a:buClr>
              <a:buSzPct val="50000"/>
              <a:buBlip>
                <a:blip r:embed="rId2"/>
              </a:buBlip>
              <a:defRPr>
                <a:solidFill>
                  <a:schemeClr val="hlink"/>
                </a:solidFill>
                <a:latin typeface="Trebuchet MS" pitchFamily="34" charset="0"/>
              </a:defRPr>
            </a:lvl3pPr>
            <a:lvl4pPr marL="1600200" indent="-228600" eaLnBrk="0" hangingPunct="0">
              <a:lnSpc>
                <a:spcPct val="111000"/>
              </a:lnSpc>
              <a:spcBef>
                <a:spcPct val="20000"/>
              </a:spcBef>
              <a:buClr>
                <a:schemeClr val="accent1"/>
              </a:buClr>
              <a:buSzPct val="50000"/>
              <a:buBlip>
                <a:blip r:embed="rId2"/>
              </a:buBlip>
              <a:defRPr>
                <a:solidFill>
                  <a:schemeClr val="hlink"/>
                </a:solidFill>
                <a:latin typeface="Trebuchet MS" pitchFamily="34" charset="0"/>
              </a:defRPr>
            </a:lvl4pPr>
            <a:lvl5pPr marL="2057400" indent="-228600" eaLnBrk="0" hangingPunct="0">
              <a:lnSpc>
                <a:spcPct val="111000"/>
              </a:lnSpc>
              <a:spcBef>
                <a:spcPct val="20000"/>
              </a:spcBef>
              <a:buClr>
                <a:schemeClr val="accent1"/>
              </a:buClr>
              <a:buSzPct val="50000"/>
              <a:buBlip>
                <a:blip r:embed="rId2"/>
              </a:buBlip>
              <a:defRPr>
                <a:solidFill>
                  <a:schemeClr val="hlink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lnSpc>
                <a:spcPct val="111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Blip>
                <a:blip r:embed="rId2"/>
              </a:buBlip>
              <a:defRPr>
                <a:solidFill>
                  <a:schemeClr val="hlink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lnSpc>
                <a:spcPct val="111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Blip>
                <a:blip r:embed="rId2"/>
              </a:buBlip>
              <a:defRPr>
                <a:solidFill>
                  <a:schemeClr val="hlink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lnSpc>
                <a:spcPct val="111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Blip>
                <a:blip r:embed="rId2"/>
              </a:buBlip>
              <a:defRPr>
                <a:solidFill>
                  <a:schemeClr val="hlink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lnSpc>
                <a:spcPct val="111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Blip>
                <a:blip r:embed="rId2"/>
              </a:buBlip>
              <a:defRPr>
                <a:solidFill>
                  <a:schemeClr val="hlink"/>
                </a:solidFill>
                <a:latin typeface="Trebuchet MS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pl-PL" altLang="en-US" sz="1400" kern="0" dirty="0">
                <a:solidFill>
                  <a:srgbClr val="000000"/>
                </a:solidFill>
                <a:latin typeface="+mn-lt"/>
              </a:rPr>
              <a:t>Spontaniczne </a:t>
            </a:r>
            <a:br>
              <a:rPr lang="pl-PL" altLang="en-US" sz="1400" kern="0" dirty="0">
                <a:solidFill>
                  <a:srgbClr val="000000"/>
                </a:solidFill>
                <a:latin typeface="+mn-lt"/>
              </a:rPr>
            </a:br>
            <a:r>
              <a:rPr lang="pl-PL" altLang="en-US" sz="1400" kern="0" dirty="0">
                <a:solidFill>
                  <a:srgbClr val="000000"/>
                </a:solidFill>
                <a:latin typeface="+mn-lt"/>
              </a:rPr>
              <a:t>bakterie kw. mlekowego</a:t>
            </a:r>
            <a:r>
              <a:rPr lang="en-US" altLang="en-US" sz="1400" kern="0" dirty="0">
                <a:solidFill>
                  <a:srgbClr val="000000"/>
                </a:solidFill>
                <a:latin typeface="+mn-lt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64376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0530" grpId="0"/>
    </p:bldLst>
  </p:timing>
</p:sld>
</file>

<file path=ppt/theme/theme1.xml><?xml version="1.0" encoding="utf-8"?>
<a:theme xmlns:a="http://schemas.openxmlformats.org/drawingml/2006/main" name="Eaton_Template">
  <a:themeElements>
    <a:clrScheme name="photo_template_june2008 1">
      <a:dk1>
        <a:srgbClr val="000000"/>
      </a:dk1>
      <a:lt1>
        <a:srgbClr val="FFFFFF"/>
      </a:lt1>
      <a:dk2>
        <a:srgbClr val="0067CD"/>
      </a:dk2>
      <a:lt2>
        <a:srgbClr val="800080"/>
      </a:lt2>
      <a:accent1>
        <a:srgbClr val="009900"/>
      </a:accent1>
      <a:accent2>
        <a:srgbClr val="FF0000"/>
      </a:accent2>
      <a:accent3>
        <a:srgbClr val="FFFFFF"/>
      </a:accent3>
      <a:accent4>
        <a:srgbClr val="000000"/>
      </a:accent4>
      <a:accent5>
        <a:srgbClr val="AACAAA"/>
      </a:accent5>
      <a:accent6>
        <a:srgbClr val="E70000"/>
      </a:accent6>
      <a:hlink>
        <a:srgbClr val="FF9900"/>
      </a:hlink>
      <a:folHlink>
        <a:srgbClr val="FFFF00"/>
      </a:folHlink>
    </a:clrScheme>
    <a:fontScheme name="photo_template_june2008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10000"/>
          </a:lnSpc>
          <a:spcBef>
            <a:spcPct val="20000"/>
          </a:spcBef>
          <a:spcAft>
            <a:spcPct val="0"/>
          </a:spcAft>
          <a:buClr>
            <a:srgbClr val="3367CD"/>
          </a:buClr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10000"/>
          </a:lnSpc>
          <a:spcBef>
            <a:spcPct val="20000"/>
          </a:spcBef>
          <a:spcAft>
            <a:spcPct val="0"/>
          </a:spcAft>
          <a:buClr>
            <a:srgbClr val="3367CD"/>
          </a:buClr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hoto_template_june2008 1">
        <a:dk1>
          <a:srgbClr val="000000"/>
        </a:dk1>
        <a:lt1>
          <a:srgbClr val="FFFFFF"/>
        </a:lt1>
        <a:dk2>
          <a:srgbClr val="0067CD"/>
        </a:dk2>
        <a:lt2>
          <a:srgbClr val="800080"/>
        </a:lt2>
        <a:accent1>
          <a:srgbClr val="00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AACAAA"/>
        </a:accent5>
        <a:accent6>
          <a:srgbClr val="E70000"/>
        </a:accent6>
        <a:hlink>
          <a:srgbClr val="FF99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Benutzerdefiniertes 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Eaton_Template</Template>
  <TotalTime>40</TotalTime>
  <Words>697</Words>
  <Application>Microsoft Office PowerPoint</Application>
  <PresentationFormat>Pokaz na ekranie (4:3)</PresentationFormat>
  <Paragraphs>152</Paragraphs>
  <Slides>10</Slides>
  <Notes>1</Notes>
  <HiddenSlides>0</HiddenSlides>
  <MMClips>0</MMClips>
  <ScaleCrop>false</ScaleCrop>
  <HeadingPairs>
    <vt:vector size="8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2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10</vt:i4>
      </vt:variant>
    </vt:vector>
  </HeadingPairs>
  <TitlesOfParts>
    <vt:vector size="17" baseType="lpstr">
      <vt:lpstr>Arial</vt:lpstr>
      <vt:lpstr>Calibri</vt:lpstr>
      <vt:lpstr>Monotype Sorts</vt:lpstr>
      <vt:lpstr>Symbol</vt:lpstr>
      <vt:lpstr>Eaton_Template</vt:lpstr>
      <vt:lpstr>Benutzerdefiniertes Design</vt:lpstr>
      <vt:lpstr>Photo Editor Photo</vt:lpstr>
      <vt:lpstr>Prezentacja programu PowerPoint</vt:lpstr>
      <vt:lpstr>Proces produkcyjny  - liofilizowane bakterie kwasu mlekowego</vt:lpstr>
      <vt:lpstr>Proces produkcji  - bakterie kwasu mlekowego Freasy / Frozen</vt:lpstr>
      <vt:lpstr>Konsekwencje produkcji - aplikacje ...</vt:lpstr>
      <vt:lpstr>Prezentacja programu PowerPoint</vt:lpstr>
      <vt:lpstr>Prezentacja programu PowerPoint</vt:lpstr>
      <vt:lpstr>Zależność tworzenia diacetylu  od redukcji kw. jabłkowego</vt:lpstr>
      <vt:lpstr>Opcje czasu zaszczepienia</vt:lpstr>
      <vt:lpstr>Drożdżami i fermentacja malolaktyczna  - koncepcja ochrony biologicznej</vt:lpstr>
      <vt:lpstr>Parametry dawkowania … </vt:lpstr>
    </vt:vector>
  </TitlesOfParts>
  <Company>Eaton Corp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Schneider, Ilona</dc:creator>
  <cp:lastModifiedBy>Mazur, Janusz</cp:lastModifiedBy>
  <cp:revision>165</cp:revision>
  <dcterms:created xsi:type="dcterms:W3CDTF">2012-11-25T14:17:11Z</dcterms:created>
  <dcterms:modified xsi:type="dcterms:W3CDTF">2019-05-17T09:37:44Z</dcterms:modified>
</cp:coreProperties>
</file>