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4" r:id="rId2"/>
  </p:sldMasterIdLst>
  <p:notesMasterIdLst>
    <p:notesMasterId r:id="rId13"/>
  </p:notesMasterIdLst>
  <p:sldIdLst>
    <p:sldId id="302" r:id="rId3"/>
    <p:sldId id="483" r:id="rId4"/>
    <p:sldId id="484" r:id="rId5"/>
    <p:sldId id="490" r:id="rId6"/>
    <p:sldId id="476" r:id="rId7"/>
    <p:sldId id="495" r:id="rId8"/>
    <p:sldId id="496" r:id="rId9"/>
    <p:sldId id="444" r:id="rId10"/>
    <p:sldId id="515" r:id="rId11"/>
    <p:sldId id="505" r:id="rId1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C6"/>
    <a:srgbClr val="3467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8" autoAdjust="0"/>
    <p:restoredTop sz="94598" autoAdjust="0"/>
  </p:normalViewPr>
  <p:slideViewPr>
    <p:cSldViewPr>
      <p:cViewPr varScale="1">
        <p:scale>
          <a:sx n="64" d="100"/>
          <a:sy n="64" d="100"/>
        </p:scale>
        <p:origin x="14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solidFill>
                  <a:schemeClr val="tx1"/>
                </a:solidFill>
              </a:defRPr>
            </a:lvl1pPr>
          </a:lstStyle>
          <a:p>
            <a:fld id="{E033984C-3255-4261-A4BB-625F3E70E3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3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Manche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Regionen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können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optimale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Grenze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Anbau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hochwertigem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darüber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hinaus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gelangen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heute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das Optimum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Temperatur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Wachstumszeit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erreichen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In der Region Bordeaux lag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mittlere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Temperatur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während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Wachstumszeit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letzten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50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Jahren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16,5 °C. 2050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nach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Modellberechnungen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18,8 °C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liegen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wodurch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die Region Bordeaux an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Grenze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heute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wachsenden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Rotweine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gerät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jenseits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idealen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viele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wichtigen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Weißweine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dieser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Region.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" action="ppaction://hlinkfile"/>
              </a:rPr>
              <a:t>[4]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Temperaturen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beginnt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Wachstum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früher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läuft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schneller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ab.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U.a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nimmt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dadurch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Zucker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Alkoholgehalt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und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Säuregehalt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ab. Das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manchen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Weinsorten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Ausgewogenheit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Geschmacks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beeinträchtigen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Bildung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Aroma-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Farbstoffe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kann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durch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hohe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Temperaturen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beeinträchtigt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" action="ppaction://hlinkfile"/>
              </a:rPr>
              <a:t>[3]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</a:p>
          <a:p>
            <a:pPr rtl="0"/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Abschätzung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Änderung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Huglin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-Index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ausgewählten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Standorten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Deutschland,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Österreich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Italien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kommt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ähnlichen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Ergebnissen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italienischen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Standorte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Pisa 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Alghero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Mitte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Jahrhunderts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fast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warm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die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gängigen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europäischen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Weinsorten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In der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österreichischen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Region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Eisenstadt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Burgenland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können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zunehmend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mediterrane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Weinsorten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angebaut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Und das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Gebiet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Potsdam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wäre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schon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jetzt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für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Anbau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von Müller-Thurgau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geeignet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und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naher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Zukunft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würden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Sorten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Burgunder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Gewürztraminer und Riesling gut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gedeihen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984C-3255-4261-A4BB-625F3E70E3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0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202331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chemeClr val="tx1"/>
                </a:solidFill>
              </a:rPr>
              <a:t> 2019 Eaton Corporation. All rights reserved</a:t>
            </a:r>
            <a:r>
              <a:rPr lang="en-US" sz="700" dirty="0"/>
              <a:t>.</a:t>
            </a:r>
          </a:p>
        </p:txBody>
      </p:sp>
      <p:pic>
        <p:nvPicPr>
          <p:cNvPr id="5131" name="Picture 11" descr="eaton_signatur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15050"/>
            <a:ext cx="1676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9406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1981200" cy="6248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791200" cy="6248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1012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9713" y="557213"/>
            <a:ext cx="6948487" cy="72866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509713" y="1509713"/>
            <a:ext cx="6948487" cy="39004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978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36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2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7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2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0892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4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76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7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5459026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08236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26443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40924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241900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84280018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4599414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7818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63AD6F4D-F1E7-4544-A11F-72EF202182CA}" type="slidenum">
              <a:rPr lang="en-US" sz="1000">
                <a:solidFill>
                  <a:srgbClr val="FFFFFF"/>
                </a:solidFill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C030E8D5-EC6C-469C-B19D-71E107E50F8C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pic>
        <p:nvPicPr>
          <p:cNvPr id="4133" name="Picture 37" descr="eaton_signature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6370638"/>
            <a:ext cx="11430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657600" y="6538913"/>
            <a:ext cx="202331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</a:pPr>
            <a:r>
              <a:rPr lang="en-US" sz="700" dirty="0">
                <a:solidFill>
                  <a:schemeClr val="tx1"/>
                </a:solidFill>
              </a:rPr>
              <a:t> 2019 Eaton Corporation. All rights reserved</a:t>
            </a:r>
            <a:r>
              <a:rPr lang="en-US" sz="700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>
    <p:wipe dir="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E8594-9850-40F1-8449-03F58DF1A10B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DD68-1A51-4E44-AA2C-C95CD0D00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/index.php?title=Datei:Zitronens%C3%A4ure_-_Citric_acid.svg&amp;filetimestamp=20070223184107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hyperlink" Target="http://de.wikipedia.org/w/index.php?title=Datei:L-%C3%84pfels%C3%A4ure_gespiegelt.svg&amp;filetimestamp=200807162149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de.wikipedia.org/w/index.php?title=Datei:Butandion_-_Butanedione.svg&amp;filetimestamp=20070222003700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hyperlink" Target="http://de.wikipedia.org/w/index.php?title=Datei:L-Milchs%C3%A4ure.svg&amp;filetimestamp=20080403213403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501008"/>
            <a:ext cx="8208912" cy="2160240"/>
          </a:xfrm>
        </p:spPr>
        <p:txBody>
          <a:bodyPr/>
          <a:lstStyle/>
          <a:p>
            <a:r>
              <a:rPr lang="pl-PL" sz="2400" b="1" dirty="0"/>
              <a:t>Biologiczna redukcja kwasowości</a:t>
            </a:r>
            <a:r>
              <a:rPr lang="de-DE" sz="2400" b="1" dirty="0"/>
              <a:t> </a:t>
            </a:r>
          </a:p>
          <a:p>
            <a:endParaRPr lang="de-DE" sz="2000" dirty="0"/>
          </a:p>
          <a:p>
            <a:r>
              <a:rPr lang="pl-PL" dirty="0"/>
              <a:t>Dr. </a:t>
            </a:r>
            <a:r>
              <a:rPr lang="de-DE" dirty="0"/>
              <a:t>Ilona</a:t>
            </a:r>
            <a:r>
              <a:rPr lang="pl-PL" dirty="0"/>
              <a:t> S</a:t>
            </a:r>
            <a:r>
              <a:rPr lang="de-DE" dirty="0" err="1"/>
              <a:t>chneider</a:t>
            </a:r>
            <a:endParaRPr lang="en-US" dirty="0"/>
          </a:p>
        </p:txBody>
      </p:sp>
      <p:pic>
        <p:nvPicPr>
          <p:cNvPr id="5" name="Picture 2" descr="Sekt 03_Anschni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2868613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Rotwein 01_Rot_KORR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328"/>
            <a:ext cx="3494087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779509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6948488" cy="728662"/>
          </a:xfrm>
        </p:spPr>
        <p:txBody>
          <a:bodyPr/>
          <a:lstStyle/>
          <a:p>
            <a:pPr eaLnBrk="1" hangingPunct="1"/>
            <a:r>
              <a:rPr lang="pl-PL" dirty="0"/>
              <a:t>Parametry dawkowania</a:t>
            </a:r>
            <a:r>
              <a:rPr lang="de-DE" dirty="0"/>
              <a:t> … </a:t>
            </a:r>
          </a:p>
        </p:txBody>
      </p:sp>
      <p:graphicFrame>
        <p:nvGraphicFramePr>
          <p:cNvPr id="176347" name="Group 2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550929"/>
              </p:ext>
            </p:extLst>
          </p:nvPr>
        </p:nvGraphicFramePr>
        <p:xfrm>
          <a:off x="180975" y="1560513"/>
          <a:ext cx="8712200" cy="3953906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Kultury 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BSA</a:t>
                      </a:r>
                    </a:p>
                  </a:txBody>
                  <a:tcPr marL="92075" marR="92075" marT="46032" marB="46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Wartość 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temperatura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Wolne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SO</a:t>
                      </a:r>
                      <a:r>
                        <a:rPr kumimoji="0" lang="de-DE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Odmiana winorośli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Ocena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cytrynianu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Diacetyl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Viniflora Oenos</a:t>
                      </a:r>
                    </a:p>
                  </a:txBody>
                  <a:tcPr marL="92075" marR="92075" marT="46032" marB="46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³"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3,2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16°C 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 25 mg/l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przy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pH 3,2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czerone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Citrat-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dodatni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tak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zmienny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Viniflora CH16</a:t>
                      </a:r>
                    </a:p>
                  </a:txBody>
                  <a:tcPr marL="92075" marR="92075" marT="46032" marB="46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3,3 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16°C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 25 mg/l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przy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pH 3,3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czerwone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Citrat-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dodatni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tak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zmienny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Viniflora CH11</a:t>
                      </a:r>
                    </a:p>
                  </a:txBody>
                  <a:tcPr marL="92075" marR="92075" marT="46032" marB="46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3,0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14°C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 10 mg/l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przy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pH 3,0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białe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różowe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musujące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Citrat-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dodatni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tak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–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bardzo niski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Viniflora CH35</a:t>
                      </a:r>
                    </a:p>
                  </a:txBody>
                  <a:tcPr marL="92075" marR="92075" marT="46032" marB="46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3,1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15°C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 35 mg/l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przy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pH 3,1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białe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różowe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musujące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Citrat-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dodatni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tak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niski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Viniflora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CiNe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3,2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&gt;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18°C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 20 mg/l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przy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pH 3,2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czerwone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białe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różowe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musujące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Citrat-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ujemny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Viniflora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NoVA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 3,4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&gt;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 18°C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 mg/l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przy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pH 3,4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czerwone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białe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różowe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Citrat-</a:t>
                      </a: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ujemny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nie</a:t>
                      </a:r>
                      <a:endParaRPr kumimoji="0" 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075" marR="92075" marT="46032" marB="460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753" y="188640"/>
            <a:ext cx="8584853" cy="758825"/>
          </a:xfrm>
        </p:spPr>
        <p:txBody>
          <a:bodyPr/>
          <a:lstStyle/>
          <a:p>
            <a:r>
              <a:rPr lang="pl-PL" sz="2800" dirty="0"/>
              <a:t>Proces produkcyjny </a:t>
            </a:r>
            <a:br>
              <a:rPr lang="pl-PL" sz="2800" dirty="0"/>
            </a:br>
            <a:r>
              <a:rPr lang="pl-PL" sz="2800" dirty="0"/>
              <a:t>- liofilizowane bakterie kwasu mlekowego</a:t>
            </a:r>
            <a:endParaRPr lang="en-GB" sz="2800" dirty="0"/>
          </a:p>
        </p:txBody>
      </p:sp>
      <p:pic>
        <p:nvPicPr>
          <p:cNvPr id="58372" name="Picture 4" descr="C:\Documents and Settings\dkpwa\Desktop\Centrifugebil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36" y="2180029"/>
            <a:ext cx="1195169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480850" cy="195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040211" y="2620977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2" descr="C:\Users\dkkrb\AppData\Local\Microsoft\Windows\Temporary Internet Files\Content.IE5\QHBAR64L\Avedoere 68_Hig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 bwMode="auto">
          <a:xfrm>
            <a:off x="4283968" y="1896188"/>
            <a:ext cx="1899702" cy="14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reeze+Drying6_low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54" y="1872967"/>
            <a:ext cx="1787372" cy="1497687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reeze+Drying_10_low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89" y="4053647"/>
            <a:ext cx="2034901" cy="1660741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93" y="4053649"/>
            <a:ext cx="1715883" cy="1660741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556069" y="2608577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6372200" y="2606033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6347549" y="4884020"/>
            <a:ext cx="4247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897546" y="3501008"/>
            <a:ext cx="0" cy="4320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3728852" y="4797152"/>
            <a:ext cx="42470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91721654"/>
              </p:ext>
            </p:extLst>
          </p:nvPr>
        </p:nvGraphicFramePr>
        <p:xfrm>
          <a:off x="1092269" y="4168171"/>
          <a:ext cx="246380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3" name="Photo Editor Photo" r:id="rId9" imgW="2857899" imgH="1638529" progId="MSPhotoEd.3">
                  <p:embed/>
                </p:oleObj>
              </mc:Choice>
              <mc:Fallback>
                <p:oleObj name="Photo Editor Photo" r:id="rId9" imgW="2857899" imgH="1638529" progId="MSPhotoEd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69" y="4168171"/>
                        <a:ext cx="2463800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84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06" y="188640"/>
            <a:ext cx="8944894" cy="758825"/>
          </a:xfrm>
        </p:spPr>
        <p:txBody>
          <a:bodyPr/>
          <a:lstStyle/>
          <a:p>
            <a:r>
              <a:rPr lang="pl-PL" sz="2800" dirty="0"/>
              <a:t>Proces produkcji </a:t>
            </a:r>
            <a:br>
              <a:rPr lang="pl-PL" sz="2800" dirty="0"/>
            </a:br>
            <a:r>
              <a:rPr lang="pl-PL" sz="2800" dirty="0"/>
              <a:t>- bakterie kwasu mlekowego </a:t>
            </a:r>
            <a:r>
              <a:rPr lang="pl-PL" sz="2800" dirty="0" err="1"/>
              <a:t>Freasy</a:t>
            </a:r>
            <a:r>
              <a:rPr lang="pl-PL" sz="2800" dirty="0"/>
              <a:t> / </a:t>
            </a:r>
            <a:r>
              <a:rPr lang="pl-PL" sz="2800" dirty="0" err="1"/>
              <a:t>Frozen</a:t>
            </a:r>
            <a:endParaRPr lang="en-GB" sz="2800" dirty="0"/>
          </a:p>
        </p:txBody>
      </p:sp>
      <p:pic>
        <p:nvPicPr>
          <p:cNvPr id="58372" name="Picture 4" descr="C:\Documents and Settings\dkpwa\Desktop\Centrifugebi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36" y="2180029"/>
            <a:ext cx="1195169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 cstate="print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480850" cy="195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2040211" y="2620977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2" descr="C:\Users\dkkrb\AppData\Local\Microsoft\Windows\Temporary Internet Files\Content.IE5\QHBAR64L\Avedoere 68_Hig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534"/>
          <a:stretch>
            <a:fillRect/>
          </a:stretch>
        </p:blipFill>
        <p:spPr bwMode="auto">
          <a:xfrm>
            <a:off x="4283968" y="1896188"/>
            <a:ext cx="1899702" cy="14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76" y="1775662"/>
            <a:ext cx="1715883" cy="1660741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556069" y="2608577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6372200" y="2606033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897546" y="3501008"/>
            <a:ext cx="0" cy="4320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6359690" y="3917920"/>
            <a:ext cx="249627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20880" cy="728662"/>
          </a:xfrm>
        </p:spPr>
        <p:txBody>
          <a:bodyPr/>
          <a:lstStyle/>
          <a:p>
            <a:r>
              <a:rPr lang="pl-PL" sz="2800" dirty="0"/>
              <a:t>Konsekwencje</a:t>
            </a:r>
            <a:r>
              <a:rPr lang="de-DE" sz="2800" dirty="0"/>
              <a:t> </a:t>
            </a:r>
            <a:r>
              <a:rPr lang="pl-PL" sz="2800" dirty="0"/>
              <a:t>produkcji</a:t>
            </a:r>
            <a:r>
              <a:rPr lang="de-DE" sz="2800" dirty="0"/>
              <a:t> - </a:t>
            </a:r>
            <a:r>
              <a:rPr lang="pl-PL" sz="2800" dirty="0"/>
              <a:t>aplikacje</a:t>
            </a:r>
            <a:r>
              <a:rPr lang="de-DE" sz="2800" dirty="0"/>
              <a:t> ...</a:t>
            </a:r>
            <a:endParaRPr lang="en-US" sz="2800" dirty="0"/>
          </a:p>
        </p:txBody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54269252"/>
              </p:ext>
            </p:extLst>
          </p:nvPr>
        </p:nvGraphicFramePr>
        <p:xfrm>
          <a:off x="611560" y="1340768"/>
          <a:ext cx="8064896" cy="446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88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Liofilizowane</a:t>
                      </a:r>
                      <a:endParaRPr lang="de-DE" sz="1400" dirty="0"/>
                    </a:p>
                    <a:p>
                      <a:r>
                        <a:rPr lang="de-DE" sz="1400" dirty="0"/>
                        <a:t>Freeze </a:t>
                      </a:r>
                      <a:r>
                        <a:rPr lang="de-DE" sz="1400" dirty="0" err="1"/>
                        <a:t>Dried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Mrożone</a:t>
                      </a:r>
                      <a:endParaRPr lang="de-DE" sz="1400" dirty="0"/>
                    </a:p>
                    <a:p>
                      <a:r>
                        <a:rPr lang="de-DE" sz="1400" dirty="0" err="1"/>
                        <a:t>FroZen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Mrożone</a:t>
                      </a:r>
                      <a:endParaRPr lang="de-DE" sz="1400" dirty="0"/>
                    </a:p>
                    <a:p>
                      <a:r>
                        <a:rPr lang="de-DE" sz="1400" dirty="0" err="1"/>
                        <a:t>Freasy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11">
                <a:tc>
                  <a:txBody>
                    <a:bodyPr/>
                    <a:lstStyle/>
                    <a:p>
                      <a:r>
                        <a:rPr lang="pl-PL" sz="1400" dirty="0"/>
                        <a:t>Wygląd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err="1"/>
                        <a:t>pelet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err="1"/>
                        <a:t>pelet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err="1"/>
                        <a:t>pelet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100">
                <a:tc>
                  <a:txBody>
                    <a:bodyPr/>
                    <a:lstStyle/>
                    <a:p>
                      <a:r>
                        <a:rPr lang="de-DE" sz="1400" dirty="0"/>
                        <a:t>Transport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schłodzone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-45°C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-45°C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00">
                <a:tc>
                  <a:txBody>
                    <a:bodyPr/>
                    <a:lstStyle/>
                    <a:p>
                      <a:r>
                        <a:rPr lang="pl-PL" sz="1400" dirty="0"/>
                        <a:t>Magazynowanie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-18°C / +4°C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-45°C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-18°C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00">
                <a:tc>
                  <a:txBody>
                    <a:bodyPr/>
                    <a:lstStyle/>
                    <a:p>
                      <a:r>
                        <a:rPr lang="pl-PL" sz="1400" dirty="0"/>
                        <a:t>Przydatność do użycia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36 </a:t>
                      </a:r>
                      <a:r>
                        <a:rPr lang="pl-PL" sz="1400" dirty="0"/>
                        <a:t>miesięcy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 </a:t>
                      </a:r>
                      <a:r>
                        <a:rPr lang="pl-PL" sz="1400" dirty="0"/>
                        <a:t>miesięcy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3 </a:t>
                      </a:r>
                      <a:r>
                        <a:rPr lang="pl-PL" sz="1400" dirty="0"/>
                        <a:t>miesiące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r>
                        <a:rPr lang="pl-PL" sz="1400" dirty="0"/>
                        <a:t>Dawkowanie bezpośrednie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tak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tak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00">
                <a:tc>
                  <a:txBody>
                    <a:bodyPr/>
                    <a:lstStyle/>
                    <a:p>
                      <a:r>
                        <a:rPr lang="pl-PL" sz="1400" dirty="0"/>
                        <a:t>Faza opóźnienia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24 – 48 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1 - 2 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 h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3312">
                <a:tc>
                  <a:txBody>
                    <a:bodyPr/>
                    <a:lstStyle/>
                    <a:p>
                      <a:r>
                        <a:rPr lang="pl-PL" sz="1400" dirty="0"/>
                        <a:t>Koncentracja komórek po zaszczepieniu w winie/moszczu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zawsze</a:t>
                      </a:r>
                      <a:r>
                        <a:rPr lang="de-DE" sz="1400" dirty="0"/>
                        <a:t> </a:t>
                      </a:r>
                    </a:p>
                    <a:p>
                      <a:r>
                        <a:rPr lang="de-DE" sz="1400" dirty="0"/>
                        <a:t>&gt; 2,5</a:t>
                      </a:r>
                      <a:r>
                        <a:rPr lang="de-DE" sz="1400" baseline="0" dirty="0"/>
                        <a:t> *E6 </a:t>
                      </a:r>
                      <a:r>
                        <a:rPr lang="de-DE" sz="1400" baseline="0" dirty="0" err="1"/>
                        <a:t>KbE</a:t>
                      </a:r>
                      <a:r>
                        <a:rPr lang="de-DE" sz="1400" baseline="0" dirty="0"/>
                        <a:t>/ml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zawsze</a:t>
                      </a:r>
                      <a:r>
                        <a:rPr lang="de-DE" sz="1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&gt; 2,5</a:t>
                      </a:r>
                      <a:r>
                        <a:rPr lang="de-DE" sz="1400" baseline="0" dirty="0"/>
                        <a:t> *E6 </a:t>
                      </a:r>
                      <a:r>
                        <a:rPr lang="de-DE" sz="1400" baseline="0" dirty="0" err="1"/>
                        <a:t>KbE</a:t>
                      </a:r>
                      <a:r>
                        <a:rPr lang="de-DE" sz="1400" baseline="0" dirty="0"/>
                        <a:t>/ml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zawsze</a:t>
                      </a:r>
                      <a:r>
                        <a:rPr lang="de-DE" sz="14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&gt; 2,5</a:t>
                      </a:r>
                      <a:r>
                        <a:rPr lang="de-DE" sz="1400" baseline="0" dirty="0"/>
                        <a:t> *E6 </a:t>
                      </a:r>
                      <a:r>
                        <a:rPr lang="de-DE" sz="1400" baseline="0" dirty="0" err="1"/>
                        <a:t>KbE</a:t>
                      </a:r>
                      <a:r>
                        <a:rPr lang="de-DE" sz="1400" baseline="0" dirty="0"/>
                        <a:t>/ml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815">
                <a:tc>
                  <a:txBody>
                    <a:bodyPr/>
                    <a:lstStyle/>
                    <a:p>
                      <a:r>
                        <a:rPr lang="pl-PL" sz="1400" dirty="0"/>
                        <a:t>Składnik odżywczy dla produktu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nie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9836">
                <a:tc>
                  <a:txBody>
                    <a:bodyPr/>
                    <a:lstStyle/>
                    <a:p>
                      <a:r>
                        <a:rPr lang="pl-PL" sz="1400" dirty="0"/>
                        <a:t>Wielkość winnicy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wszystkie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duże winnice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małe i średnie winnice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89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65" name="Group 101"/>
          <p:cNvGrpSpPr>
            <a:grpSpLocks/>
          </p:cNvGrpSpPr>
          <p:nvPr/>
        </p:nvGrpSpPr>
        <p:grpSpPr bwMode="auto">
          <a:xfrm>
            <a:off x="1043608" y="1123802"/>
            <a:ext cx="1730377" cy="4183062"/>
            <a:chOff x="1020" y="935"/>
            <a:chExt cx="1090" cy="2635"/>
          </a:xfrm>
        </p:grpSpPr>
        <p:grpSp>
          <p:nvGrpSpPr>
            <p:cNvPr id="5152" name="Group 9"/>
            <p:cNvGrpSpPr>
              <a:grpSpLocks/>
            </p:cNvGrpSpPr>
            <p:nvPr/>
          </p:nvGrpSpPr>
          <p:grpSpPr bwMode="auto">
            <a:xfrm>
              <a:off x="1020" y="935"/>
              <a:ext cx="1043" cy="705"/>
              <a:chOff x="4014" y="2205"/>
              <a:chExt cx="1043" cy="705"/>
            </a:xfrm>
          </p:grpSpPr>
          <p:pic>
            <p:nvPicPr>
              <p:cNvPr id="5162" name="Picture 10" descr="Strukturformel L-Äpfelsäure">
                <a:hlinkClick r:id="rId2" tooltip="Strukturformel L-Äpfelsäure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" y="2205"/>
                <a:ext cx="900" cy="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3" name="Text Box 11"/>
              <p:cNvSpPr txBox="1">
                <a:spLocks noChangeArrowheads="1"/>
              </p:cNvSpPr>
              <p:nvPr/>
            </p:nvSpPr>
            <p:spPr bwMode="auto">
              <a:xfrm>
                <a:off x="4059" y="2704"/>
                <a:ext cx="998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b="1" dirty="0"/>
                  <a:t>L-</a:t>
                </a:r>
                <a:r>
                  <a:rPr lang="pl-PL" b="1" dirty="0"/>
                  <a:t>kw. jabłkowy</a:t>
                </a:r>
                <a:r>
                  <a:rPr lang="de-DE" b="1" dirty="0"/>
                  <a:t> </a:t>
                </a:r>
              </a:p>
            </p:txBody>
          </p:sp>
        </p:grpSp>
        <p:grpSp>
          <p:nvGrpSpPr>
            <p:cNvPr id="5153" name="Group 12"/>
            <p:cNvGrpSpPr>
              <a:grpSpLocks/>
            </p:cNvGrpSpPr>
            <p:nvPr/>
          </p:nvGrpSpPr>
          <p:grpSpPr bwMode="auto">
            <a:xfrm>
              <a:off x="1071" y="2875"/>
              <a:ext cx="966" cy="695"/>
              <a:chOff x="1189" y="3430"/>
              <a:chExt cx="966" cy="695"/>
            </a:xfrm>
          </p:grpSpPr>
          <p:pic>
            <p:nvPicPr>
              <p:cNvPr id="5160" name="Picture 13" descr="120px-L-Milchs%C3%A4ur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7" y="3430"/>
                <a:ext cx="720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1" name="Text Box 14"/>
              <p:cNvSpPr txBox="1">
                <a:spLocks noChangeArrowheads="1"/>
              </p:cNvSpPr>
              <p:nvPr/>
            </p:nvSpPr>
            <p:spPr bwMode="auto">
              <a:xfrm>
                <a:off x="1189" y="3919"/>
                <a:ext cx="966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b="1" dirty="0"/>
                  <a:t>L-</a:t>
                </a:r>
                <a:r>
                  <a:rPr lang="pl-PL" b="1" dirty="0"/>
                  <a:t>kw. mlekowy</a:t>
                </a:r>
                <a:endParaRPr lang="de-DE" b="1" dirty="0"/>
              </a:p>
            </p:txBody>
          </p:sp>
        </p:grpSp>
        <p:sp>
          <p:nvSpPr>
            <p:cNvPr id="5154" name="AutoShape 48"/>
            <p:cNvSpPr>
              <a:spLocks noChangeArrowheads="1"/>
            </p:cNvSpPr>
            <p:nvPr/>
          </p:nvSpPr>
          <p:spPr bwMode="auto">
            <a:xfrm>
              <a:off x="1973" y="1298"/>
              <a:ext cx="137" cy="1043"/>
            </a:xfrm>
            <a:prstGeom prst="curvedLeftArrow">
              <a:avLst>
                <a:gd name="adj1" fmla="val 82511"/>
                <a:gd name="adj2" fmla="val 281016"/>
                <a:gd name="adj3" fmla="val 2973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AutoShape 51"/>
            <p:cNvSpPr>
              <a:spLocks noChangeArrowheads="1"/>
            </p:cNvSpPr>
            <p:nvPr/>
          </p:nvSpPr>
          <p:spPr bwMode="auto">
            <a:xfrm>
              <a:off x="1837" y="2341"/>
              <a:ext cx="137" cy="1043"/>
            </a:xfrm>
            <a:prstGeom prst="curvedLeftArrow">
              <a:avLst>
                <a:gd name="adj1" fmla="val 82511"/>
                <a:gd name="adj2" fmla="val 281016"/>
                <a:gd name="adj3" fmla="val 29736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AutoShape 73"/>
            <p:cNvSpPr>
              <a:spLocks noChangeArrowheads="1"/>
            </p:cNvSpPr>
            <p:nvPr/>
          </p:nvSpPr>
          <p:spPr bwMode="auto">
            <a:xfrm>
              <a:off x="1519" y="2114"/>
              <a:ext cx="107" cy="457"/>
            </a:xfrm>
            <a:prstGeom prst="octagon">
              <a:avLst>
                <a:gd name="adj" fmla="val 2928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76"/>
            <p:cNvSpPr>
              <a:spLocks noChangeArrowheads="1"/>
            </p:cNvSpPr>
            <p:nvPr/>
          </p:nvSpPr>
          <p:spPr bwMode="auto">
            <a:xfrm>
              <a:off x="1292" y="1842"/>
              <a:ext cx="363" cy="908"/>
            </a:xfrm>
            <a:prstGeom prst="ellipse">
              <a:avLst/>
            </a:prstGeom>
            <a:blipFill dpi="0" rotWithShape="1">
              <a:blip r:embed="rId7">
                <a:alphaModFix amt="12000"/>
              </a:blip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Line 81"/>
            <p:cNvSpPr>
              <a:spLocks noChangeShapeType="1"/>
            </p:cNvSpPr>
            <p:nvPr/>
          </p:nvSpPr>
          <p:spPr bwMode="auto">
            <a:xfrm flipH="1">
              <a:off x="1474" y="2205"/>
              <a:ext cx="41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82"/>
            <p:cNvSpPr>
              <a:spLocks noChangeShapeType="1"/>
            </p:cNvSpPr>
            <p:nvPr/>
          </p:nvSpPr>
          <p:spPr bwMode="auto">
            <a:xfrm rot="10800000" flipH="1">
              <a:off x="1338" y="2341"/>
              <a:ext cx="41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66" name="Group 102"/>
          <p:cNvGrpSpPr>
            <a:grpSpLocks/>
          </p:cNvGrpSpPr>
          <p:nvPr/>
        </p:nvGrpSpPr>
        <p:grpSpPr bwMode="auto">
          <a:xfrm>
            <a:off x="3621715" y="1123802"/>
            <a:ext cx="1611315" cy="5132387"/>
            <a:chOff x="2644" y="935"/>
            <a:chExt cx="1015" cy="3233"/>
          </a:xfrm>
        </p:grpSpPr>
        <p:grpSp>
          <p:nvGrpSpPr>
            <p:cNvPr id="5141" name="Group 27"/>
            <p:cNvGrpSpPr>
              <a:grpSpLocks/>
            </p:cNvGrpSpPr>
            <p:nvPr/>
          </p:nvGrpSpPr>
          <p:grpSpPr bwMode="auto">
            <a:xfrm>
              <a:off x="2653" y="935"/>
              <a:ext cx="1006" cy="649"/>
              <a:chOff x="3424" y="3521"/>
              <a:chExt cx="1006" cy="649"/>
            </a:xfrm>
          </p:grpSpPr>
          <p:pic>
            <p:nvPicPr>
              <p:cNvPr id="5150" name="Picture 28" descr="Struktur von Citronensäure">
                <a:hlinkClick r:id="rId8" tooltip="Struktur von Citronensäure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3521"/>
                <a:ext cx="91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51" name="Text Box 29"/>
              <p:cNvSpPr txBox="1">
                <a:spLocks noChangeArrowheads="1"/>
              </p:cNvSpPr>
              <p:nvPr/>
            </p:nvSpPr>
            <p:spPr bwMode="auto">
              <a:xfrm>
                <a:off x="3470" y="3964"/>
                <a:ext cx="960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l-PL" b="1" dirty="0"/>
                  <a:t>Kw. cytrynowy</a:t>
                </a:r>
                <a:endParaRPr lang="de-DE" b="1" dirty="0"/>
              </a:p>
            </p:txBody>
          </p:sp>
        </p:grpSp>
        <p:grpSp>
          <p:nvGrpSpPr>
            <p:cNvPr id="5142" name="Group 33"/>
            <p:cNvGrpSpPr>
              <a:grpSpLocks/>
            </p:cNvGrpSpPr>
            <p:nvPr/>
          </p:nvGrpSpPr>
          <p:grpSpPr bwMode="auto">
            <a:xfrm>
              <a:off x="2644" y="2921"/>
              <a:ext cx="1006" cy="649"/>
              <a:chOff x="3424" y="3521"/>
              <a:chExt cx="1006" cy="649"/>
            </a:xfrm>
          </p:grpSpPr>
          <p:pic>
            <p:nvPicPr>
              <p:cNvPr id="5148" name="Picture 34" descr="Struktur von Citronensäure">
                <a:hlinkClick r:id="rId8" tooltip="Struktur von Citronensäure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3521"/>
                <a:ext cx="91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9" name="Text Box 35"/>
              <p:cNvSpPr txBox="1">
                <a:spLocks noChangeArrowheads="1"/>
              </p:cNvSpPr>
              <p:nvPr/>
            </p:nvSpPr>
            <p:spPr bwMode="auto">
              <a:xfrm>
                <a:off x="3470" y="3964"/>
                <a:ext cx="960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l-PL" b="1" dirty="0"/>
                  <a:t>Kw. cytrynowy</a:t>
                </a:r>
                <a:endParaRPr lang="de-DE" b="1" dirty="0"/>
              </a:p>
            </p:txBody>
          </p:sp>
        </p:grpSp>
        <p:sp>
          <p:nvSpPr>
            <p:cNvPr id="5143" name="AutoShape 55"/>
            <p:cNvSpPr>
              <a:spLocks noChangeArrowheads="1"/>
            </p:cNvSpPr>
            <p:nvPr/>
          </p:nvSpPr>
          <p:spPr bwMode="auto">
            <a:xfrm>
              <a:off x="3515" y="1207"/>
              <a:ext cx="137" cy="953"/>
            </a:xfrm>
            <a:prstGeom prst="curvedLeftArrow">
              <a:avLst>
                <a:gd name="adj1" fmla="val 75391"/>
                <a:gd name="adj2" fmla="val 256768"/>
                <a:gd name="adj3" fmla="val 2973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AutoShape 83"/>
            <p:cNvSpPr>
              <a:spLocks noChangeArrowheads="1"/>
            </p:cNvSpPr>
            <p:nvPr/>
          </p:nvSpPr>
          <p:spPr bwMode="auto">
            <a:xfrm>
              <a:off x="3107" y="1887"/>
              <a:ext cx="107" cy="457"/>
            </a:xfrm>
            <a:prstGeom prst="octagon">
              <a:avLst>
                <a:gd name="adj" fmla="val 2928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84"/>
            <p:cNvSpPr>
              <a:spLocks noChangeArrowheads="1"/>
            </p:cNvSpPr>
            <p:nvPr/>
          </p:nvSpPr>
          <p:spPr bwMode="auto">
            <a:xfrm>
              <a:off x="2880" y="1841"/>
              <a:ext cx="363" cy="908"/>
            </a:xfrm>
            <a:prstGeom prst="ellipse">
              <a:avLst/>
            </a:prstGeom>
            <a:blipFill dpi="0" rotWithShape="1">
              <a:blip r:embed="rId7">
                <a:alphaModFix amt="12000"/>
              </a:blip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85"/>
            <p:cNvSpPr>
              <a:spLocks noChangeShapeType="1"/>
            </p:cNvSpPr>
            <p:nvPr/>
          </p:nvSpPr>
          <p:spPr bwMode="auto">
            <a:xfrm flipH="1">
              <a:off x="3198" y="1977"/>
              <a:ext cx="27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47" name="Picture 99" descr="Zitron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612"/>
              <a:ext cx="817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967" name="Group 103"/>
          <p:cNvGrpSpPr>
            <a:grpSpLocks/>
          </p:cNvGrpSpPr>
          <p:nvPr/>
        </p:nvGrpSpPr>
        <p:grpSpPr bwMode="auto">
          <a:xfrm>
            <a:off x="6142661" y="1123802"/>
            <a:ext cx="1814514" cy="5108575"/>
            <a:chOff x="4186" y="935"/>
            <a:chExt cx="1143" cy="3218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186" y="935"/>
              <a:ext cx="1006" cy="649"/>
              <a:chOff x="3424" y="3521"/>
              <a:chExt cx="1006" cy="649"/>
            </a:xfrm>
          </p:grpSpPr>
          <p:pic>
            <p:nvPicPr>
              <p:cNvPr id="5139" name="Picture 16" descr="Struktur von Citronensäure">
                <a:hlinkClick r:id="rId8" tooltip="Struktur von Citronensäure"/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" y="3521"/>
                <a:ext cx="910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0" name="Text Box 17"/>
              <p:cNvSpPr txBox="1">
                <a:spLocks noChangeArrowheads="1"/>
              </p:cNvSpPr>
              <p:nvPr/>
            </p:nvSpPr>
            <p:spPr bwMode="auto">
              <a:xfrm>
                <a:off x="3470" y="3964"/>
                <a:ext cx="960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l-PL" b="1" dirty="0"/>
                  <a:t>Kw. cytrynowy</a:t>
                </a:r>
                <a:endParaRPr lang="de-DE" b="1" dirty="0"/>
              </a:p>
            </p:txBody>
          </p:sp>
        </p:grpSp>
        <p:grpSp>
          <p:nvGrpSpPr>
            <p:cNvPr id="5129" name="Group 18"/>
            <p:cNvGrpSpPr>
              <a:grpSpLocks/>
            </p:cNvGrpSpPr>
            <p:nvPr/>
          </p:nvGrpSpPr>
          <p:grpSpPr bwMode="auto">
            <a:xfrm>
              <a:off x="4364" y="2866"/>
              <a:ext cx="719" cy="704"/>
              <a:chOff x="2880" y="3274"/>
              <a:chExt cx="719" cy="704"/>
            </a:xfrm>
          </p:grpSpPr>
          <p:pic>
            <p:nvPicPr>
              <p:cNvPr id="5137" name="Picture 19" descr="Strukturformel von Diacetyl">
                <a:hlinkClick r:id="rId11" tooltip="Strukturformel von Diacetyl"/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274"/>
                <a:ext cx="719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8" name="Text Box 20"/>
              <p:cNvSpPr txBox="1">
                <a:spLocks noChangeArrowheads="1"/>
              </p:cNvSpPr>
              <p:nvPr/>
            </p:nvSpPr>
            <p:spPr bwMode="auto">
              <a:xfrm>
                <a:off x="2971" y="3772"/>
                <a:ext cx="568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pl-PL" b="1" dirty="0" err="1"/>
                  <a:t>diacetyl</a:t>
                </a:r>
                <a:endParaRPr lang="de-DE" b="1" dirty="0"/>
              </a:p>
            </p:txBody>
          </p:sp>
        </p:grpSp>
        <p:sp>
          <p:nvSpPr>
            <p:cNvPr id="5130" name="AutoShape 62"/>
            <p:cNvSpPr>
              <a:spLocks noChangeArrowheads="1"/>
            </p:cNvSpPr>
            <p:nvPr/>
          </p:nvSpPr>
          <p:spPr bwMode="auto">
            <a:xfrm>
              <a:off x="5192" y="1162"/>
              <a:ext cx="137" cy="1043"/>
            </a:xfrm>
            <a:prstGeom prst="curvedLeftArrow">
              <a:avLst>
                <a:gd name="adj1" fmla="val 82511"/>
                <a:gd name="adj2" fmla="val 281016"/>
                <a:gd name="adj3" fmla="val 2973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AutoShape 65"/>
            <p:cNvSpPr>
              <a:spLocks noChangeArrowheads="1"/>
            </p:cNvSpPr>
            <p:nvPr/>
          </p:nvSpPr>
          <p:spPr bwMode="auto">
            <a:xfrm>
              <a:off x="5103" y="2204"/>
              <a:ext cx="137" cy="1043"/>
            </a:xfrm>
            <a:prstGeom prst="curvedLeftArrow">
              <a:avLst>
                <a:gd name="adj1" fmla="val 82511"/>
                <a:gd name="adj2" fmla="val 281016"/>
                <a:gd name="adj3" fmla="val 29736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AutoShape 94"/>
            <p:cNvSpPr>
              <a:spLocks noChangeArrowheads="1"/>
            </p:cNvSpPr>
            <p:nvPr/>
          </p:nvSpPr>
          <p:spPr bwMode="auto">
            <a:xfrm>
              <a:off x="4740" y="1933"/>
              <a:ext cx="107" cy="457"/>
            </a:xfrm>
            <a:prstGeom prst="octagon">
              <a:avLst>
                <a:gd name="adj" fmla="val 2928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95"/>
            <p:cNvSpPr>
              <a:spLocks noChangeArrowheads="1"/>
            </p:cNvSpPr>
            <p:nvPr/>
          </p:nvSpPr>
          <p:spPr bwMode="auto">
            <a:xfrm>
              <a:off x="4513" y="1887"/>
              <a:ext cx="363" cy="908"/>
            </a:xfrm>
            <a:prstGeom prst="ellipse">
              <a:avLst/>
            </a:prstGeom>
            <a:blipFill dpi="0" rotWithShape="1">
              <a:blip r:embed="rId7">
                <a:alphaModFix amt="12000"/>
              </a:blip>
              <a:srcRect/>
              <a:tile tx="0" ty="0" sx="100000" sy="100000" flip="none" algn="tl"/>
            </a:blipFill>
            <a:ln w="9525">
              <a:solidFill>
                <a:srgbClr val="C0C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96"/>
            <p:cNvSpPr>
              <a:spLocks noChangeShapeType="1"/>
            </p:cNvSpPr>
            <p:nvPr/>
          </p:nvSpPr>
          <p:spPr bwMode="auto">
            <a:xfrm flipH="1">
              <a:off x="4694" y="2023"/>
              <a:ext cx="4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Line 97"/>
            <p:cNvSpPr>
              <a:spLocks noChangeShapeType="1"/>
            </p:cNvSpPr>
            <p:nvPr/>
          </p:nvSpPr>
          <p:spPr bwMode="auto">
            <a:xfrm rot="10800000" flipH="1">
              <a:off x="4558" y="2205"/>
              <a:ext cx="4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lgDashDot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36" name="Picture 100" descr="Butt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3601"/>
              <a:ext cx="95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968" name="Text Box 104"/>
          <p:cNvSpPr txBox="1">
            <a:spLocks noChangeArrowheads="1"/>
          </p:cNvSpPr>
          <p:nvPr/>
        </p:nvSpPr>
        <p:spPr bwMode="auto">
          <a:xfrm>
            <a:off x="3607980" y="546381"/>
            <a:ext cx="2121093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800" b="1" dirty="0">
                <a:solidFill>
                  <a:srgbClr val="3467CD"/>
                </a:solidFill>
              </a:rPr>
              <a:t>Cytrynian ujemny</a:t>
            </a:r>
            <a:endParaRPr lang="de-DE" sz="1800" b="1" dirty="0">
              <a:solidFill>
                <a:srgbClr val="3467CD"/>
              </a:solidFill>
            </a:endParaRPr>
          </a:p>
        </p:txBody>
      </p:sp>
      <p:sp>
        <p:nvSpPr>
          <p:cNvPr id="164969" name="Text Box 105"/>
          <p:cNvSpPr txBox="1">
            <a:spLocks noChangeArrowheads="1"/>
          </p:cNvSpPr>
          <p:nvPr/>
        </p:nvSpPr>
        <p:spPr bwMode="auto">
          <a:xfrm>
            <a:off x="6204227" y="534366"/>
            <a:ext cx="2146742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800" b="1" dirty="0">
                <a:solidFill>
                  <a:srgbClr val="3467CD"/>
                </a:solidFill>
              </a:rPr>
              <a:t>Cytrynian dodatni</a:t>
            </a:r>
            <a:endParaRPr lang="de-DE" sz="1800" b="1" dirty="0">
              <a:solidFill>
                <a:srgbClr val="3467CD"/>
              </a:solidFill>
            </a:endParaRPr>
          </a:p>
        </p:txBody>
      </p:sp>
      <p:sp>
        <p:nvSpPr>
          <p:cNvPr id="164971" name="Text Box 107"/>
          <p:cNvSpPr txBox="1">
            <a:spLocks noChangeArrowheads="1"/>
          </p:cNvSpPr>
          <p:nvPr/>
        </p:nvSpPr>
        <p:spPr bwMode="auto">
          <a:xfrm>
            <a:off x="1356887" y="577788"/>
            <a:ext cx="671979" cy="3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1800" b="1" dirty="0">
                <a:solidFill>
                  <a:srgbClr val="3467CD"/>
                </a:solidFill>
              </a:rPr>
              <a:t>BSA</a:t>
            </a:r>
          </a:p>
        </p:txBody>
      </p:sp>
    </p:spTree>
    <p:extLst>
      <p:ext uri="{BB962C8B-B14F-4D97-AF65-F5344CB8AC3E}">
        <p14:creationId xmlns:p14="http://schemas.microsoft.com/office/powerpoint/2010/main" val="3916074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68" grpId="0"/>
      <p:bldP spid="164969" grpId="0"/>
      <p:bldP spid="1649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528" y="300038"/>
            <a:ext cx="7776864" cy="32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dirty="0"/>
              <a:t>Pinot Blanc; </a:t>
            </a:r>
            <a:r>
              <a:rPr lang="pl-PL" dirty="0"/>
              <a:t>a</a:t>
            </a:r>
            <a:r>
              <a:rPr lang="de-DE" dirty="0" err="1"/>
              <a:t>lkohol</a:t>
            </a:r>
            <a:r>
              <a:rPr lang="de-DE" dirty="0"/>
              <a:t>: 12,9 vol.%, </a:t>
            </a:r>
            <a:r>
              <a:rPr lang="pl-PL" dirty="0"/>
              <a:t>wartość </a:t>
            </a:r>
            <a:r>
              <a:rPr lang="de-DE" dirty="0"/>
              <a:t>pH: 3,54, </a:t>
            </a:r>
            <a:r>
              <a:rPr lang="pl-PL" dirty="0"/>
              <a:t>cukier</a:t>
            </a:r>
            <a:r>
              <a:rPr lang="de-DE" dirty="0"/>
              <a:t>: 2,8 g/l, </a:t>
            </a:r>
            <a:r>
              <a:rPr lang="pl-PL" dirty="0"/>
              <a:t>kw. jabłkowy</a:t>
            </a:r>
            <a:r>
              <a:rPr lang="de-DE" dirty="0"/>
              <a:t>; 4,3 g/l</a:t>
            </a:r>
          </a:p>
        </p:txBody>
      </p:sp>
      <p:grpSp>
        <p:nvGrpSpPr>
          <p:cNvPr id="32783" name="Group 15"/>
          <p:cNvGrpSpPr>
            <a:grpSpLocks/>
          </p:cNvGrpSpPr>
          <p:nvPr/>
        </p:nvGrpSpPr>
        <p:grpSpPr bwMode="auto">
          <a:xfrm>
            <a:off x="250825" y="620713"/>
            <a:ext cx="7200900" cy="2533650"/>
            <a:chOff x="158" y="391"/>
            <a:chExt cx="4536" cy="1596"/>
          </a:xfrm>
        </p:grpSpPr>
        <p:pic>
          <p:nvPicPr>
            <p:cNvPr id="11278" name="Picture 4" descr="CiNe Malic Acid 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23"/>
            <a:stretch>
              <a:fillRect/>
            </a:stretch>
          </p:blipFill>
          <p:spPr bwMode="auto">
            <a:xfrm>
              <a:off x="1020" y="436"/>
              <a:ext cx="3674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Rectangle 8"/>
            <p:cNvSpPr>
              <a:spLocks noChangeArrowheads="1"/>
            </p:cNvSpPr>
            <p:nvPr/>
          </p:nvSpPr>
          <p:spPr bwMode="auto">
            <a:xfrm>
              <a:off x="158" y="391"/>
              <a:ext cx="1020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Äpfelsäure [g/l]</a:t>
              </a:r>
            </a:p>
          </p:txBody>
        </p:sp>
      </p:grpSp>
      <p:grpSp>
        <p:nvGrpSpPr>
          <p:cNvPr id="32784" name="Group 16"/>
          <p:cNvGrpSpPr>
            <a:grpSpLocks/>
          </p:cNvGrpSpPr>
          <p:nvPr/>
        </p:nvGrpSpPr>
        <p:grpSpPr bwMode="auto">
          <a:xfrm>
            <a:off x="215900" y="2565400"/>
            <a:ext cx="7235825" cy="2278063"/>
            <a:chOff x="136" y="1616"/>
            <a:chExt cx="4558" cy="1435"/>
          </a:xfrm>
        </p:grpSpPr>
        <p:pic>
          <p:nvPicPr>
            <p:cNvPr id="11275" name="Picture 6" descr="CiNe Citric Acid 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28"/>
            <a:stretch>
              <a:fillRect/>
            </a:stretch>
          </p:blipFill>
          <p:spPr bwMode="auto">
            <a:xfrm>
              <a:off x="1082" y="1640"/>
              <a:ext cx="3612" cy="1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136" y="1616"/>
              <a:ext cx="1020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Zitronensäure [mg/l]</a:t>
              </a:r>
            </a:p>
          </p:txBody>
        </p:sp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179388" y="4314825"/>
            <a:ext cx="7162800" cy="2376488"/>
            <a:chOff x="113" y="2704"/>
            <a:chExt cx="4512" cy="1497"/>
          </a:xfrm>
        </p:grpSpPr>
        <p:pic>
          <p:nvPicPr>
            <p:cNvPr id="11271" name="Picture 7" descr="CiNe Acetic Acid 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08"/>
            <a:stretch>
              <a:fillRect/>
            </a:stretch>
          </p:blipFill>
          <p:spPr bwMode="auto">
            <a:xfrm>
              <a:off x="1087" y="2718"/>
              <a:ext cx="3538" cy="1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Rectangle 10"/>
            <p:cNvSpPr>
              <a:spLocks noChangeArrowheads="1"/>
            </p:cNvSpPr>
            <p:nvPr/>
          </p:nvSpPr>
          <p:spPr bwMode="auto">
            <a:xfrm>
              <a:off x="113" y="2704"/>
              <a:ext cx="1020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Essigäure [mg/l]</a:t>
              </a:r>
            </a:p>
          </p:txBody>
        </p:sp>
        <p:sp>
          <p:nvSpPr>
            <p:cNvPr id="11274" name="Rectangle 14"/>
            <p:cNvSpPr>
              <a:spLocks noChangeArrowheads="1"/>
            </p:cNvSpPr>
            <p:nvPr/>
          </p:nvSpPr>
          <p:spPr bwMode="auto">
            <a:xfrm>
              <a:off x="2268" y="3974"/>
              <a:ext cx="1292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l-PL" sz="1200" dirty="0">
                  <a:solidFill>
                    <a:schemeClr val="tx1"/>
                  </a:solidFill>
                </a:rPr>
                <a:t>dni</a:t>
              </a:r>
              <a:r>
                <a:rPr lang="de-DE" sz="1200" dirty="0">
                  <a:solidFill>
                    <a:schemeClr val="tx1"/>
                  </a:solidFill>
                </a:rPr>
                <a:t> [d]</a:t>
              </a:r>
            </a:p>
          </p:txBody>
        </p:sp>
      </p:grpSp>
      <p:sp>
        <p:nvSpPr>
          <p:cNvPr id="17" name="Rectangle 14"/>
          <p:cNvSpPr>
            <a:spLocks noChangeArrowheads="1"/>
          </p:cNvSpPr>
          <p:nvPr/>
        </p:nvSpPr>
        <p:spPr bwMode="auto">
          <a:xfrm rot="16200000">
            <a:off x="908051" y="4921917"/>
            <a:ext cx="1619250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Kw. octowy</a:t>
            </a:r>
            <a:r>
              <a:rPr lang="de-DE" sz="1050" dirty="0">
                <a:solidFill>
                  <a:schemeClr val="tx1"/>
                </a:solidFill>
              </a:rPr>
              <a:t> [mg/l]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 rot="16200000">
            <a:off x="918221" y="3194348"/>
            <a:ext cx="1619250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Kw. cytrynowy</a:t>
            </a:r>
            <a:r>
              <a:rPr lang="de-DE" sz="1050" dirty="0">
                <a:solidFill>
                  <a:schemeClr val="tx1"/>
                </a:solidFill>
              </a:rPr>
              <a:t> [mg/l]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 rot="16200000">
            <a:off x="918221" y="1466156"/>
            <a:ext cx="1619250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1050" dirty="0">
                <a:solidFill>
                  <a:schemeClr val="tx1"/>
                </a:solidFill>
              </a:rPr>
              <a:t>Kw. jabłkowy</a:t>
            </a:r>
            <a:r>
              <a:rPr lang="de-DE" sz="1050" dirty="0">
                <a:solidFill>
                  <a:schemeClr val="tx1"/>
                </a:solidFill>
              </a:rPr>
              <a:t> [mg/l]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732240" y="6456447"/>
            <a:ext cx="1524776" cy="23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900" dirty="0" err="1"/>
              <a:t>Żródło</a:t>
            </a:r>
            <a:r>
              <a:rPr lang="da-DK" sz="900" dirty="0"/>
              <a:t>: Nielsen </a:t>
            </a:r>
            <a:r>
              <a:rPr lang="pl-PL" sz="900" dirty="0"/>
              <a:t>i</a:t>
            </a:r>
            <a:r>
              <a:rPr lang="da-DK" sz="900" dirty="0"/>
              <a:t> Richelieu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6048390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5"/>
            <a:ext cx="8712968" cy="584919"/>
          </a:xfrm>
        </p:spPr>
        <p:txBody>
          <a:bodyPr/>
          <a:lstStyle/>
          <a:p>
            <a:pPr eaLnBrk="1" hangingPunct="1"/>
            <a:r>
              <a:rPr lang="pl-PL" sz="2800" dirty="0"/>
              <a:t>Zależność tworzenia </a:t>
            </a:r>
            <a:r>
              <a:rPr lang="pl-PL" sz="2800" dirty="0" err="1"/>
              <a:t>diacetylu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od redukcji kw. jabłkowego</a:t>
            </a:r>
            <a:endParaRPr lang="de-DE" sz="2800" dirty="0"/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993775"/>
            <a:ext cx="59531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3121025"/>
            <a:ext cx="58007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7008813" y="6441408"/>
            <a:ext cx="1524776" cy="23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900" dirty="0" err="1"/>
              <a:t>Żródło</a:t>
            </a:r>
            <a:r>
              <a:rPr lang="da-DK" sz="900" dirty="0"/>
              <a:t>: Nielsen </a:t>
            </a:r>
            <a:r>
              <a:rPr lang="pl-PL" sz="900" dirty="0"/>
              <a:t>i</a:t>
            </a:r>
            <a:r>
              <a:rPr lang="da-DK" sz="900" dirty="0"/>
              <a:t> Richelieu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09932619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80" y="0"/>
            <a:ext cx="7924800" cy="1096963"/>
          </a:xfrm>
        </p:spPr>
        <p:txBody>
          <a:bodyPr/>
          <a:lstStyle/>
          <a:p>
            <a:r>
              <a:rPr lang="de-DE" sz="2800" dirty="0" err="1"/>
              <a:t>Opcje</a:t>
            </a:r>
            <a:r>
              <a:rPr lang="de-DE" sz="2800" dirty="0"/>
              <a:t> </a:t>
            </a:r>
            <a:r>
              <a:rPr lang="de-DE" sz="2800" dirty="0" err="1"/>
              <a:t>czas</a:t>
            </a:r>
            <a:r>
              <a:rPr lang="pl-PL" sz="2800" dirty="0"/>
              <a:t>u</a:t>
            </a:r>
            <a:r>
              <a:rPr lang="de-DE" sz="2800" dirty="0"/>
              <a:t> </a:t>
            </a:r>
            <a:r>
              <a:rPr lang="de-DE" sz="2800" dirty="0" err="1"/>
              <a:t>zaszczepienia</a:t>
            </a:r>
            <a:endParaRPr lang="en-US" sz="2800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01909" y="1355678"/>
            <a:ext cx="8308792" cy="4234171"/>
            <a:chOff x="-1" y="1174"/>
            <a:chExt cx="5512" cy="238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10" y="1800"/>
              <a:ext cx="4998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15" y="1803"/>
              <a:ext cx="0" cy="13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515" y="3164"/>
              <a:ext cx="49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768" y="1600"/>
              <a:ext cx="91" cy="27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92D050"/>
            </a:solidFill>
            <a:ln w="9525">
              <a:solidFill>
                <a:srgbClr val="92D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040" y="1600"/>
              <a:ext cx="91" cy="27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3366FF"/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2402" y="1600"/>
              <a:ext cx="91" cy="27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00206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3764" y="1600"/>
              <a:ext cx="91" cy="273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FF3399"/>
            </a:soli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468" y="189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468" y="2525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68" y="285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468" y="220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77" y="1174"/>
              <a:ext cx="933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pl-P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przed</a:t>
              </a:r>
              <a:r>
                <a:rPr lang="en-AU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fermentacją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44"/>
            <p:cNvGrpSpPr>
              <a:grpSpLocks/>
            </p:cNvGrpSpPr>
            <p:nvPr/>
          </p:nvGrpSpPr>
          <p:grpSpPr bwMode="auto">
            <a:xfrm>
              <a:off x="2263" y="3247"/>
              <a:ext cx="48" cy="314"/>
              <a:chOff x="2263" y="3247"/>
              <a:chExt cx="48" cy="314"/>
            </a:xfrm>
          </p:grpSpPr>
          <p:sp>
            <p:nvSpPr>
              <p:cNvPr id="2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2266" y="3547"/>
                <a:ext cx="14" cy="1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4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2263" y="3247"/>
                <a:ext cx="48" cy="7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 sz="14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 rot="16200000">
              <a:off x="-224" y="2276"/>
              <a:ext cx="65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400" dirty="0">
                  <a:solidFill>
                    <a:schemeClr val="tx1"/>
                  </a:solidFill>
                  <a:latin typeface="+mj-lt"/>
                </a:rPr>
                <a:t>Cukier</a:t>
              </a:r>
              <a:r>
                <a:rPr lang="en-AU" sz="1400" dirty="0">
                  <a:solidFill>
                    <a:schemeClr val="tx1"/>
                  </a:solidFill>
                  <a:latin typeface="+mj-lt"/>
                </a:rPr>
                <a:t> (%)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55" y="1738"/>
              <a:ext cx="29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>
                  <a:solidFill>
                    <a:schemeClr val="tx1"/>
                  </a:solidFill>
                  <a:latin typeface="+mj-lt"/>
                </a:rPr>
                <a:t>100</a:t>
              </a:r>
              <a:endParaRPr lang="en-US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213" y="2439"/>
              <a:ext cx="235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>
                  <a:solidFill>
                    <a:schemeClr val="tx1"/>
                  </a:solidFill>
                  <a:latin typeface="+mj-lt"/>
                </a:rPr>
                <a:t>50</a:t>
              </a:r>
              <a:endParaRPr lang="en-US" sz="12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1063" y="2019"/>
              <a:ext cx="2060" cy="1145"/>
            </a:xfrm>
            <a:custGeom>
              <a:avLst/>
              <a:gdLst>
                <a:gd name="T0" fmla="*/ 0 w 2540"/>
                <a:gd name="T1" fmla="*/ 0 h 1248"/>
                <a:gd name="T2" fmla="*/ 24 w 2540"/>
                <a:gd name="T3" fmla="*/ 7 h 1248"/>
                <a:gd name="T4" fmla="*/ 42 w 2540"/>
                <a:gd name="T5" fmla="*/ 30 h 1248"/>
                <a:gd name="T6" fmla="*/ 57 w 2540"/>
                <a:gd name="T7" fmla="*/ 66 h 1248"/>
                <a:gd name="T8" fmla="*/ 73 w 2540"/>
                <a:gd name="T9" fmla="*/ 83 h 1248"/>
                <a:gd name="T10" fmla="*/ 91 w 2540"/>
                <a:gd name="T11" fmla="*/ 93 h 1248"/>
                <a:gd name="T12" fmla="*/ 114 w 2540"/>
                <a:gd name="T13" fmla="*/ 93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0"/>
                <a:gd name="T22" fmla="*/ 0 h 1248"/>
                <a:gd name="T23" fmla="*/ 2540 w 2540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0" h="1248">
                  <a:moveTo>
                    <a:pt x="0" y="0"/>
                  </a:moveTo>
                  <a:cubicBezTo>
                    <a:pt x="193" y="11"/>
                    <a:pt x="386" y="23"/>
                    <a:pt x="545" y="91"/>
                  </a:cubicBezTo>
                  <a:cubicBezTo>
                    <a:pt x="704" y="159"/>
                    <a:pt x="832" y="280"/>
                    <a:pt x="953" y="408"/>
                  </a:cubicBezTo>
                  <a:cubicBezTo>
                    <a:pt x="1074" y="536"/>
                    <a:pt x="1157" y="749"/>
                    <a:pt x="1270" y="862"/>
                  </a:cubicBezTo>
                  <a:cubicBezTo>
                    <a:pt x="1383" y="975"/>
                    <a:pt x="1505" y="1028"/>
                    <a:pt x="1633" y="1088"/>
                  </a:cubicBezTo>
                  <a:cubicBezTo>
                    <a:pt x="1761" y="1148"/>
                    <a:pt x="1890" y="1202"/>
                    <a:pt x="2041" y="1225"/>
                  </a:cubicBezTo>
                  <a:cubicBezTo>
                    <a:pt x="2192" y="1248"/>
                    <a:pt x="2457" y="1225"/>
                    <a:pt x="2540" y="1225"/>
                  </a:cubicBezTo>
                </a:path>
              </a:pathLst>
            </a:custGeom>
            <a:noFill/>
            <a:ln w="571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2433" y="2483"/>
              <a:ext cx="1629" cy="665"/>
            </a:xfrm>
            <a:custGeom>
              <a:avLst/>
              <a:gdLst>
                <a:gd name="T0" fmla="*/ 0 w 2540"/>
                <a:gd name="T1" fmla="*/ 0 h 1248"/>
                <a:gd name="T2" fmla="*/ 24 w 2540"/>
                <a:gd name="T3" fmla="*/ 7 h 1248"/>
                <a:gd name="T4" fmla="*/ 42 w 2540"/>
                <a:gd name="T5" fmla="*/ 30 h 1248"/>
                <a:gd name="T6" fmla="*/ 57 w 2540"/>
                <a:gd name="T7" fmla="*/ 66 h 1248"/>
                <a:gd name="T8" fmla="*/ 73 w 2540"/>
                <a:gd name="T9" fmla="*/ 83 h 1248"/>
                <a:gd name="T10" fmla="*/ 91 w 2540"/>
                <a:gd name="T11" fmla="*/ 93 h 1248"/>
                <a:gd name="T12" fmla="*/ 114 w 2540"/>
                <a:gd name="T13" fmla="*/ 93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0"/>
                <a:gd name="T22" fmla="*/ 0 h 1248"/>
                <a:gd name="T23" fmla="*/ 2540 w 2540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0" h="1248">
                  <a:moveTo>
                    <a:pt x="0" y="0"/>
                  </a:moveTo>
                  <a:cubicBezTo>
                    <a:pt x="193" y="11"/>
                    <a:pt x="386" y="23"/>
                    <a:pt x="545" y="91"/>
                  </a:cubicBezTo>
                  <a:cubicBezTo>
                    <a:pt x="704" y="159"/>
                    <a:pt x="832" y="280"/>
                    <a:pt x="953" y="408"/>
                  </a:cubicBezTo>
                  <a:cubicBezTo>
                    <a:pt x="1074" y="536"/>
                    <a:pt x="1157" y="749"/>
                    <a:pt x="1270" y="862"/>
                  </a:cubicBezTo>
                  <a:cubicBezTo>
                    <a:pt x="1383" y="975"/>
                    <a:pt x="1505" y="1028"/>
                    <a:pt x="1633" y="1088"/>
                  </a:cubicBezTo>
                  <a:cubicBezTo>
                    <a:pt x="1761" y="1148"/>
                    <a:pt x="1890" y="1202"/>
                    <a:pt x="2041" y="1225"/>
                  </a:cubicBezTo>
                  <a:cubicBezTo>
                    <a:pt x="2192" y="1248"/>
                    <a:pt x="2457" y="1225"/>
                    <a:pt x="2540" y="1225"/>
                  </a:cubicBezTo>
                </a:path>
              </a:pathLst>
            </a:custGeom>
            <a:noFill/>
            <a:ln w="57150" cmpd="sng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3823" y="2816"/>
              <a:ext cx="831" cy="338"/>
            </a:xfrm>
            <a:custGeom>
              <a:avLst/>
              <a:gdLst>
                <a:gd name="T0" fmla="*/ 0 w 2540"/>
                <a:gd name="T1" fmla="*/ 0 h 1248"/>
                <a:gd name="T2" fmla="*/ 20 w 2540"/>
                <a:gd name="T3" fmla="*/ 0 h 1248"/>
                <a:gd name="T4" fmla="*/ 36 w 2540"/>
                <a:gd name="T5" fmla="*/ 3 h 1248"/>
                <a:gd name="T6" fmla="*/ 48 w 2540"/>
                <a:gd name="T7" fmla="*/ 6 h 1248"/>
                <a:gd name="T8" fmla="*/ 62 w 2540"/>
                <a:gd name="T9" fmla="*/ 8 h 1248"/>
                <a:gd name="T10" fmla="*/ 78 w 2540"/>
                <a:gd name="T11" fmla="*/ 9 h 1248"/>
                <a:gd name="T12" fmla="*/ 96 w 2540"/>
                <a:gd name="T13" fmla="*/ 9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0"/>
                <a:gd name="T22" fmla="*/ 0 h 1248"/>
                <a:gd name="T23" fmla="*/ 2540 w 2540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0" h="1248">
                  <a:moveTo>
                    <a:pt x="0" y="0"/>
                  </a:moveTo>
                  <a:cubicBezTo>
                    <a:pt x="193" y="11"/>
                    <a:pt x="386" y="23"/>
                    <a:pt x="545" y="91"/>
                  </a:cubicBezTo>
                  <a:cubicBezTo>
                    <a:pt x="704" y="159"/>
                    <a:pt x="832" y="280"/>
                    <a:pt x="953" y="408"/>
                  </a:cubicBezTo>
                  <a:cubicBezTo>
                    <a:pt x="1074" y="536"/>
                    <a:pt x="1157" y="749"/>
                    <a:pt x="1270" y="862"/>
                  </a:cubicBezTo>
                  <a:cubicBezTo>
                    <a:pt x="1383" y="975"/>
                    <a:pt x="1505" y="1028"/>
                    <a:pt x="1633" y="1088"/>
                  </a:cubicBezTo>
                  <a:cubicBezTo>
                    <a:pt x="1761" y="1148"/>
                    <a:pt x="1890" y="1202"/>
                    <a:pt x="2041" y="1225"/>
                  </a:cubicBezTo>
                  <a:cubicBezTo>
                    <a:pt x="2192" y="1248"/>
                    <a:pt x="2457" y="1225"/>
                    <a:pt x="2540" y="1225"/>
                  </a:cubicBezTo>
                </a:path>
              </a:pathLst>
            </a:custGeom>
            <a:noFill/>
            <a:ln w="57150" cmpd="sng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Freeform 41"/>
            <p:cNvSpPr>
              <a:spLocks/>
            </p:cNvSpPr>
            <p:nvPr/>
          </p:nvSpPr>
          <p:spPr bwMode="auto">
            <a:xfrm>
              <a:off x="723" y="1900"/>
              <a:ext cx="2721" cy="1248"/>
            </a:xfrm>
            <a:custGeom>
              <a:avLst/>
              <a:gdLst>
                <a:gd name="T0" fmla="*/ 0 w 2540"/>
                <a:gd name="T1" fmla="*/ 0 h 1248"/>
                <a:gd name="T2" fmla="*/ 884 w 2540"/>
                <a:gd name="T3" fmla="*/ 91 h 1248"/>
                <a:gd name="T4" fmla="*/ 1545 w 2540"/>
                <a:gd name="T5" fmla="*/ 408 h 1248"/>
                <a:gd name="T6" fmla="*/ 2057 w 2540"/>
                <a:gd name="T7" fmla="*/ 862 h 1248"/>
                <a:gd name="T8" fmla="*/ 2644 w 2540"/>
                <a:gd name="T9" fmla="*/ 1088 h 1248"/>
                <a:gd name="T10" fmla="*/ 3305 w 2540"/>
                <a:gd name="T11" fmla="*/ 1225 h 1248"/>
                <a:gd name="T12" fmla="*/ 4113 w 2540"/>
                <a:gd name="T13" fmla="*/ 1225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40"/>
                <a:gd name="T22" fmla="*/ 0 h 1248"/>
                <a:gd name="T23" fmla="*/ 2540 w 2540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40" h="1248">
                  <a:moveTo>
                    <a:pt x="0" y="0"/>
                  </a:moveTo>
                  <a:cubicBezTo>
                    <a:pt x="193" y="11"/>
                    <a:pt x="386" y="23"/>
                    <a:pt x="545" y="91"/>
                  </a:cubicBezTo>
                  <a:cubicBezTo>
                    <a:pt x="704" y="159"/>
                    <a:pt x="832" y="280"/>
                    <a:pt x="953" y="408"/>
                  </a:cubicBezTo>
                  <a:cubicBezTo>
                    <a:pt x="1074" y="536"/>
                    <a:pt x="1157" y="749"/>
                    <a:pt x="1270" y="862"/>
                  </a:cubicBezTo>
                  <a:cubicBezTo>
                    <a:pt x="1383" y="975"/>
                    <a:pt x="1505" y="1028"/>
                    <a:pt x="1633" y="1088"/>
                  </a:cubicBezTo>
                  <a:cubicBezTo>
                    <a:pt x="1761" y="1148"/>
                    <a:pt x="1890" y="1202"/>
                    <a:pt x="2041" y="1225"/>
                  </a:cubicBezTo>
                  <a:cubicBezTo>
                    <a:pt x="2192" y="1248"/>
                    <a:pt x="2457" y="1225"/>
                    <a:pt x="2540" y="1225"/>
                  </a:cubicBezTo>
                </a:path>
              </a:pathLst>
            </a:custGeom>
            <a:noFill/>
            <a:ln w="57150" cmpd="sng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1470" y="1961"/>
              <a:ext cx="56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400" b="1" dirty="0">
                  <a:solidFill>
                    <a:schemeClr val="tx1"/>
                  </a:solidFill>
                  <a:latin typeface="+mj-lt"/>
                </a:rPr>
                <a:t>AG</a:t>
              </a:r>
              <a:endParaRPr lang="en-US" sz="14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1" name="Textfeld 34"/>
          <p:cNvSpPr txBox="1">
            <a:spLocks noChangeArrowheads="1"/>
          </p:cNvSpPr>
          <p:nvPr/>
        </p:nvSpPr>
        <p:spPr bwMode="auto">
          <a:xfrm>
            <a:off x="1996142" y="1448814"/>
            <a:ext cx="1507528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Zaszczepienie symultaniczne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Textfeld 35"/>
          <p:cNvSpPr txBox="1">
            <a:spLocks noChangeArrowheads="1"/>
          </p:cNvSpPr>
          <p:nvPr/>
        </p:nvSpPr>
        <p:spPr bwMode="auto">
          <a:xfrm>
            <a:off x="3542216" y="1448814"/>
            <a:ext cx="1223962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środek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fermentacji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3" name="Rechteck 36"/>
          <p:cNvSpPr>
            <a:spLocks noChangeArrowheads="1"/>
          </p:cNvSpPr>
          <p:nvPr/>
        </p:nvSpPr>
        <p:spPr bwMode="auto">
          <a:xfrm>
            <a:off x="5612699" y="1646345"/>
            <a:ext cx="1358064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Po tłoczeniu</a:t>
            </a:r>
            <a:r>
              <a:rPr lang="en-AU" dirty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Textfeld 39"/>
          <p:cNvSpPr txBox="1">
            <a:spLocks noChangeArrowheads="1"/>
          </p:cNvSpPr>
          <p:nvPr/>
        </p:nvSpPr>
        <p:spPr bwMode="auto">
          <a:xfrm>
            <a:off x="7518859" y="1448814"/>
            <a:ext cx="1292063" cy="6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po</a:t>
            </a:r>
            <a:r>
              <a:rPr lang="en-AU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fermentacji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8062664" y="2090650"/>
            <a:ext cx="137173" cy="48426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4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Gerade Verbindung 42"/>
          <p:cNvCxnSpPr/>
          <p:nvPr/>
        </p:nvCxnSpPr>
        <p:spPr bwMode="auto">
          <a:xfrm>
            <a:off x="7928374" y="4844796"/>
            <a:ext cx="405752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Pfeil nach rechts 43"/>
          <p:cNvSpPr/>
          <p:nvPr/>
        </p:nvSpPr>
        <p:spPr bwMode="auto">
          <a:xfrm>
            <a:off x="6732240" y="5301208"/>
            <a:ext cx="2160240" cy="261983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Pfeil nach rechts 44"/>
          <p:cNvSpPr/>
          <p:nvPr/>
        </p:nvSpPr>
        <p:spPr bwMode="auto">
          <a:xfrm rot="10800000">
            <a:off x="1264220" y="5301207"/>
            <a:ext cx="5428599" cy="261983"/>
          </a:xfrm>
          <a:prstGeom prst="rightArrow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174263" y="4959062"/>
            <a:ext cx="1249445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Wartość </a:t>
            </a:r>
            <a:r>
              <a:rPr lang="de-DE" dirty="0">
                <a:solidFill>
                  <a:schemeClr val="tx1"/>
                </a:solidFill>
              </a:rPr>
              <a:t>pH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3706846" y="5569044"/>
            <a:ext cx="647934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&lt; 3,5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646742" y="5572306"/>
            <a:ext cx="647934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&gt; 3,5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 flipH="1" flipV="1">
            <a:off x="6692819" y="5721846"/>
            <a:ext cx="39421" cy="8341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rade Verbindung 51"/>
          <p:cNvCxnSpPr/>
          <p:nvPr/>
        </p:nvCxnSpPr>
        <p:spPr bwMode="auto">
          <a:xfrm>
            <a:off x="6717721" y="5301208"/>
            <a:ext cx="0" cy="28803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feld 54"/>
          <p:cNvSpPr txBox="1"/>
          <p:nvPr/>
        </p:nvSpPr>
        <p:spPr>
          <a:xfrm>
            <a:off x="6497240" y="5568034"/>
            <a:ext cx="470000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3,5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Gerade Verbindung 56"/>
          <p:cNvCxnSpPr/>
          <p:nvPr/>
        </p:nvCxnSpPr>
        <p:spPr bwMode="auto">
          <a:xfrm>
            <a:off x="3587148" y="1419468"/>
            <a:ext cx="1062304" cy="79064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rade Verbindung 57"/>
          <p:cNvCxnSpPr/>
          <p:nvPr/>
        </p:nvCxnSpPr>
        <p:spPr bwMode="auto">
          <a:xfrm flipV="1">
            <a:off x="3542216" y="1434807"/>
            <a:ext cx="1107236" cy="75996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9" name="Gruppieren 48"/>
          <p:cNvGrpSpPr/>
          <p:nvPr/>
        </p:nvGrpSpPr>
        <p:grpSpPr>
          <a:xfrm>
            <a:off x="6559968" y="-2367"/>
            <a:ext cx="2613600" cy="1271127"/>
            <a:chOff x="411677" y="2114679"/>
            <a:chExt cx="7398229" cy="3308076"/>
          </a:xfrm>
        </p:grpSpPr>
        <p:sp>
          <p:nvSpPr>
            <p:cNvPr id="51" name="Freeform 3"/>
            <p:cNvSpPr>
              <a:spLocks/>
            </p:cNvSpPr>
            <p:nvPr/>
          </p:nvSpPr>
          <p:spPr bwMode="auto">
            <a:xfrm>
              <a:off x="2585065" y="2676448"/>
              <a:ext cx="4125360" cy="2500932"/>
            </a:xfrm>
            <a:custGeom>
              <a:avLst/>
              <a:gdLst>
                <a:gd name="T0" fmla="*/ 0 w 1824"/>
                <a:gd name="T1" fmla="*/ 395422 h 976"/>
                <a:gd name="T2" fmla="*/ 3627 w 1824"/>
                <a:gd name="T3" fmla="*/ 336575 h 976"/>
                <a:gd name="T4" fmla="*/ 5796 w 1824"/>
                <a:gd name="T5" fmla="*/ 258183 h 976"/>
                <a:gd name="T6" fmla="*/ 7245 w 1824"/>
                <a:gd name="T7" fmla="*/ 120960 h 976"/>
                <a:gd name="T8" fmla="*/ 10871 w 1824"/>
                <a:gd name="T9" fmla="*/ 22894 h 976"/>
                <a:gd name="T10" fmla="*/ 15938 w 1824"/>
                <a:gd name="T11" fmla="*/ 22894 h 976"/>
                <a:gd name="T12" fmla="*/ 19565 w 1824"/>
                <a:gd name="T13" fmla="*/ 160126 h 976"/>
                <a:gd name="T14" fmla="*/ 21012 w 1824"/>
                <a:gd name="T15" fmla="*/ 297504 h 976"/>
                <a:gd name="T16" fmla="*/ 23906 w 1824"/>
                <a:gd name="T17" fmla="*/ 375857 h 976"/>
                <a:gd name="T18" fmla="*/ 26808 w 1824"/>
                <a:gd name="T19" fmla="*/ 395422 h 976"/>
                <a:gd name="T20" fmla="*/ 27531 w 1824"/>
                <a:gd name="T21" fmla="*/ 395422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24" h="976">
                  <a:moveTo>
                    <a:pt x="0" y="968"/>
                  </a:moveTo>
                  <a:cubicBezTo>
                    <a:pt x="88" y="924"/>
                    <a:pt x="176" y="880"/>
                    <a:pt x="240" y="824"/>
                  </a:cubicBezTo>
                  <a:cubicBezTo>
                    <a:pt x="304" y="768"/>
                    <a:pt x="344" y="720"/>
                    <a:pt x="384" y="632"/>
                  </a:cubicBezTo>
                  <a:cubicBezTo>
                    <a:pt x="424" y="544"/>
                    <a:pt x="424" y="392"/>
                    <a:pt x="480" y="296"/>
                  </a:cubicBezTo>
                  <a:cubicBezTo>
                    <a:pt x="536" y="200"/>
                    <a:pt x="624" y="96"/>
                    <a:pt x="720" y="56"/>
                  </a:cubicBezTo>
                  <a:cubicBezTo>
                    <a:pt x="816" y="16"/>
                    <a:pt x="960" y="0"/>
                    <a:pt x="1056" y="56"/>
                  </a:cubicBezTo>
                  <a:cubicBezTo>
                    <a:pt x="1152" y="112"/>
                    <a:pt x="1240" y="280"/>
                    <a:pt x="1296" y="392"/>
                  </a:cubicBezTo>
                  <a:cubicBezTo>
                    <a:pt x="1352" y="504"/>
                    <a:pt x="1344" y="640"/>
                    <a:pt x="1392" y="728"/>
                  </a:cubicBezTo>
                  <a:cubicBezTo>
                    <a:pt x="1440" y="816"/>
                    <a:pt x="1520" y="880"/>
                    <a:pt x="1584" y="920"/>
                  </a:cubicBezTo>
                  <a:cubicBezTo>
                    <a:pt x="1648" y="960"/>
                    <a:pt x="1736" y="960"/>
                    <a:pt x="1776" y="968"/>
                  </a:cubicBezTo>
                  <a:cubicBezTo>
                    <a:pt x="1816" y="976"/>
                    <a:pt x="1820" y="972"/>
                    <a:pt x="1824" y="968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 cap="flat" cmpd="sng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5035233" y="3232211"/>
              <a:ext cx="2635990" cy="2014640"/>
            </a:xfrm>
            <a:custGeom>
              <a:avLst/>
              <a:gdLst>
                <a:gd name="T0" fmla="*/ 0 w 2064"/>
                <a:gd name="T1" fmla="*/ 1784 h 1856"/>
                <a:gd name="T2" fmla="*/ 240 w 2064"/>
                <a:gd name="T3" fmla="*/ 1736 h 1856"/>
                <a:gd name="T4" fmla="*/ 384 w 2064"/>
                <a:gd name="T5" fmla="*/ 1592 h 1856"/>
                <a:gd name="T6" fmla="*/ 576 w 2064"/>
                <a:gd name="T7" fmla="*/ 680 h 1856"/>
                <a:gd name="T8" fmla="*/ 768 w 2064"/>
                <a:gd name="T9" fmla="*/ 152 h 1856"/>
                <a:gd name="T10" fmla="*/ 1152 w 2064"/>
                <a:gd name="T11" fmla="*/ 56 h 1856"/>
                <a:gd name="T12" fmla="*/ 1536 w 2064"/>
                <a:gd name="T13" fmla="*/ 488 h 1856"/>
                <a:gd name="T14" fmla="*/ 1824 w 2064"/>
                <a:gd name="T15" fmla="*/ 1640 h 1856"/>
                <a:gd name="T16" fmla="*/ 2064 w 2064"/>
                <a:gd name="T17" fmla="*/ 1784 h 1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64" h="1856">
                  <a:moveTo>
                    <a:pt x="0" y="1784"/>
                  </a:moveTo>
                  <a:cubicBezTo>
                    <a:pt x="88" y="1776"/>
                    <a:pt x="176" y="1768"/>
                    <a:pt x="240" y="1736"/>
                  </a:cubicBezTo>
                  <a:cubicBezTo>
                    <a:pt x="304" y="1704"/>
                    <a:pt x="328" y="1768"/>
                    <a:pt x="384" y="1592"/>
                  </a:cubicBezTo>
                  <a:cubicBezTo>
                    <a:pt x="440" y="1416"/>
                    <a:pt x="512" y="920"/>
                    <a:pt x="576" y="680"/>
                  </a:cubicBezTo>
                  <a:cubicBezTo>
                    <a:pt x="640" y="440"/>
                    <a:pt x="672" y="256"/>
                    <a:pt x="768" y="152"/>
                  </a:cubicBezTo>
                  <a:cubicBezTo>
                    <a:pt x="864" y="48"/>
                    <a:pt x="1024" y="0"/>
                    <a:pt x="1152" y="56"/>
                  </a:cubicBezTo>
                  <a:cubicBezTo>
                    <a:pt x="1280" y="112"/>
                    <a:pt x="1424" y="224"/>
                    <a:pt x="1536" y="488"/>
                  </a:cubicBezTo>
                  <a:cubicBezTo>
                    <a:pt x="1648" y="752"/>
                    <a:pt x="1736" y="1424"/>
                    <a:pt x="1824" y="1640"/>
                  </a:cubicBezTo>
                  <a:cubicBezTo>
                    <a:pt x="1912" y="1856"/>
                    <a:pt x="2024" y="1760"/>
                    <a:pt x="2064" y="1784"/>
                  </a:cubicBezTo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 rot="16200000">
              <a:off x="680499" y="2837822"/>
              <a:ext cx="454122" cy="99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3271148" y="2114679"/>
              <a:ext cx="2668998" cy="480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600" i="1" kern="0" dirty="0">
                  <a:solidFill>
                    <a:srgbClr val="000000"/>
                  </a:solidFill>
                  <a:latin typeface="+mn-lt"/>
                </a:rPr>
                <a:t>Saccharomyces  spp. </a:t>
              </a: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5361261" y="2540599"/>
              <a:ext cx="2157434" cy="45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600" i="1" kern="0" dirty="0" err="1">
                  <a:solidFill>
                    <a:srgbClr val="000000"/>
                  </a:solidFill>
                  <a:latin typeface="+mn-lt"/>
                </a:rPr>
                <a:t>Oenococcus</a:t>
              </a:r>
              <a:r>
                <a:rPr lang="en-US" altLang="en-US" sz="600" kern="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en-US" sz="600" i="1" kern="0" dirty="0" err="1">
                  <a:solidFill>
                    <a:srgbClr val="000000"/>
                  </a:solidFill>
                  <a:latin typeface="+mn-lt"/>
                </a:rPr>
                <a:t>oeni</a:t>
              </a:r>
              <a:r>
                <a:rPr lang="en-US" altLang="en-US" sz="600" kern="0" dirty="0">
                  <a:solidFill>
                    <a:srgbClr val="000000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60" name="Group 11"/>
            <p:cNvGrpSpPr>
              <a:grpSpLocks/>
            </p:cNvGrpSpPr>
            <p:nvPr/>
          </p:nvGrpSpPr>
          <p:grpSpPr bwMode="auto">
            <a:xfrm>
              <a:off x="1150886" y="2255031"/>
              <a:ext cx="6659020" cy="3056695"/>
              <a:chOff x="864" y="432"/>
              <a:chExt cx="4683" cy="2976"/>
            </a:xfrm>
          </p:grpSpPr>
          <p:sp>
            <p:nvSpPr>
              <p:cNvPr id="64" name="Line 12"/>
              <p:cNvSpPr>
                <a:spLocks noChangeShapeType="1"/>
              </p:cNvSpPr>
              <p:nvPr/>
            </p:nvSpPr>
            <p:spPr bwMode="auto">
              <a:xfrm>
                <a:off x="864" y="432"/>
                <a:ext cx="0" cy="29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65" name="Line 13"/>
              <p:cNvSpPr>
                <a:spLocks noChangeShapeType="1"/>
              </p:cNvSpPr>
              <p:nvPr/>
            </p:nvSpPr>
            <p:spPr bwMode="auto">
              <a:xfrm>
                <a:off x="891" y="3379"/>
                <a:ext cx="465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61" name="Group 27"/>
            <p:cNvGrpSpPr/>
            <p:nvPr/>
          </p:nvGrpSpPr>
          <p:grpSpPr>
            <a:xfrm>
              <a:off x="5739509" y="4942155"/>
              <a:ext cx="305672" cy="480600"/>
              <a:chOff x="7596336" y="3476732"/>
              <a:chExt cx="305672" cy="480600"/>
            </a:xfrm>
          </p:grpSpPr>
          <p:cxnSp>
            <p:nvCxnSpPr>
              <p:cNvPr id="62" name="Straight Connector 26"/>
              <p:cNvCxnSpPr/>
              <p:nvPr/>
            </p:nvCxnSpPr>
            <p:spPr>
              <a:xfrm flipH="1">
                <a:off x="7596336" y="3476732"/>
                <a:ext cx="233664" cy="456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31"/>
              <p:cNvCxnSpPr/>
              <p:nvPr/>
            </p:nvCxnSpPr>
            <p:spPr>
              <a:xfrm flipH="1">
                <a:off x="7668344" y="3501008"/>
                <a:ext cx="233664" cy="456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uppieren 65"/>
          <p:cNvGrpSpPr/>
          <p:nvPr/>
        </p:nvGrpSpPr>
        <p:grpSpPr>
          <a:xfrm>
            <a:off x="-103740" y="36307"/>
            <a:ext cx="2414804" cy="1232453"/>
            <a:chOff x="354176" y="2114679"/>
            <a:chExt cx="7417337" cy="3308076"/>
          </a:xfrm>
        </p:grpSpPr>
        <p:sp>
          <p:nvSpPr>
            <p:cNvPr id="68" name="Freeform 3"/>
            <p:cNvSpPr>
              <a:spLocks/>
            </p:cNvSpPr>
            <p:nvPr/>
          </p:nvSpPr>
          <p:spPr bwMode="auto">
            <a:xfrm>
              <a:off x="2585065" y="2676448"/>
              <a:ext cx="4125360" cy="2500932"/>
            </a:xfrm>
            <a:custGeom>
              <a:avLst/>
              <a:gdLst>
                <a:gd name="T0" fmla="*/ 0 w 1824"/>
                <a:gd name="T1" fmla="*/ 395422 h 976"/>
                <a:gd name="T2" fmla="*/ 3627 w 1824"/>
                <a:gd name="T3" fmla="*/ 336575 h 976"/>
                <a:gd name="T4" fmla="*/ 5796 w 1824"/>
                <a:gd name="T5" fmla="*/ 258183 h 976"/>
                <a:gd name="T6" fmla="*/ 7245 w 1824"/>
                <a:gd name="T7" fmla="*/ 120960 h 976"/>
                <a:gd name="T8" fmla="*/ 10871 w 1824"/>
                <a:gd name="T9" fmla="*/ 22894 h 976"/>
                <a:gd name="T10" fmla="*/ 15938 w 1824"/>
                <a:gd name="T11" fmla="*/ 22894 h 976"/>
                <a:gd name="T12" fmla="*/ 19565 w 1824"/>
                <a:gd name="T13" fmla="*/ 160126 h 976"/>
                <a:gd name="T14" fmla="*/ 21012 w 1824"/>
                <a:gd name="T15" fmla="*/ 297504 h 976"/>
                <a:gd name="T16" fmla="*/ 23906 w 1824"/>
                <a:gd name="T17" fmla="*/ 375857 h 976"/>
                <a:gd name="T18" fmla="*/ 26808 w 1824"/>
                <a:gd name="T19" fmla="*/ 395422 h 976"/>
                <a:gd name="T20" fmla="*/ 27531 w 1824"/>
                <a:gd name="T21" fmla="*/ 395422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24" h="976">
                  <a:moveTo>
                    <a:pt x="0" y="968"/>
                  </a:moveTo>
                  <a:cubicBezTo>
                    <a:pt x="88" y="924"/>
                    <a:pt x="176" y="880"/>
                    <a:pt x="240" y="824"/>
                  </a:cubicBezTo>
                  <a:cubicBezTo>
                    <a:pt x="304" y="768"/>
                    <a:pt x="344" y="720"/>
                    <a:pt x="384" y="632"/>
                  </a:cubicBezTo>
                  <a:cubicBezTo>
                    <a:pt x="424" y="544"/>
                    <a:pt x="424" y="392"/>
                    <a:pt x="480" y="296"/>
                  </a:cubicBezTo>
                  <a:cubicBezTo>
                    <a:pt x="536" y="200"/>
                    <a:pt x="624" y="96"/>
                    <a:pt x="720" y="56"/>
                  </a:cubicBezTo>
                  <a:cubicBezTo>
                    <a:pt x="816" y="16"/>
                    <a:pt x="960" y="0"/>
                    <a:pt x="1056" y="56"/>
                  </a:cubicBezTo>
                  <a:cubicBezTo>
                    <a:pt x="1152" y="112"/>
                    <a:pt x="1240" y="280"/>
                    <a:pt x="1296" y="392"/>
                  </a:cubicBezTo>
                  <a:cubicBezTo>
                    <a:pt x="1352" y="504"/>
                    <a:pt x="1344" y="640"/>
                    <a:pt x="1392" y="728"/>
                  </a:cubicBezTo>
                  <a:cubicBezTo>
                    <a:pt x="1440" y="816"/>
                    <a:pt x="1520" y="880"/>
                    <a:pt x="1584" y="920"/>
                  </a:cubicBezTo>
                  <a:cubicBezTo>
                    <a:pt x="1648" y="960"/>
                    <a:pt x="1736" y="960"/>
                    <a:pt x="1776" y="968"/>
                  </a:cubicBezTo>
                  <a:cubicBezTo>
                    <a:pt x="1816" y="976"/>
                    <a:pt x="1820" y="972"/>
                    <a:pt x="1824" y="968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 cap="flat" cmpd="sng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 rot="16200000">
              <a:off x="649081" y="2780322"/>
              <a:ext cx="516956" cy="1106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3157558" y="2114679"/>
              <a:ext cx="2896181" cy="495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600" i="1" kern="0" dirty="0">
                  <a:solidFill>
                    <a:srgbClr val="000000"/>
                  </a:solidFill>
                  <a:latin typeface="+mn-lt"/>
                </a:rPr>
                <a:t>Saccharomyces  spp. </a:t>
              </a:r>
            </a:p>
          </p:txBody>
        </p:sp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1537626" y="2522558"/>
              <a:ext cx="2407599" cy="516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600" i="1" kern="0" dirty="0" err="1">
                  <a:solidFill>
                    <a:srgbClr val="000000"/>
                  </a:solidFill>
                  <a:latin typeface="+mn-lt"/>
                </a:rPr>
                <a:t>Oenococcus</a:t>
              </a:r>
              <a:r>
                <a:rPr lang="en-US" altLang="en-US" sz="600" kern="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en-US" sz="600" i="1" kern="0" dirty="0" err="1">
                  <a:solidFill>
                    <a:srgbClr val="000000"/>
                  </a:solidFill>
                  <a:latin typeface="+mn-lt"/>
                </a:rPr>
                <a:t>oeni</a:t>
              </a:r>
              <a:r>
                <a:rPr lang="en-US" altLang="en-US" sz="600" kern="0" dirty="0">
                  <a:solidFill>
                    <a:srgbClr val="000000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72" name="Group 11"/>
            <p:cNvGrpSpPr>
              <a:grpSpLocks/>
            </p:cNvGrpSpPr>
            <p:nvPr/>
          </p:nvGrpSpPr>
          <p:grpSpPr bwMode="auto">
            <a:xfrm>
              <a:off x="1150886" y="2255031"/>
              <a:ext cx="6620627" cy="3056695"/>
              <a:chOff x="864" y="432"/>
              <a:chExt cx="4656" cy="2976"/>
            </a:xfrm>
          </p:grpSpPr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864" y="432"/>
                <a:ext cx="0" cy="29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>
                <a:off x="864" y="3408"/>
                <a:ext cx="465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73" name="Group 27"/>
            <p:cNvGrpSpPr/>
            <p:nvPr/>
          </p:nvGrpSpPr>
          <p:grpSpPr>
            <a:xfrm>
              <a:off x="5739509" y="4942155"/>
              <a:ext cx="305672" cy="480600"/>
              <a:chOff x="7596336" y="3476732"/>
              <a:chExt cx="305672" cy="480600"/>
            </a:xfrm>
          </p:grpSpPr>
          <p:cxnSp>
            <p:nvCxnSpPr>
              <p:cNvPr id="75" name="Straight Connector 26"/>
              <p:cNvCxnSpPr/>
              <p:nvPr/>
            </p:nvCxnSpPr>
            <p:spPr>
              <a:xfrm flipH="1">
                <a:off x="7596336" y="3476732"/>
                <a:ext cx="233664" cy="456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31"/>
              <p:cNvCxnSpPr/>
              <p:nvPr/>
            </p:nvCxnSpPr>
            <p:spPr>
              <a:xfrm flipH="1">
                <a:off x="7668344" y="3501008"/>
                <a:ext cx="233664" cy="456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1355619" y="3207845"/>
              <a:ext cx="2635990" cy="2014640"/>
            </a:xfrm>
            <a:custGeom>
              <a:avLst/>
              <a:gdLst>
                <a:gd name="T0" fmla="*/ 0 w 2064"/>
                <a:gd name="T1" fmla="*/ 1784 h 1856"/>
                <a:gd name="T2" fmla="*/ 240 w 2064"/>
                <a:gd name="T3" fmla="*/ 1736 h 1856"/>
                <a:gd name="T4" fmla="*/ 384 w 2064"/>
                <a:gd name="T5" fmla="*/ 1592 h 1856"/>
                <a:gd name="T6" fmla="*/ 576 w 2064"/>
                <a:gd name="T7" fmla="*/ 680 h 1856"/>
                <a:gd name="T8" fmla="*/ 768 w 2064"/>
                <a:gd name="T9" fmla="*/ 152 h 1856"/>
                <a:gd name="T10" fmla="*/ 1152 w 2064"/>
                <a:gd name="T11" fmla="*/ 56 h 1856"/>
                <a:gd name="T12" fmla="*/ 1536 w 2064"/>
                <a:gd name="T13" fmla="*/ 488 h 1856"/>
                <a:gd name="T14" fmla="*/ 1824 w 2064"/>
                <a:gd name="T15" fmla="*/ 1640 h 1856"/>
                <a:gd name="T16" fmla="*/ 2064 w 2064"/>
                <a:gd name="T17" fmla="*/ 1784 h 1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64" h="1856">
                  <a:moveTo>
                    <a:pt x="0" y="1784"/>
                  </a:moveTo>
                  <a:cubicBezTo>
                    <a:pt x="88" y="1776"/>
                    <a:pt x="176" y="1768"/>
                    <a:pt x="240" y="1736"/>
                  </a:cubicBezTo>
                  <a:cubicBezTo>
                    <a:pt x="304" y="1704"/>
                    <a:pt x="328" y="1768"/>
                    <a:pt x="384" y="1592"/>
                  </a:cubicBezTo>
                  <a:cubicBezTo>
                    <a:pt x="440" y="1416"/>
                    <a:pt x="512" y="920"/>
                    <a:pt x="576" y="680"/>
                  </a:cubicBezTo>
                  <a:cubicBezTo>
                    <a:pt x="640" y="440"/>
                    <a:pt x="672" y="256"/>
                    <a:pt x="768" y="152"/>
                  </a:cubicBezTo>
                  <a:cubicBezTo>
                    <a:pt x="864" y="48"/>
                    <a:pt x="1024" y="0"/>
                    <a:pt x="1152" y="56"/>
                  </a:cubicBezTo>
                  <a:cubicBezTo>
                    <a:pt x="1280" y="112"/>
                    <a:pt x="1424" y="224"/>
                    <a:pt x="1536" y="488"/>
                  </a:cubicBezTo>
                  <a:cubicBezTo>
                    <a:pt x="1648" y="752"/>
                    <a:pt x="1736" y="1424"/>
                    <a:pt x="1824" y="1640"/>
                  </a:cubicBezTo>
                  <a:cubicBezTo>
                    <a:pt x="1912" y="1856"/>
                    <a:pt x="2024" y="1760"/>
                    <a:pt x="2064" y="1784"/>
                  </a:cubicBezTo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1811477" y="237611"/>
            <a:ext cx="2698794" cy="1031149"/>
            <a:chOff x="397688" y="2114679"/>
            <a:chExt cx="7451479" cy="3308076"/>
          </a:xfrm>
        </p:grpSpPr>
        <p:sp>
          <p:nvSpPr>
            <p:cNvPr id="81" name="Freeform 3"/>
            <p:cNvSpPr>
              <a:spLocks/>
            </p:cNvSpPr>
            <p:nvPr/>
          </p:nvSpPr>
          <p:spPr bwMode="auto">
            <a:xfrm>
              <a:off x="2585065" y="2676448"/>
              <a:ext cx="4125360" cy="2500932"/>
            </a:xfrm>
            <a:custGeom>
              <a:avLst/>
              <a:gdLst>
                <a:gd name="T0" fmla="*/ 0 w 1824"/>
                <a:gd name="T1" fmla="*/ 395422 h 976"/>
                <a:gd name="T2" fmla="*/ 3627 w 1824"/>
                <a:gd name="T3" fmla="*/ 336575 h 976"/>
                <a:gd name="T4" fmla="*/ 5796 w 1824"/>
                <a:gd name="T5" fmla="*/ 258183 h 976"/>
                <a:gd name="T6" fmla="*/ 7245 w 1824"/>
                <a:gd name="T7" fmla="*/ 120960 h 976"/>
                <a:gd name="T8" fmla="*/ 10871 w 1824"/>
                <a:gd name="T9" fmla="*/ 22894 h 976"/>
                <a:gd name="T10" fmla="*/ 15938 w 1824"/>
                <a:gd name="T11" fmla="*/ 22894 h 976"/>
                <a:gd name="T12" fmla="*/ 19565 w 1824"/>
                <a:gd name="T13" fmla="*/ 160126 h 976"/>
                <a:gd name="T14" fmla="*/ 21012 w 1824"/>
                <a:gd name="T15" fmla="*/ 297504 h 976"/>
                <a:gd name="T16" fmla="*/ 23906 w 1824"/>
                <a:gd name="T17" fmla="*/ 375857 h 976"/>
                <a:gd name="T18" fmla="*/ 26808 w 1824"/>
                <a:gd name="T19" fmla="*/ 395422 h 976"/>
                <a:gd name="T20" fmla="*/ 27531 w 1824"/>
                <a:gd name="T21" fmla="*/ 395422 h 9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24" h="976">
                  <a:moveTo>
                    <a:pt x="0" y="968"/>
                  </a:moveTo>
                  <a:cubicBezTo>
                    <a:pt x="88" y="924"/>
                    <a:pt x="176" y="880"/>
                    <a:pt x="240" y="824"/>
                  </a:cubicBezTo>
                  <a:cubicBezTo>
                    <a:pt x="304" y="768"/>
                    <a:pt x="344" y="720"/>
                    <a:pt x="384" y="632"/>
                  </a:cubicBezTo>
                  <a:cubicBezTo>
                    <a:pt x="424" y="544"/>
                    <a:pt x="424" y="392"/>
                    <a:pt x="480" y="296"/>
                  </a:cubicBezTo>
                  <a:cubicBezTo>
                    <a:pt x="536" y="200"/>
                    <a:pt x="624" y="96"/>
                    <a:pt x="720" y="56"/>
                  </a:cubicBezTo>
                  <a:cubicBezTo>
                    <a:pt x="816" y="16"/>
                    <a:pt x="960" y="0"/>
                    <a:pt x="1056" y="56"/>
                  </a:cubicBezTo>
                  <a:cubicBezTo>
                    <a:pt x="1152" y="112"/>
                    <a:pt x="1240" y="280"/>
                    <a:pt x="1296" y="392"/>
                  </a:cubicBezTo>
                  <a:cubicBezTo>
                    <a:pt x="1352" y="504"/>
                    <a:pt x="1344" y="640"/>
                    <a:pt x="1392" y="728"/>
                  </a:cubicBezTo>
                  <a:cubicBezTo>
                    <a:pt x="1440" y="816"/>
                    <a:pt x="1520" y="880"/>
                    <a:pt x="1584" y="920"/>
                  </a:cubicBezTo>
                  <a:cubicBezTo>
                    <a:pt x="1648" y="960"/>
                    <a:pt x="1736" y="960"/>
                    <a:pt x="1776" y="968"/>
                  </a:cubicBezTo>
                  <a:cubicBezTo>
                    <a:pt x="1816" y="976"/>
                    <a:pt x="1820" y="972"/>
                    <a:pt x="1824" y="968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9050" cap="flat" cmpd="sng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 rot="16200000">
              <a:off x="611236" y="2823833"/>
              <a:ext cx="592644" cy="1019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kern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3562892" y="2114679"/>
              <a:ext cx="3599035" cy="592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600" i="1" kern="0" dirty="0">
                  <a:solidFill>
                    <a:srgbClr val="000000"/>
                  </a:solidFill>
                  <a:latin typeface="+mn-lt"/>
                </a:rPr>
                <a:t>Saccharomyces spp. </a:t>
              </a:r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5630878" y="3401848"/>
              <a:ext cx="2218289" cy="592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7000"/>
                </a:lnSpc>
                <a:spcBef>
                  <a:spcPct val="20000"/>
                </a:spcBef>
                <a:buClr>
                  <a:schemeClr val="accent1"/>
                </a:buClr>
                <a:buSzPct val="45000"/>
                <a:buBlip>
                  <a:blip r:embed="rId2"/>
                </a:buBlip>
                <a:defRPr sz="2200">
                  <a:solidFill>
                    <a:schemeClr val="hlink"/>
                  </a:solidFill>
                  <a:latin typeface="Trebuchet MS" pitchFamily="34" charset="0"/>
                </a:defRPr>
              </a:lvl1pPr>
              <a:lvl2pPr marL="742950" indent="-285750" eaLnBrk="0" hangingPunct="0">
                <a:lnSpc>
                  <a:spcPct val="103000"/>
                </a:lnSpc>
                <a:spcBef>
                  <a:spcPct val="20000"/>
                </a:spcBef>
                <a:buClr>
                  <a:schemeClr val="accent1"/>
                </a:buClr>
                <a:buSzPct val="80000"/>
                <a:buBlip>
                  <a:blip r:embed="rId3"/>
                </a:buBlip>
                <a:defRPr sz="2100">
                  <a:solidFill>
                    <a:schemeClr val="hlink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lnSpc>
                  <a:spcPct val="111000"/>
                </a:lnSpc>
                <a:spcBef>
                  <a:spcPct val="20000"/>
                </a:spcBef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lnSpc>
                  <a:spcPct val="111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Blip>
                  <a:blip r:embed="rId2"/>
                </a:buBlip>
                <a:defRPr>
                  <a:solidFill>
                    <a:schemeClr val="hlink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600" i="1" kern="0" dirty="0" err="1">
                  <a:solidFill>
                    <a:srgbClr val="000000"/>
                  </a:solidFill>
                  <a:latin typeface="+mn-lt"/>
                </a:rPr>
                <a:t>Oenococcus</a:t>
              </a:r>
              <a:r>
                <a:rPr lang="en-US" altLang="en-US" sz="600" kern="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en-US" sz="600" i="1" kern="0" dirty="0" err="1">
                  <a:solidFill>
                    <a:srgbClr val="000000"/>
                  </a:solidFill>
                  <a:latin typeface="+mn-lt"/>
                </a:rPr>
                <a:t>oeni</a:t>
              </a:r>
              <a:r>
                <a:rPr lang="en-US" altLang="en-US" sz="600" kern="0" dirty="0">
                  <a:solidFill>
                    <a:srgbClr val="000000"/>
                  </a:solidFill>
                  <a:latin typeface="+mn-lt"/>
                </a:rPr>
                <a:t> </a:t>
              </a:r>
            </a:p>
          </p:txBody>
        </p:sp>
        <p:grpSp>
          <p:nvGrpSpPr>
            <p:cNvPr id="85" name="Group 11"/>
            <p:cNvGrpSpPr>
              <a:grpSpLocks/>
            </p:cNvGrpSpPr>
            <p:nvPr/>
          </p:nvGrpSpPr>
          <p:grpSpPr bwMode="auto">
            <a:xfrm>
              <a:off x="1150886" y="2255031"/>
              <a:ext cx="6620627" cy="3056695"/>
              <a:chOff x="864" y="432"/>
              <a:chExt cx="4656" cy="2976"/>
            </a:xfrm>
          </p:grpSpPr>
          <p:sp>
            <p:nvSpPr>
              <p:cNvPr id="90" name="Line 12"/>
              <p:cNvSpPr>
                <a:spLocks noChangeShapeType="1"/>
              </p:cNvSpPr>
              <p:nvPr/>
            </p:nvSpPr>
            <p:spPr bwMode="auto">
              <a:xfrm>
                <a:off x="864" y="432"/>
                <a:ext cx="0" cy="29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91" name="Line 13"/>
              <p:cNvSpPr>
                <a:spLocks noChangeShapeType="1"/>
              </p:cNvSpPr>
              <p:nvPr/>
            </p:nvSpPr>
            <p:spPr bwMode="auto">
              <a:xfrm>
                <a:off x="864" y="3408"/>
                <a:ext cx="465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rgbClr val="000000"/>
                  </a:solidFill>
                  <a:latin typeface="+mn-lt"/>
                </a:endParaRPr>
              </a:p>
            </p:txBody>
          </p:sp>
        </p:grpSp>
        <p:grpSp>
          <p:nvGrpSpPr>
            <p:cNvPr id="86" name="Group 27"/>
            <p:cNvGrpSpPr/>
            <p:nvPr/>
          </p:nvGrpSpPr>
          <p:grpSpPr>
            <a:xfrm>
              <a:off x="5739509" y="4942155"/>
              <a:ext cx="305672" cy="480600"/>
              <a:chOff x="7596336" y="3476732"/>
              <a:chExt cx="305672" cy="480600"/>
            </a:xfrm>
          </p:grpSpPr>
          <p:cxnSp>
            <p:nvCxnSpPr>
              <p:cNvPr id="88" name="Straight Connector 26"/>
              <p:cNvCxnSpPr/>
              <p:nvPr/>
            </p:nvCxnSpPr>
            <p:spPr>
              <a:xfrm flipH="1">
                <a:off x="7596336" y="3476732"/>
                <a:ext cx="233664" cy="456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31"/>
              <p:cNvCxnSpPr/>
              <p:nvPr/>
            </p:nvCxnSpPr>
            <p:spPr>
              <a:xfrm flipH="1">
                <a:off x="7668344" y="3501008"/>
                <a:ext cx="233664" cy="4563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3275855" y="3181494"/>
              <a:ext cx="3030489" cy="2014640"/>
            </a:xfrm>
            <a:custGeom>
              <a:avLst/>
              <a:gdLst>
                <a:gd name="T0" fmla="*/ 0 w 2064"/>
                <a:gd name="T1" fmla="*/ 1784 h 1856"/>
                <a:gd name="T2" fmla="*/ 240 w 2064"/>
                <a:gd name="T3" fmla="*/ 1736 h 1856"/>
                <a:gd name="T4" fmla="*/ 384 w 2064"/>
                <a:gd name="T5" fmla="*/ 1592 h 1856"/>
                <a:gd name="T6" fmla="*/ 576 w 2064"/>
                <a:gd name="T7" fmla="*/ 680 h 1856"/>
                <a:gd name="T8" fmla="*/ 768 w 2064"/>
                <a:gd name="T9" fmla="*/ 152 h 1856"/>
                <a:gd name="T10" fmla="*/ 1152 w 2064"/>
                <a:gd name="T11" fmla="*/ 56 h 1856"/>
                <a:gd name="T12" fmla="*/ 1536 w 2064"/>
                <a:gd name="T13" fmla="*/ 488 h 1856"/>
                <a:gd name="T14" fmla="*/ 1824 w 2064"/>
                <a:gd name="T15" fmla="*/ 1640 h 1856"/>
                <a:gd name="T16" fmla="*/ 2064 w 2064"/>
                <a:gd name="T17" fmla="*/ 1784 h 1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64" h="1856">
                  <a:moveTo>
                    <a:pt x="0" y="1784"/>
                  </a:moveTo>
                  <a:cubicBezTo>
                    <a:pt x="88" y="1776"/>
                    <a:pt x="176" y="1768"/>
                    <a:pt x="240" y="1736"/>
                  </a:cubicBezTo>
                  <a:cubicBezTo>
                    <a:pt x="304" y="1704"/>
                    <a:pt x="328" y="1768"/>
                    <a:pt x="384" y="1592"/>
                  </a:cubicBezTo>
                  <a:cubicBezTo>
                    <a:pt x="440" y="1416"/>
                    <a:pt x="512" y="920"/>
                    <a:pt x="576" y="680"/>
                  </a:cubicBezTo>
                  <a:cubicBezTo>
                    <a:pt x="640" y="440"/>
                    <a:pt x="672" y="256"/>
                    <a:pt x="768" y="152"/>
                  </a:cubicBezTo>
                  <a:cubicBezTo>
                    <a:pt x="864" y="48"/>
                    <a:pt x="1024" y="0"/>
                    <a:pt x="1152" y="56"/>
                  </a:cubicBezTo>
                  <a:cubicBezTo>
                    <a:pt x="1280" y="112"/>
                    <a:pt x="1424" y="224"/>
                    <a:pt x="1536" y="488"/>
                  </a:cubicBezTo>
                  <a:cubicBezTo>
                    <a:pt x="1648" y="752"/>
                    <a:pt x="1736" y="1424"/>
                    <a:pt x="1824" y="1640"/>
                  </a:cubicBezTo>
                  <a:cubicBezTo>
                    <a:pt x="1912" y="1856"/>
                    <a:pt x="2024" y="1760"/>
                    <a:pt x="2064" y="1784"/>
                  </a:cubicBezTo>
                </a:path>
              </a:pathLst>
            </a:custGeom>
            <a:gradFill rotWithShape="1">
              <a:gsLst>
                <a:gs pos="0">
                  <a:srgbClr val="0099CC"/>
                </a:gs>
                <a:gs pos="100000">
                  <a:srgbClr val="00475E"/>
                </a:gs>
              </a:gsLst>
              <a:lin ang="5400000" scaled="1"/>
            </a:gradFill>
            <a:ln w="381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kern="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73858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00" y="0"/>
            <a:ext cx="9073003" cy="1024955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Drożdżami i fermentacja </a:t>
            </a:r>
            <a:r>
              <a:rPr lang="pl-PL" dirty="0" err="1">
                <a:solidFill>
                  <a:srgbClr val="0070C0"/>
                </a:solidFill>
              </a:rPr>
              <a:t>malolaktyczna</a:t>
            </a:r>
            <a:r>
              <a:rPr lang="pl-PL" dirty="0">
                <a:solidFill>
                  <a:srgbClr val="0070C0"/>
                </a:solidFill>
              </a:rPr>
              <a:t>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- koncepcja ochrony biologicznej</a:t>
            </a:r>
            <a:endParaRPr lang="de-DE" b="0" dirty="0">
              <a:solidFill>
                <a:srgbClr val="0070C0"/>
              </a:solidFill>
            </a:endParaRPr>
          </a:p>
        </p:txBody>
      </p:sp>
      <p:sp>
        <p:nvSpPr>
          <p:cNvPr id="9" name="Freeform 3"/>
          <p:cNvSpPr>
            <a:spLocks/>
          </p:cNvSpPr>
          <p:nvPr/>
        </p:nvSpPr>
        <p:spPr bwMode="auto">
          <a:xfrm>
            <a:off x="2585065" y="2676448"/>
            <a:ext cx="4125360" cy="2500932"/>
          </a:xfrm>
          <a:custGeom>
            <a:avLst/>
            <a:gdLst>
              <a:gd name="T0" fmla="*/ 0 w 1824"/>
              <a:gd name="T1" fmla="*/ 395422 h 976"/>
              <a:gd name="T2" fmla="*/ 3627 w 1824"/>
              <a:gd name="T3" fmla="*/ 336575 h 976"/>
              <a:gd name="T4" fmla="*/ 5796 w 1824"/>
              <a:gd name="T5" fmla="*/ 258183 h 976"/>
              <a:gd name="T6" fmla="*/ 7245 w 1824"/>
              <a:gd name="T7" fmla="*/ 120960 h 976"/>
              <a:gd name="T8" fmla="*/ 10871 w 1824"/>
              <a:gd name="T9" fmla="*/ 22894 h 976"/>
              <a:gd name="T10" fmla="*/ 15938 w 1824"/>
              <a:gd name="T11" fmla="*/ 22894 h 976"/>
              <a:gd name="T12" fmla="*/ 19565 w 1824"/>
              <a:gd name="T13" fmla="*/ 160126 h 976"/>
              <a:gd name="T14" fmla="*/ 21012 w 1824"/>
              <a:gd name="T15" fmla="*/ 297504 h 976"/>
              <a:gd name="T16" fmla="*/ 23906 w 1824"/>
              <a:gd name="T17" fmla="*/ 375857 h 976"/>
              <a:gd name="T18" fmla="*/ 26808 w 1824"/>
              <a:gd name="T19" fmla="*/ 395422 h 976"/>
              <a:gd name="T20" fmla="*/ 27531 w 1824"/>
              <a:gd name="T21" fmla="*/ 395422 h 9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24" h="976">
                <a:moveTo>
                  <a:pt x="0" y="968"/>
                </a:moveTo>
                <a:cubicBezTo>
                  <a:pt x="88" y="924"/>
                  <a:pt x="176" y="880"/>
                  <a:pt x="240" y="824"/>
                </a:cubicBezTo>
                <a:cubicBezTo>
                  <a:pt x="304" y="768"/>
                  <a:pt x="344" y="720"/>
                  <a:pt x="384" y="632"/>
                </a:cubicBezTo>
                <a:cubicBezTo>
                  <a:pt x="424" y="544"/>
                  <a:pt x="424" y="392"/>
                  <a:pt x="480" y="296"/>
                </a:cubicBezTo>
                <a:cubicBezTo>
                  <a:pt x="536" y="200"/>
                  <a:pt x="624" y="96"/>
                  <a:pt x="720" y="56"/>
                </a:cubicBezTo>
                <a:cubicBezTo>
                  <a:pt x="816" y="16"/>
                  <a:pt x="960" y="0"/>
                  <a:pt x="1056" y="56"/>
                </a:cubicBezTo>
                <a:cubicBezTo>
                  <a:pt x="1152" y="112"/>
                  <a:pt x="1240" y="280"/>
                  <a:pt x="1296" y="392"/>
                </a:cubicBezTo>
                <a:cubicBezTo>
                  <a:pt x="1352" y="504"/>
                  <a:pt x="1344" y="640"/>
                  <a:pt x="1392" y="728"/>
                </a:cubicBezTo>
                <a:cubicBezTo>
                  <a:pt x="1440" y="816"/>
                  <a:pt x="1520" y="880"/>
                  <a:pt x="1584" y="920"/>
                </a:cubicBezTo>
                <a:cubicBezTo>
                  <a:pt x="1648" y="960"/>
                  <a:pt x="1736" y="960"/>
                  <a:pt x="1776" y="968"/>
                </a:cubicBezTo>
                <a:cubicBezTo>
                  <a:pt x="1816" y="976"/>
                  <a:pt x="1820" y="972"/>
                  <a:pt x="1824" y="968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9050" cap="flat" cmpd="sng">
            <a:solidFill>
              <a:srgbClr val="000000"/>
            </a:solidFill>
            <a:prstDash val="lgDash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5035233" y="3232211"/>
            <a:ext cx="2635990" cy="2014640"/>
          </a:xfrm>
          <a:custGeom>
            <a:avLst/>
            <a:gdLst>
              <a:gd name="T0" fmla="*/ 0 w 2064"/>
              <a:gd name="T1" fmla="*/ 1784 h 1856"/>
              <a:gd name="T2" fmla="*/ 240 w 2064"/>
              <a:gd name="T3" fmla="*/ 1736 h 1856"/>
              <a:gd name="T4" fmla="*/ 384 w 2064"/>
              <a:gd name="T5" fmla="*/ 1592 h 1856"/>
              <a:gd name="T6" fmla="*/ 576 w 2064"/>
              <a:gd name="T7" fmla="*/ 680 h 1856"/>
              <a:gd name="T8" fmla="*/ 768 w 2064"/>
              <a:gd name="T9" fmla="*/ 152 h 1856"/>
              <a:gd name="T10" fmla="*/ 1152 w 2064"/>
              <a:gd name="T11" fmla="*/ 56 h 1856"/>
              <a:gd name="T12" fmla="*/ 1536 w 2064"/>
              <a:gd name="T13" fmla="*/ 488 h 1856"/>
              <a:gd name="T14" fmla="*/ 1824 w 2064"/>
              <a:gd name="T15" fmla="*/ 1640 h 1856"/>
              <a:gd name="T16" fmla="*/ 2064 w 2064"/>
              <a:gd name="T17" fmla="*/ 1784 h 1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" h="1856">
                <a:moveTo>
                  <a:pt x="0" y="1784"/>
                </a:moveTo>
                <a:cubicBezTo>
                  <a:pt x="88" y="1776"/>
                  <a:pt x="176" y="1768"/>
                  <a:pt x="240" y="1736"/>
                </a:cubicBezTo>
                <a:cubicBezTo>
                  <a:pt x="304" y="1704"/>
                  <a:pt x="328" y="1768"/>
                  <a:pt x="384" y="1592"/>
                </a:cubicBezTo>
                <a:cubicBezTo>
                  <a:pt x="440" y="1416"/>
                  <a:pt x="512" y="920"/>
                  <a:pt x="576" y="680"/>
                </a:cubicBezTo>
                <a:cubicBezTo>
                  <a:pt x="640" y="440"/>
                  <a:pt x="672" y="256"/>
                  <a:pt x="768" y="152"/>
                </a:cubicBezTo>
                <a:cubicBezTo>
                  <a:pt x="864" y="48"/>
                  <a:pt x="1024" y="0"/>
                  <a:pt x="1152" y="56"/>
                </a:cubicBezTo>
                <a:cubicBezTo>
                  <a:pt x="1280" y="112"/>
                  <a:pt x="1424" y="224"/>
                  <a:pt x="1536" y="488"/>
                </a:cubicBezTo>
                <a:cubicBezTo>
                  <a:pt x="1648" y="752"/>
                  <a:pt x="1736" y="1424"/>
                  <a:pt x="1824" y="1640"/>
                </a:cubicBezTo>
                <a:cubicBezTo>
                  <a:pt x="1912" y="1856"/>
                  <a:pt x="2024" y="1760"/>
                  <a:pt x="2064" y="1784"/>
                </a:cubicBezTo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00475E"/>
              </a:gs>
            </a:gsLst>
            <a:lin ang="5400000" scaled="1"/>
          </a:gradFill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16200000">
            <a:off x="308677" y="3149037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7000"/>
              </a:lnSpc>
              <a:spcBef>
                <a:spcPct val="20000"/>
              </a:spcBef>
              <a:buClr>
                <a:schemeClr val="accent1"/>
              </a:buClr>
              <a:buSzPct val="45000"/>
              <a:buBlip>
                <a:blip r:embed="rId2"/>
              </a:buBlip>
              <a:defRPr sz="2200">
                <a:solidFill>
                  <a:schemeClr val="hlink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03000"/>
              </a:lnSpc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3"/>
              </a:buBlip>
              <a:defRPr sz="2100">
                <a:solidFill>
                  <a:schemeClr val="hlink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en-US" sz="1800" kern="0" dirty="0">
                <a:solidFill>
                  <a:srgbClr val="000000"/>
                </a:solidFill>
                <a:latin typeface="+mn-lt"/>
              </a:rPr>
              <a:t>Populacja</a:t>
            </a:r>
            <a:endParaRPr lang="en-US" altLang="en-US" sz="18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51830" y="5508927"/>
            <a:ext cx="23391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7000"/>
              </a:lnSpc>
              <a:spcBef>
                <a:spcPct val="20000"/>
              </a:spcBef>
              <a:buClr>
                <a:schemeClr val="accent1"/>
              </a:buClr>
              <a:buSzPct val="45000"/>
              <a:buBlip>
                <a:blip r:embed="rId2"/>
              </a:buBlip>
              <a:defRPr sz="2200">
                <a:solidFill>
                  <a:schemeClr val="hlink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03000"/>
              </a:lnSpc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3"/>
              </a:buBlip>
              <a:defRPr sz="2100">
                <a:solidFill>
                  <a:schemeClr val="hlink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en-US" sz="1800" kern="0" dirty="0">
                <a:solidFill>
                  <a:srgbClr val="000000"/>
                </a:solidFill>
                <a:latin typeface="+mn-lt"/>
              </a:rPr>
              <a:t>Czas</a:t>
            </a:r>
            <a:br>
              <a:rPr lang="en-US" altLang="en-US" sz="1800" kern="0" dirty="0">
                <a:solidFill>
                  <a:srgbClr val="000000"/>
                </a:solidFill>
                <a:latin typeface="+mn-lt"/>
              </a:rPr>
            </a:br>
            <a:r>
              <a:rPr lang="pl-PL" altLang="en-US" sz="1800" kern="0" dirty="0">
                <a:solidFill>
                  <a:srgbClr val="000000"/>
                </a:solidFill>
                <a:latin typeface="+mn-lt"/>
              </a:rPr>
              <a:t>w dniach, tygodniach</a:t>
            </a:r>
            <a:endParaRPr lang="en-US" altLang="en-US" sz="1800" i="1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51278" y="2114679"/>
            <a:ext cx="15087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7000"/>
              </a:lnSpc>
              <a:spcBef>
                <a:spcPct val="20000"/>
              </a:spcBef>
              <a:buClr>
                <a:schemeClr val="accent1"/>
              </a:buClr>
              <a:buSzPct val="45000"/>
              <a:buBlip>
                <a:blip r:embed="rId2"/>
              </a:buBlip>
              <a:defRPr sz="2200">
                <a:solidFill>
                  <a:schemeClr val="hlink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03000"/>
              </a:lnSpc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3"/>
              </a:buBlip>
              <a:defRPr sz="2100">
                <a:solidFill>
                  <a:schemeClr val="hlink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kern="0" dirty="0">
                <a:solidFill>
                  <a:srgbClr val="000000"/>
                </a:solidFill>
                <a:latin typeface="+mn-lt"/>
              </a:rPr>
              <a:t>Saccharomyces </a:t>
            </a:r>
            <a:br>
              <a:rPr lang="en-US" altLang="en-US" sz="1400" i="1" kern="0" dirty="0">
                <a:solidFill>
                  <a:srgbClr val="000000"/>
                </a:solidFill>
                <a:latin typeface="+mn-lt"/>
              </a:rPr>
            </a:br>
            <a:r>
              <a:rPr lang="en-US" altLang="en-US" sz="1400" i="1" kern="0" dirty="0">
                <a:solidFill>
                  <a:srgbClr val="000000"/>
                </a:solidFill>
                <a:latin typeface="+mn-lt"/>
              </a:rPr>
              <a:t>spp.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606259" y="2540599"/>
            <a:ext cx="16674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7000"/>
              </a:lnSpc>
              <a:spcBef>
                <a:spcPct val="20000"/>
              </a:spcBef>
              <a:buClr>
                <a:schemeClr val="accent1"/>
              </a:buClr>
              <a:buSzPct val="45000"/>
              <a:buBlip>
                <a:blip r:embed="rId2"/>
              </a:buBlip>
              <a:defRPr sz="2200">
                <a:solidFill>
                  <a:schemeClr val="hlink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03000"/>
              </a:lnSpc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3"/>
              </a:buBlip>
              <a:defRPr sz="2100">
                <a:solidFill>
                  <a:schemeClr val="hlink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kern="0" dirty="0" err="1">
                <a:solidFill>
                  <a:srgbClr val="000000"/>
                </a:solidFill>
                <a:latin typeface="+mn-lt"/>
              </a:rPr>
              <a:t>Oenococcus</a:t>
            </a:r>
            <a:r>
              <a:rPr lang="en-US" altLang="en-US" sz="14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400" i="1" kern="0" dirty="0" err="1">
                <a:solidFill>
                  <a:srgbClr val="000000"/>
                </a:solidFill>
                <a:latin typeface="+mn-lt"/>
              </a:rPr>
              <a:t>oeni</a:t>
            </a:r>
            <a:r>
              <a:rPr lang="en-US" altLang="en-US" sz="1400" kern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50886" y="2255031"/>
            <a:ext cx="6620627" cy="3056695"/>
            <a:chOff x="864" y="432"/>
            <a:chExt cx="4656" cy="2976"/>
          </a:xfrm>
        </p:grpSpPr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864" y="432"/>
              <a:ext cx="0" cy="29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864" y="3408"/>
              <a:ext cx="465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355619" y="1125731"/>
            <a:ext cx="3969254" cy="838200"/>
          </a:xfrm>
          <a:prstGeom prst="rightArrow">
            <a:avLst>
              <a:gd name="adj1" fmla="val 85981"/>
              <a:gd name="adj2" fmla="val 54330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effectLst>
            <a:outerShdw dist="107763" dir="2700000" algn="ctr" rotWithShape="0">
              <a:srgbClr val="4A4B4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lnSpc>
                <a:spcPct val="97000"/>
              </a:lnSpc>
              <a:spcBef>
                <a:spcPct val="20000"/>
              </a:spcBef>
              <a:buClr>
                <a:schemeClr val="accent1"/>
              </a:buClr>
              <a:buSzPct val="45000"/>
              <a:buBlip>
                <a:blip r:embed="rId2"/>
              </a:buBlip>
              <a:defRPr sz="2200">
                <a:solidFill>
                  <a:schemeClr val="hlink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03000"/>
              </a:lnSpc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3"/>
              </a:buBlip>
              <a:defRPr sz="2100">
                <a:solidFill>
                  <a:schemeClr val="hlink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en-US" sz="1800" kern="0" dirty="0">
                <a:solidFill>
                  <a:schemeClr val="tx1"/>
                </a:solidFill>
                <a:latin typeface="+mn-lt"/>
              </a:rPr>
              <a:t>Fermentacja alkoholowa</a:t>
            </a:r>
            <a:endParaRPr lang="en-US" altLang="en-US" sz="1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5476909" y="1125731"/>
            <a:ext cx="3160560" cy="838200"/>
          </a:xfrm>
          <a:prstGeom prst="rightArrow">
            <a:avLst>
              <a:gd name="adj1" fmla="val 86361"/>
              <a:gd name="adj2" fmla="val 54861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A4B49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lnSpc>
                <a:spcPct val="97000"/>
              </a:lnSpc>
              <a:spcBef>
                <a:spcPct val="20000"/>
              </a:spcBef>
              <a:buClr>
                <a:schemeClr val="accent1"/>
              </a:buClr>
              <a:buSzPct val="45000"/>
              <a:buBlip>
                <a:blip r:embed="rId2"/>
              </a:buBlip>
              <a:defRPr sz="2200">
                <a:solidFill>
                  <a:schemeClr val="hlink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03000"/>
              </a:lnSpc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3"/>
              </a:buBlip>
              <a:defRPr sz="2100">
                <a:solidFill>
                  <a:schemeClr val="hlink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en-US" sz="1800" kern="0" dirty="0">
                <a:solidFill>
                  <a:schemeClr val="tx1"/>
                </a:solidFill>
                <a:latin typeface="+mn-lt"/>
              </a:rPr>
              <a:t>    </a:t>
            </a:r>
            <a:r>
              <a:rPr lang="de-DE" altLang="en-US" sz="1800" kern="0" dirty="0" err="1">
                <a:solidFill>
                  <a:schemeClr val="tx1"/>
                </a:solidFill>
                <a:latin typeface="+mn-lt"/>
              </a:rPr>
              <a:t>Fermentacja</a:t>
            </a:r>
            <a:r>
              <a:rPr lang="de-DE" altLang="en-US" sz="18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en-US" sz="1800" kern="0" dirty="0" err="1">
                <a:solidFill>
                  <a:schemeClr val="tx1"/>
                </a:solidFill>
                <a:latin typeface="+mn-lt"/>
              </a:rPr>
              <a:t>malolaktyczna</a:t>
            </a:r>
            <a:endParaRPr lang="en-US" altLang="en-US" sz="1800" kern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Straight Arrow Connector 19"/>
          <p:cNvCxnSpPr/>
          <p:nvPr/>
        </p:nvCxnSpPr>
        <p:spPr>
          <a:xfrm>
            <a:off x="1652693" y="5518219"/>
            <a:ext cx="6018530" cy="0"/>
          </a:xfrm>
          <a:prstGeom prst="straightConnector1">
            <a:avLst/>
          </a:prstGeom>
          <a:ln w="3810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7"/>
          <p:cNvGrpSpPr/>
          <p:nvPr/>
        </p:nvGrpSpPr>
        <p:grpSpPr>
          <a:xfrm>
            <a:off x="5739509" y="4942155"/>
            <a:ext cx="305672" cy="480600"/>
            <a:chOff x="7596336" y="3476732"/>
            <a:chExt cx="305672" cy="480600"/>
          </a:xfrm>
        </p:grpSpPr>
        <p:cxnSp>
          <p:nvCxnSpPr>
            <p:cNvPr id="24" name="Straight Connector 26"/>
            <p:cNvCxnSpPr/>
            <p:nvPr/>
          </p:nvCxnSpPr>
          <p:spPr>
            <a:xfrm flipH="1">
              <a:off x="7596336" y="3476732"/>
              <a:ext cx="233664" cy="4563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1"/>
            <p:cNvCxnSpPr/>
            <p:nvPr/>
          </p:nvCxnSpPr>
          <p:spPr>
            <a:xfrm flipH="1">
              <a:off x="7668344" y="3501008"/>
              <a:ext cx="233664" cy="4563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5"/>
          <p:cNvSpPr>
            <a:spLocks/>
          </p:cNvSpPr>
          <p:nvPr/>
        </p:nvSpPr>
        <p:spPr bwMode="auto">
          <a:xfrm>
            <a:off x="1475655" y="4581128"/>
            <a:ext cx="968543" cy="589189"/>
          </a:xfrm>
          <a:custGeom>
            <a:avLst/>
            <a:gdLst>
              <a:gd name="T0" fmla="*/ 0 w 2064"/>
              <a:gd name="T1" fmla="*/ 1784 h 1856"/>
              <a:gd name="T2" fmla="*/ 240 w 2064"/>
              <a:gd name="T3" fmla="*/ 1736 h 1856"/>
              <a:gd name="T4" fmla="*/ 384 w 2064"/>
              <a:gd name="T5" fmla="*/ 1592 h 1856"/>
              <a:gd name="T6" fmla="*/ 576 w 2064"/>
              <a:gd name="T7" fmla="*/ 680 h 1856"/>
              <a:gd name="T8" fmla="*/ 768 w 2064"/>
              <a:gd name="T9" fmla="*/ 152 h 1856"/>
              <a:gd name="T10" fmla="*/ 1152 w 2064"/>
              <a:gd name="T11" fmla="*/ 56 h 1856"/>
              <a:gd name="T12" fmla="*/ 1536 w 2064"/>
              <a:gd name="T13" fmla="*/ 488 h 1856"/>
              <a:gd name="T14" fmla="*/ 1824 w 2064"/>
              <a:gd name="T15" fmla="*/ 1640 h 1856"/>
              <a:gd name="T16" fmla="*/ 2064 w 2064"/>
              <a:gd name="T17" fmla="*/ 1784 h 1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" h="1856">
                <a:moveTo>
                  <a:pt x="0" y="1784"/>
                </a:moveTo>
                <a:cubicBezTo>
                  <a:pt x="88" y="1776"/>
                  <a:pt x="176" y="1768"/>
                  <a:pt x="240" y="1736"/>
                </a:cubicBezTo>
                <a:cubicBezTo>
                  <a:pt x="304" y="1704"/>
                  <a:pt x="328" y="1768"/>
                  <a:pt x="384" y="1592"/>
                </a:cubicBezTo>
                <a:cubicBezTo>
                  <a:pt x="440" y="1416"/>
                  <a:pt x="512" y="920"/>
                  <a:pt x="576" y="680"/>
                </a:cubicBezTo>
                <a:cubicBezTo>
                  <a:pt x="640" y="440"/>
                  <a:pt x="672" y="256"/>
                  <a:pt x="768" y="152"/>
                </a:cubicBezTo>
                <a:cubicBezTo>
                  <a:pt x="864" y="48"/>
                  <a:pt x="1024" y="0"/>
                  <a:pt x="1152" y="56"/>
                </a:cubicBezTo>
                <a:cubicBezTo>
                  <a:pt x="1280" y="112"/>
                  <a:pt x="1424" y="224"/>
                  <a:pt x="1536" y="488"/>
                </a:cubicBezTo>
                <a:cubicBezTo>
                  <a:pt x="1648" y="752"/>
                  <a:pt x="1736" y="1424"/>
                  <a:pt x="1824" y="1640"/>
                </a:cubicBezTo>
                <a:cubicBezTo>
                  <a:pt x="1912" y="1856"/>
                  <a:pt x="2024" y="1760"/>
                  <a:pt x="2064" y="1784"/>
                </a:cubicBezTo>
              </a:path>
            </a:pathLst>
          </a:custGeom>
          <a:solidFill>
            <a:srgbClr val="C00000"/>
          </a:solidFill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835696" y="4797153"/>
            <a:ext cx="608501" cy="360040"/>
          </a:xfrm>
          <a:custGeom>
            <a:avLst/>
            <a:gdLst>
              <a:gd name="T0" fmla="*/ 0 w 2064"/>
              <a:gd name="T1" fmla="*/ 1784 h 1856"/>
              <a:gd name="T2" fmla="*/ 240 w 2064"/>
              <a:gd name="T3" fmla="*/ 1736 h 1856"/>
              <a:gd name="T4" fmla="*/ 384 w 2064"/>
              <a:gd name="T5" fmla="*/ 1592 h 1856"/>
              <a:gd name="T6" fmla="*/ 576 w 2064"/>
              <a:gd name="T7" fmla="*/ 680 h 1856"/>
              <a:gd name="T8" fmla="*/ 768 w 2064"/>
              <a:gd name="T9" fmla="*/ 152 h 1856"/>
              <a:gd name="T10" fmla="*/ 1152 w 2064"/>
              <a:gd name="T11" fmla="*/ 56 h 1856"/>
              <a:gd name="T12" fmla="*/ 1536 w 2064"/>
              <a:gd name="T13" fmla="*/ 488 h 1856"/>
              <a:gd name="T14" fmla="*/ 1824 w 2064"/>
              <a:gd name="T15" fmla="*/ 1640 h 1856"/>
              <a:gd name="T16" fmla="*/ 2064 w 2064"/>
              <a:gd name="T17" fmla="*/ 1784 h 1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" h="1856">
                <a:moveTo>
                  <a:pt x="0" y="1784"/>
                </a:moveTo>
                <a:cubicBezTo>
                  <a:pt x="88" y="1776"/>
                  <a:pt x="176" y="1768"/>
                  <a:pt x="240" y="1736"/>
                </a:cubicBezTo>
                <a:cubicBezTo>
                  <a:pt x="304" y="1704"/>
                  <a:pt x="328" y="1768"/>
                  <a:pt x="384" y="1592"/>
                </a:cubicBezTo>
                <a:cubicBezTo>
                  <a:pt x="440" y="1416"/>
                  <a:pt x="512" y="920"/>
                  <a:pt x="576" y="680"/>
                </a:cubicBezTo>
                <a:cubicBezTo>
                  <a:pt x="640" y="440"/>
                  <a:pt x="672" y="256"/>
                  <a:pt x="768" y="152"/>
                </a:cubicBezTo>
                <a:cubicBezTo>
                  <a:pt x="864" y="48"/>
                  <a:pt x="1024" y="0"/>
                  <a:pt x="1152" y="56"/>
                </a:cubicBezTo>
                <a:cubicBezTo>
                  <a:pt x="1280" y="112"/>
                  <a:pt x="1424" y="224"/>
                  <a:pt x="1536" y="488"/>
                </a:cubicBezTo>
                <a:cubicBezTo>
                  <a:pt x="1648" y="752"/>
                  <a:pt x="1736" y="1424"/>
                  <a:pt x="1824" y="1640"/>
                </a:cubicBezTo>
                <a:cubicBezTo>
                  <a:pt x="1912" y="1856"/>
                  <a:pt x="2024" y="1760"/>
                  <a:pt x="2064" y="1784"/>
                </a:cubicBezTo>
              </a:path>
            </a:pathLst>
          </a:custGeom>
          <a:solidFill>
            <a:srgbClr val="C00000"/>
          </a:solidFill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2280814" y="4797153"/>
            <a:ext cx="2867250" cy="360040"/>
          </a:xfrm>
          <a:custGeom>
            <a:avLst/>
            <a:gdLst>
              <a:gd name="T0" fmla="*/ 0 w 2064"/>
              <a:gd name="T1" fmla="*/ 1784 h 1856"/>
              <a:gd name="T2" fmla="*/ 240 w 2064"/>
              <a:gd name="T3" fmla="*/ 1736 h 1856"/>
              <a:gd name="T4" fmla="*/ 384 w 2064"/>
              <a:gd name="T5" fmla="*/ 1592 h 1856"/>
              <a:gd name="T6" fmla="*/ 576 w 2064"/>
              <a:gd name="T7" fmla="*/ 680 h 1856"/>
              <a:gd name="T8" fmla="*/ 768 w 2064"/>
              <a:gd name="T9" fmla="*/ 152 h 1856"/>
              <a:gd name="T10" fmla="*/ 1152 w 2064"/>
              <a:gd name="T11" fmla="*/ 56 h 1856"/>
              <a:gd name="T12" fmla="*/ 1536 w 2064"/>
              <a:gd name="T13" fmla="*/ 488 h 1856"/>
              <a:gd name="T14" fmla="*/ 1824 w 2064"/>
              <a:gd name="T15" fmla="*/ 1640 h 1856"/>
              <a:gd name="T16" fmla="*/ 2064 w 2064"/>
              <a:gd name="T17" fmla="*/ 1784 h 18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" h="1856">
                <a:moveTo>
                  <a:pt x="0" y="1784"/>
                </a:moveTo>
                <a:cubicBezTo>
                  <a:pt x="88" y="1776"/>
                  <a:pt x="176" y="1768"/>
                  <a:pt x="240" y="1736"/>
                </a:cubicBezTo>
                <a:cubicBezTo>
                  <a:pt x="304" y="1704"/>
                  <a:pt x="328" y="1768"/>
                  <a:pt x="384" y="1592"/>
                </a:cubicBezTo>
                <a:cubicBezTo>
                  <a:pt x="440" y="1416"/>
                  <a:pt x="512" y="920"/>
                  <a:pt x="576" y="680"/>
                </a:cubicBezTo>
                <a:cubicBezTo>
                  <a:pt x="640" y="440"/>
                  <a:pt x="672" y="256"/>
                  <a:pt x="768" y="152"/>
                </a:cubicBezTo>
                <a:cubicBezTo>
                  <a:pt x="864" y="48"/>
                  <a:pt x="1024" y="0"/>
                  <a:pt x="1152" y="56"/>
                </a:cubicBezTo>
                <a:cubicBezTo>
                  <a:pt x="1280" y="112"/>
                  <a:pt x="1424" y="224"/>
                  <a:pt x="1536" y="488"/>
                </a:cubicBezTo>
                <a:cubicBezTo>
                  <a:pt x="1648" y="752"/>
                  <a:pt x="1736" y="1424"/>
                  <a:pt x="1824" y="1640"/>
                </a:cubicBezTo>
                <a:cubicBezTo>
                  <a:pt x="1912" y="1856"/>
                  <a:pt x="2024" y="1760"/>
                  <a:pt x="2064" y="1784"/>
                </a:cubicBezTo>
              </a:path>
            </a:pathLst>
          </a:custGeom>
          <a:solidFill>
            <a:srgbClr val="C00000"/>
          </a:solidFill>
          <a:ln w="381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358065" y="3978069"/>
            <a:ext cx="2145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7000"/>
              </a:lnSpc>
              <a:spcBef>
                <a:spcPct val="20000"/>
              </a:spcBef>
              <a:buClr>
                <a:schemeClr val="accent1"/>
              </a:buClr>
              <a:buSzPct val="45000"/>
              <a:buBlip>
                <a:blip r:embed="rId2"/>
              </a:buBlip>
              <a:defRPr sz="2200">
                <a:solidFill>
                  <a:schemeClr val="hlink"/>
                </a:solidFill>
                <a:latin typeface="Trebuchet MS" pitchFamily="34" charset="0"/>
              </a:defRPr>
            </a:lvl1pPr>
            <a:lvl2pPr marL="742950" indent="-285750" eaLnBrk="0" hangingPunct="0">
              <a:lnSpc>
                <a:spcPct val="103000"/>
              </a:lnSpc>
              <a:spcBef>
                <a:spcPct val="20000"/>
              </a:spcBef>
              <a:buClr>
                <a:schemeClr val="accent1"/>
              </a:buClr>
              <a:buSzPct val="80000"/>
              <a:buBlip>
                <a:blip r:embed="rId3"/>
              </a:buBlip>
              <a:defRPr sz="2100">
                <a:solidFill>
                  <a:schemeClr val="hlink"/>
                </a:solidFill>
                <a:latin typeface="Trebuchet MS" pitchFamily="34" charset="0"/>
              </a:defRPr>
            </a:lvl2pPr>
            <a:lvl3pPr marL="11430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3pPr>
            <a:lvl4pPr marL="16002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4pPr>
            <a:lvl5pPr marL="2057400" indent="-228600" eaLnBrk="0" hangingPunct="0">
              <a:lnSpc>
                <a:spcPct val="111000"/>
              </a:lnSpc>
              <a:spcBef>
                <a:spcPct val="20000"/>
              </a:spcBef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lnSpc>
                <a:spcPct val="111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Blip>
                <a:blip r:embed="rId2"/>
              </a:buBlip>
              <a:defRPr>
                <a:solidFill>
                  <a:schemeClr val="hlink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l-PL" altLang="en-US" sz="1400" kern="0" dirty="0">
                <a:solidFill>
                  <a:srgbClr val="000000"/>
                </a:solidFill>
                <a:latin typeface="+mn-lt"/>
              </a:rPr>
              <a:t>Spontaniczne </a:t>
            </a:r>
            <a:br>
              <a:rPr lang="pl-PL" altLang="en-US" sz="1400" kern="0" dirty="0">
                <a:solidFill>
                  <a:srgbClr val="000000"/>
                </a:solidFill>
                <a:latin typeface="+mn-lt"/>
              </a:rPr>
            </a:br>
            <a:r>
              <a:rPr lang="pl-PL" altLang="en-US" sz="1400" kern="0" dirty="0">
                <a:solidFill>
                  <a:srgbClr val="000000"/>
                </a:solidFill>
                <a:latin typeface="+mn-lt"/>
              </a:rPr>
              <a:t>bakterie kw. mlekowego</a:t>
            </a:r>
            <a:r>
              <a:rPr lang="en-US" altLang="en-US" sz="1400" kern="0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43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theme/theme1.xml><?xml version="1.0" encoding="utf-8"?>
<a:theme xmlns:a="http://schemas.openxmlformats.org/drawingml/2006/main" name="Eaton_Template">
  <a:themeElements>
    <a:clrScheme name="photo_template_june2008 1">
      <a:dk1>
        <a:srgbClr val="000000"/>
      </a:dk1>
      <a:lt1>
        <a:srgbClr val="FFFFFF"/>
      </a:lt1>
      <a:dk2>
        <a:srgbClr val="0067CD"/>
      </a:dk2>
      <a:lt2>
        <a:srgbClr val="800080"/>
      </a:lt2>
      <a:accent1>
        <a:srgbClr val="00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E70000"/>
      </a:accent6>
      <a:hlink>
        <a:srgbClr val="FF9900"/>
      </a:hlink>
      <a:folHlink>
        <a:srgbClr val="FFFF0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Eaton_Template</Template>
  <TotalTime>40</TotalTime>
  <Words>697</Words>
  <Application>Microsoft Office PowerPoint</Application>
  <PresentationFormat>Pokaz na ekranie (4:3)</PresentationFormat>
  <Paragraphs>152</Paragraphs>
  <Slides>10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Monotype Sorts</vt:lpstr>
      <vt:lpstr>Symbol</vt:lpstr>
      <vt:lpstr>Eaton_Template</vt:lpstr>
      <vt:lpstr>Benutzerdefiniertes Design</vt:lpstr>
      <vt:lpstr>Photo Editor Photo</vt:lpstr>
      <vt:lpstr>Prezentacja programu PowerPoint</vt:lpstr>
      <vt:lpstr>Proces produkcyjny  - liofilizowane bakterie kwasu mlekowego</vt:lpstr>
      <vt:lpstr>Proces produkcji  - bakterie kwasu mlekowego Freasy / Frozen</vt:lpstr>
      <vt:lpstr>Konsekwencje produkcji - aplikacje ...</vt:lpstr>
      <vt:lpstr>Prezentacja programu PowerPoint</vt:lpstr>
      <vt:lpstr>Prezentacja programu PowerPoint</vt:lpstr>
      <vt:lpstr>Zależność tworzenia diacetylu  od redukcji kw. jabłkowego</vt:lpstr>
      <vt:lpstr>Opcje czasu zaszczepienia</vt:lpstr>
      <vt:lpstr>Drożdżami i fermentacja malolaktyczna  - koncepcja ochrony biologicznej</vt:lpstr>
      <vt:lpstr>Parametry dawkowania … </vt:lpstr>
    </vt:vector>
  </TitlesOfParts>
  <Company>Eaton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Schneider, Ilona</dc:creator>
  <cp:lastModifiedBy>Mazur, Janusz</cp:lastModifiedBy>
  <cp:revision>165</cp:revision>
  <dcterms:created xsi:type="dcterms:W3CDTF">2012-11-25T14:17:11Z</dcterms:created>
  <dcterms:modified xsi:type="dcterms:W3CDTF">2019-05-17T09:37:44Z</dcterms:modified>
</cp:coreProperties>
</file>