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9" r:id="rId1"/>
  </p:sldMasterIdLst>
  <p:notesMasterIdLst>
    <p:notesMasterId r:id="rId16"/>
  </p:notesMasterIdLst>
  <p:sldIdLst>
    <p:sldId id="477" r:id="rId2"/>
    <p:sldId id="540" r:id="rId3"/>
    <p:sldId id="644" r:id="rId4"/>
    <p:sldId id="401" r:id="rId5"/>
    <p:sldId id="645" r:id="rId6"/>
    <p:sldId id="628" r:id="rId7"/>
    <p:sldId id="630" r:id="rId8"/>
    <p:sldId id="631" r:id="rId9"/>
    <p:sldId id="632" r:id="rId10"/>
    <p:sldId id="650" r:id="rId11"/>
    <p:sldId id="656" r:id="rId12"/>
    <p:sldId id="651" r:id="rId13"/>
    <p:sldId id="653" r:id="rId14"/>
    <p:sldId id="689" r:id="rId15"/>
  </p:sldIdLst>
  <p:sldSz cx="9144000" cy="6858000" type="screen4x3"/>
  <p:notesSz cx="7302500" cy="9588500"/>
  <p:defaultTextStyle>
    <a:defPPr>
      <a:defRPr lang="en-US"/>
    </a:defPPr>
    <a:lvl1pPr algn="l" rtl="0" fontAlgn="base">
      <a:lnSpc>
        <a:spcPct val="110000"/>
      </a:lnSpc>
      <a:spcBef>
        <a:spcPct val="20000"/>
      </a:spcBef>
      <a:spcAft>
        <a:spcPct val="0"/>
      </a:spcAft>
      <a:buClr>
        <a:srgbClr val="3367CD"/>
      </a:buClr>
      <a:defRPr sz="16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lnSpc>
        <a:spcPct val="110000"/>
      </a:lnSpc>
      <a:spcBef>
        <a:spcPct val="20000"/>
      </a:spcBef>
      <a:spcAft>
        <a:spcPct val="0"/>
      </a:spcAft>
      <a:buClr>
        <a:srgbClr val="3367CD"/>
      </a:buClr>
      <a:defRPr sz="16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lnSpc>
        <a:spcPct val="110000"/>
      </a:lnSpc>
      <a:spcBef>
        <a:spcPct val="20000"/>
      </a:spcBef>
      <a:spcAft>
        <a:spcPct val="0"/>
      </a:spcAft>
      <a:buClr>
        <a:srgbClr val="3367CD"/>
      </a:buClr>
      <a:defRPr sz="16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lnSpc>
        <a:spcPct val="110000"/>
      </a:lnSpc>
      <a:spcBef>
        <a:spcPct val="20000"/>
      </a:spcBef>
      <a:spcAft>
        <a:spcPct val="0"/>
      </a:spcAft>
      <a:buClr>
        <a:srgbClr val="3367CD"/>
      </a:buClr>
      <a:defRPr sz="16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lnSpc>
        <a:spcPct val="110000"/>
      </a:lnSpc>
      <a:spcBef>
        <a:spcPct val="20000"/>
      </a:spcBef>
      <a:spcAft>
        <a:spcPct val="0"/>
      </a:spcAft>
      <a:buClr>
        <a:srgbClr val="3367CD"/>
      </a:buClr>
      <a:defRPr sz="16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600"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sz="1600"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sz="1600"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sz="1600"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020">
          <p15:clr>
            <a:srgbClr val="A4A3A4"/>
          </p15:clr>
        </p15:guide>
        <p15:guide id="2" pos="230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7C6"/>
    <a:srgbClr val="3467CD"/>
    <a:srgbClr val="B2B2B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993" autoAdjust="0"/>
  </p:normalViewPr>
  <p:slideViewPr>
    <p:cSldViewPr>
      <p:cViewPr varScale="1">
        <p:scale>
          <a:sx n="68" d="100"/>
          <a:sy n="68" d="100"/>
        </p:scale>
        <p:origin x="1264" y="3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67" d="100"/>
          <a:sy n="67" d="100"/>
        </p:scale>
        <p:origin x="-3222" y="-108"/>
      </p:cViewPr>
      <p:guideLst>
        <p:guide orient="horz" pos="3020"/>
        <p:guide pos="230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163888" cy="479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6515" tIns="48257" rIns="96515" bIns="48257" numCol="1" anchor="t" anchorCtr="0" compatLnSpc="1">
            <a:prstTxWarp prst="textNoShape">
              <a:avLst/>
            </a:prstTxWarp>
          </a:bodyPr>
          <a:lstStyle>
            <a:lvl1pPr defTabSz="965200">
              <a:lnSpc>
                <a:spcPct val="100000"/>
              </a:lnSpc>
              <a:spcBef>
                <a:spcPct val="0"/>
              </a:spcBef>
              <a:buClrTx/>
              <a:defRPr sz="13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891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4137025" y="0"/>
            <a:ext cx="3163888" cy="479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6515" tIns="48257" rIns="96515" bIns="48257" numCol="1" anchor="t" anchorCtr="0" compatLnSpc="1">
            <a:prstTxWarp prst="textNoShape">
              <a:avLst/>
            </a:prstTxWarp>
          </a:bodyPr>
          <a:lstStyle>
            <a:lvl1pPr algn="r" defTabSz="965200">
              <a:lnSpc>
                <a:spcPct val="100000"/>
              </a:lnSpc>
              <a:spcBef>
                <a:spcPct val="0"/>
              </a:spcBef>
              <a:buClrTx/>
              <a:defRPr sz="13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12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254125" y="719138"/>
            <a:ext cx="4794250" cy="35956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3891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30250" y="4554538"/>
            <a:ext cx="5842000" cy="4314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6515" tIns="48257" rIns="96515" bIns="48257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3891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107488"/>
            <a:ext cx="3163888" cy="479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6515" tIns="48257" rIns="96515" bIns="48257" numCol="1" anchor="b" anchorCtr="0" compatLnSpc="1">
            <a:prstTxWarp prst="textNoShape">
              <a:avLst/>
            </a:prstTxWarp>
          </a:bodyPr>
          <a:lstStyle>
            <a:lvl1pPr defTabSz="965200">
              <a:lnSpc>
                <a:spcPct val="100000"/>
              </a:lnSpc>
              <a:spcBef>
                <a:spcPct val="0"/>
              </a:spcBef>
              <a:buClrTx/>
              <a:defRPr sz="13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891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137025" y="9107488"/>
            <a:ext cx="3163888" cy="479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6515" tIns="48257" rIns="96515" bIns="48257" numCol="1" anchor="b" anchorCtr="0" compatLnSpc="1">
            <a:prstTxWarp prst="textNoShape">
              <a:avLst/>
            </a:prstTxWarp>
          </a:bodyPr>
          <a:lstStyle>
            <a:lvl1pPr algn="r" defTabSz="965200">
              <a:lnSpc>
                <a:spcPct val="100000"/>
              </a:lnSpc>
              <a:spcBef>
                <a:spcPct val="0"/>
              </a:spcBef>
              <a:buClrTx/>
              <a:defRPr sz="1300"/>
            </a:lvl1pPr>
          </a:lstStyle>
          <a:p>
            <a:pPr>
              <a:defRPr/>
            </a:pPr>
            <a:fld id="{1F92D7EA-2434-4756-8E3A-6200E463230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356338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 sz="15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5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5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5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5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5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5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5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5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D643C8A4-DC0B-4906-8C64-0FFBDBCA26FF}" type="slidenum">
              <a:rPr lang="de-DE" sz="1200" smtClean="0">
                <a:latin typeface="Times New Roman" pitchFamily="18" charset="0"/>
              </a:rPr>
              <a:pPr eaLnBrk="1" hangingPunct="1"/>
              <a:t>1</a:t>
            </a:fld>
            <a:endParaRPr lang="de-DE" sz="1200">
              <a:latin typeface="Times New Roman" pitchFamily="18" charset="0"/>
            </a:endParaRPr>
          </a:p>
        </p:txBody>
      </p:sp>
      <p:sp>
        <p:nvSpPr>
          <p:cNvPr id="716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17575" y="744538"/>
            <a:ext cx="4964113" cy="3722687"/>
          </a:xfrm>
          <a:ln/>
        </p:spPr>
      </p:sp>
      <p:sp>
        <p:nvSpPr>
          <p:cNvPr id="71684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616735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 sz="15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5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5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5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5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5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5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5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5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D643C8A4-DC0B-4906-8C64-0FFBDBCA26FF}" type="slidenum">
              <a:rPr lang="de-DE" sz="1200" smtClean="0">
                <a:latin typeface="Times New Roman" pitchFamily="18" charset="0"/>
              </a:rPr>
              <a:pPr eaLnBrk="1" hangingPunct="1"/>
              <a:t>14</a:t>
            </a:fld>
            <a:endParaRPr lang="de-DE" sz="1200">
              <a:latin typeface="Times New Roman" pitchFamily="18" charset="0"/>
            </a:endParaRPr>
          </a:p>
        </p:txBody>
      </p:sp>
      <p:sp>
        <p:nvSpPr>
          <p:cNvPr id="716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17575" y="744538"/>
            <a:ext cx="4964113" cy="3722687"/>
          </a:xfrm>
          <a:ln/>
        </p:spPr>
      </p:sp>
      <p:sp>
        <p:nvSpPr>
          <p:cNvPr id="71684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8341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_option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7"/>
          <p:cNvSpPr txBox="1">
            <a:spLocks noChangeArrowheads="1"/>
          </p:cNvSpPr>
          <p:nvPr/>
        </p:nvSpPr>
        <p:spPr bwMode="auto">
          <a:xfrm>
            <a:off x="3657600" y="6538913"/>
            <a:ext cx="1622560" cy="2000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buClr>
                <a:srgbClr val="3367CD"/>
              </a:buClr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buClr>
                <a:srgbClr val="3367CD"/>
              </a:buClr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buClr>
                <a:srgbClr val="3367CD"/>
              </a:buClr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buClr>
                <a:srgbClr val="3367CD"/>
              </a:buClr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ClrTx/>
              <a:buFontTx/>
              <a:buChar char="©"/>
              <a:defRPr/>
            </a:pPr>
            <a:r>
              <a:rPr lang="en-US" sz="700" dirty="0"/>
              <a:t> 2019 Eaton. All Rights Reserved.</a:t>
            </a:r>
            <a:r>
              <a:rPr lang="en-US" sz="700" dirty="0">
                <a:solidFill>
                  <a:schemeClr val="bg1"/>
                </a:solidFill>
              </a:rPr>
              <a:t>.</a:t>
            </a:r>
          </a:p>
        </p:txBody>
      </p:sp>
      <p:sp>
        <p:nvSpPr>
          <p:cNvPr id="5" name="Rectangle 10"/>
          <p:cNvSpPr>
            <a:spLocks noChangeArrowheads="1"/>
          </p:cNvSpPr>
          <p:nvPr/>
        </p:nvSpPr>
        <p:spPr bwMode="auto">
          <a:xfrm>
            <a:off x="381000" y="0"/>
            <a:ext cx="8763000" cy="5715000"/>
          </a:xfrm>
          <a:prstGeom prst="rect">
            <a:avLst/>
          </a:prstGeom>
          <a:noFill/>
          <a:ln w="3175" algn="ctr">
            <a:solidFill>
              <a:srgbClr val="B2B2B2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pic>
        <p:nvPicPr>
          <p:cNvPr id="6" name="Picture 13" descr="Eaton - white background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5970588"/>
            <a:ext cx="1905000" cy="887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3" name="Rectangle 3"/>
          <p:cNvSpPr>
            <a:spLocks noGrp="1" noChangeArrowheads="1"/>
          </p:cNvSpPr>
          <p:nvPr>
            <p:ph type="ctrTitle"/>
          </p:nvPr>
        </p:nvSpPr>
        <p:spPr>
          <a:xfrm>
            <a:off x="1206500" y="152400"/>
            <a:ext cx="7924800" cy="990600"/>
          </a:xfrm>
        </p:spPr>
        <p:txBody>
          <a:bodyPr anchor="ctr"/>
          <a:lstStyle>
            <a:lvl1pPr>
              <a:defRPr sz="280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noProof="0"/>
              <a:t>Click to edit Master title style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4208596065"/>
      </p:ext>
    </p:extLst>
  </p:cSld>
  <p:clrMapOvr>
    <a:masterClrMapping/>
  </p:clrMapOvr>
  <p:transition spd="med">
    <p:wipe dir="d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24100708"/>
      </p:ext>
    </p:extLst>
  </p:cSld>
  <p:clrMapOvr>
    <a:masterClrMapping/>
  </p:clrMapOvr>
  <p:transition spd="med">
    <p:wipe dir="d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7"/>
          <p:cNvSpPr txBox="1">
            <a:spLocks noChangeArrowheads="1"/>
          </p:cNvSpPr>
          <p:nvPr/>
        </p:nvSpPr>
        <p:spPr bwMode="auto">
          <a:xfrm>
            <a:off x="3657600" y="6538913"/>
            <a:ext cx="1672253" cy="2000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buClr>
                <a:srgbClr val="3367CD"/>
              </a:buClr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buClr>
                <a:srgbClr val="3367CD"/>
              </a:buClr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buClr>
                <a:srgbClr val="3367CD"/>
              </a:buClr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buClr>
                <a:srgbClr val="3367CD"/>
              </a:buClr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ClrTx/>
              <a:buFontTx/>
              <a:buChar char="©"/>
              <a:defRPr/>
            </a:pPr>
            <a:r>
              <a:rPr lang="en-US" sz="700"/>
              <a:t> 2015 </a:t>
            </a:r>
            <a:r>
              <a:rPr lang="en-US" sz="700" dirty="0"/>
              <a:t>Eaton. All Rights Reserved.</a:t>
            </a:r>
            <a:r>
              <a:rPr lang="en-US" sz="700" dirty="0">
                <a:solidFill>
                  <a:schemeClr val="bg1"/>
                </a:solidFill>
              </a:rPr>
              <a:t>.</a:t>
            </a:r>
          </a:p>
        </p:txBody>
      </p:sp>
      <p:sp>
        <p:nvSpPr>
          <p:cNvPr id="2" name="Rectangle 1"/>
          <p:cNvSpPr/>
          <p:nvPr userDrawn="1"/>
        </p:nvSpPr>
        <p:spPr bwMode="auto">
          <a:xfrm>
            <a:off x="381000" y="0"/>
            <a:ext cx="8763000" cy="5715000"/>
          </a:xfrm>
          <a:prstGeom prst="rect">
            <a:avLst/>
          </a:prstGeom>
          <a:noFill/>
          <a:ln>
            <a:solidFill>
              <a:schemeClr val="bg1">
                <a:lumMod val="85000"/>
              </a:schemeClr>
            </a:solidFill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buClr>
                <a:srgbClr val="3367CD"/>
              </a:buClr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pic>
        <p:nvPicPr>
          <p:cNvPr id="8" name="Picture 13" descr="Eaton - white background"/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" b="7089"/>
          <a:stretch/>
        </p:blipFill>
        <p:spPr bwMode="auto">
          <a:xfrm>
            <a:off x="762000" y="6324600"/>
            <a:ext cx="1232421" cy="53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35"/>
          <p:cNvSpPr>
            <a:spLocks noChangeArrowheads="1"/>
          </p:cNvSpPr>
          <p:nvPr userDrawn="1"/>
        </p:nvSpPr>
        <p:spPr bwMode="auto">
          <a:xfrm>
            <a:off x="6705600" y="6553200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r">
              <a:lnSpc>
                <a:spcPct val="100000"/>
              </a:lnSpc>
              <a:spcBef>
                <a:spcPct val="0"/>
              </a:spcBef>
              <a:buClrTx/>
            </a:pPr>
            <a:fld id="{43DBA627-09D6-4F6C-921A-2B5A1E4AADE1}" type="slidenum">
              <a:rPr lang="en-US" sz="900">
                <a:solidFill>
                  <a:srgbClr val="0C86F4"/>
                </a:solidFill>
              </a:rPr>
              <a:pPr algn="r">
                <a:lnSpc>
                  <a:spcPct val="100000"/>
                </a:lnSpc>
                <a:spcBef>
                  <a:spcPct val="0"/>
                </a:spcBef>
                <a:buClrTx/>
              </a:pPr>
              <a:t>‹#›</a:t>
            </a:fld>
            <a:endParaRPr lang="en-US" sz="900" dirty="0">
              <a:solidFill>
                <a:srgbClr val="0C86F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70643397"/>
      </p:ext>
    </p:extLst>
  </p:cSld>
  <p:clrMapOvr>
    <a:masterClrMapping/>
  </p:clrMapOvr>
  <p:transition spd="med">
    <p:wipe dir="d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_option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7"/>
          <p:cNvSpPr txBox="1">
            <a:spLocks noChangeArrowheads="1"/>
          </p:cNvSpPr>
          <p:nvPr/>
        </p:nvSpPr>
        <p:spPr bwMode="auto">
          <a:xfrm>
            <a:off x="3657600" y="6538913"/>
            <a:ext cx="1622560" cy="2000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buClr>
                <a:srgbClr val="3367CD"/>
              </a:buClr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buClr>
                <a:srgbClr val="3367CD"/>
              </a:buClr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buClr>
                <a:srgbClr val="3367CD"/>
              </a:buClr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buClr>
                <a:srgbClr val="3367CD"/>
              </a:buClr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ClrTx/>
              <a:buFontTx/>
              <a:buChar char="©"/>
              <a:defRPr/>
            </a:pPr>
            <a:r>
              <a:rPr lang="en-US" sz="700" dirty="0"/>
              <a:t> 2019 Eaton. All Rights Reserved.</a:t>
            </a:r>
            <a:r>
              <a:rPr lang="en-US" sz="700" dirty="0">
                <a:solidFill>
                  <a:schemeClr val="bg1"/>
                </a:solidFill>
              </a:rPr>
              <a:t>.</a:t>
            </a:r>
          </a:p>
        </p:txBody>
      </p:sp>
      <p:sp>
        <p:nvSpPr>
          <p:cNvPr id="5" name="Rectangle 10"/>
          <p:cNvSpPr>
            <a:spLocks noChangeArrowheads="1"/>
          </p:cNvSpPr>
          <p:nvPr userDrawn="1"/>
        </p:nvSpPr>
        <p:spPr bwMode="auto">
          <a:xfrm>
            <a:off x="381000" y="0"/>
            <a:ext cx="8763000" cy="3200400"/>
          </a:xfrm>
          <a:prstGeom prst="rect">
            <a:avLst/>
          </a:prstGeom>
          <a:noFill/>
          <a:ln w="3175" algn="ctr">
            <a:solidFill>
              <a:srgbClr val="B2B2B2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endParaRPr lang="en-US"/>
          </a:p>
        </p:txBody>
      </p:sp>
      <p:pic>
        <p:nvPicPr>
          <p:cNvPr id="6" name="Picture 13" descr="Eaton - white background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5970588"/>
            <a:ext cx="1905000" cy="887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3" name="Rectangle 3"/>
          <p:cNvSpPr>
            <a:spLocks noGrp="1" noChangeArrowheads="1"/>
          </p:cNvSpPr>
          <p:nvPr>
            <p:ph type="ctrTitle"/>
          </p:nvPr>
        </p:nvSpPr>
        <p:spPr>
          <a:xfrm>
            <a:off x="838200" y="3200400"/>
            <a:ext cx="7924800" cy="1143000"/>
          </a:xfrm>
        </p:spPr>
        <p:txBody>
          <a:bodyPr anchor="ctr"/>
          <a:lstStyle>
            <a:lvl1pPr>
              <a:defRPr/>
            </a:lvl1pPr>
          </a:lstStyle>
          <a:p>
            <a:pPr lvl="0"/>
            <a:r>
              <a:rPr lang="en-US" noProof="0"/>
              <a:t>Click to edit Master title style</a:t>
            </a:r>
          </a:p>
        </p:txBody>
      </p:sp>
      <p:sp>
        <p:nvSpPr>
          <p:cNvPr id="5124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838200" y="4783138"/>
            <a:ext cx="6024563" cy="1027112"/>
          </a:xfrm>
        </p:spPr>
        <p:txBody>
          <a:bodyPr/>
          <a:lstStyle>
            <a:lvl1pPr marL="0" indent="0">
              <a:buFontTx/>
              <a:buNone/>
              <a:defRPr sz="1600">
                <a:solidFill>
                  <a:srgbClr val="0067C6"/>
                </a:solidFill>
              </a:defRPr>
            </a:lvl1pPr>
          </a:lstStyle>
          <a:p>
            <a:pPr lvl="0"/>
            <a:r>
              <a:rPr lang="en-US" noProof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064643474"/>
      </p:ext>
    </p:extLst>
  </p:cSld>
  <p:clrMapOvr>
    <a:masterClrMapping/>
  </p:clrMapOvr>
  <p:transition spd="med">
    <p:wipe dir="d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Impactful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7"/>
          <p:cNvSpPr txBox="1">
            <a:spLocks noChangeArrowheads="1"/>
          </p:cNvSpPr>
          <p:nvPr/>
        </p:nvSpPr>
        <p:spPr bwMode="auto">
          <a:xfrm>
            <a:off x="3657600" y="6538913"/>
            <a:ext cx="1622560" cy="2000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buClr>
                <a:srgbClr val="3367CD"/>
              </a:buClr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buClr>
                <a:srgbClr val="3367CD"/>
              </a:buClr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buClr>
                <a:srgbClr val="3367CD"/>
              </a:buClr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buClr>
                <a:srgbClr val="3367CD"/>
              </a:buClr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ClrTx/>
              <a:buFontTx/>
              <a:buChar char="©"/>
              <a:defRPr/>
            </a:pPr>
            <a:r>
              <a:rPr lang="en-US" sz="700" dirty="0"/>
              <a:t> 2019 Eaton. All Rights Reserved.</a:t>
            </a:r>
            <a:r>
              <a:rPr lang="en-US" sz="700" dirty="0">
                <a:solidFill>
                  <a:schemeClr val="bg1"/>
                </a:solidFill>
              </a:rPr>
              <a:t>.</a:t>
            </a:r>
          </a:p>
        </p:txBody>
      </p:sp>
      <p:sp>
        <p:nvSpPr>
          <p:cNvPr id="2" name="Rectangle 1"/>
          <p:cNvSpPr/>
          <p:nvPr userDrawn="1"/>
        </p:nvSpPr>
        <p:spPr bwMode="auto">
          <a:xfrm>
            <a:off x="381000" y="0"/>
            <a:ext cx="8763000" cy="5715000"/>
          </a:xfrm>
          <a:prstGeom prst="rect">
            <a:avLst/>
          </a:prstGeom>
          <a:noFill/>
          <a:ln>
            <a:solidFill>
              <a:schemeClr val="bg1">
                <a:lumMod val="75000"/>
              </a:schemeClr>
            </a:solidFill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buClr>
                <a:srgbClr val="3367CD"/>
              </a:buClr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pic>
        <p:nvPicPr>
          <p:cNvPr id="8" name="Picture 13" descr="Eaton - white background"/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" b="7089"/>
          <a:stretch/>
        </p:blipFill>
        <p:spPr bwMode="auto">
          <a:xfrm>
            <a:off x="762000" y="6324600"/>
            <a:ext cx="1232421" cy="53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35"/>
          <p:cNvSpPr>
            <a:spLocks noChangeArrowheads="1"/>
          </p:cNvSpPr>
          <p:nvPr userDrawn="1"/>
        </p:nvSpPr>
        <p:spPr bwMode="auto">
          <a:xfrm>
            <a:off x="6705600" y="6553200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r">
              <a:lnSpc>
                <a:spcPct val="100000"/>
              </a:lnSpc>
              <a:spcBef>
                <a:spcPct val="0"/>
              </a:spcBef>
              <a:buClrTx/>
            </a:pPr>
            <a:fld id="{43DBA627-09D6-4F6C-921A-2B5A1E4AADE1}" type="slidenum">
              <a:rPr lang="en-US" sz="900">
                <a:solidFill>
                  <a:srgbClr val="0C86F4"/>
                </a:solidFill>
              </a:rPr>
              <a:pPr algn="r">
                <a:lnSpc>
                  <a:spcPct val="100000"/>
                </a:lnSpc>
                <a:spcBef>
                  <a:spcPct val="0"/>
                </a:spcBef>
                <a:buClrTx/>
              </a:pPr>
              <a:t>‹#›</a:t>
            </a:fld>
            <a:endParaRPr lang="en-US" sz="900" dirty="0">
              <a:solidFill>
                <a:srgbClr val="0C86F4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70643397"/>
      </p:ext>
    </p:extLst>
  </p:cSld>
  <p:clrMapOvr>
    <a:masterClrMapping/>
  </p:clrMapOvr>
  <p:transition spd="med">
    <p:wipe dir="d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78738121"/>
      </p:ext>
    </p:extLst>
  </p:cSld>
  <p:clrMapOvr>
    <a:masterClrMapping/>
  </p:clrMapOvr>
  <p:transition spd="med">
    <p:wipe dir="d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9788" y="1552575"/>
            <a:ext cx="3884612" cy="46958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876800" y="1552575"/>
            <a:ext cx="3886200" cy="46958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904466605"/>
      </p:ext>
    </p:extLst>
  </p:cSld>
  <p:clrMapOvr>
    <a:masterClrMapping/>
  </p:clrMapOvr>
  <p:transition spd="med">
    <p:wipe dir="d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326598974"/>
      </p:ext>
    </p:extLst>
  </p:cSld>
  <p:clrMapOvr>
    <a:masterClrMapping/>
  </p:clrMapOvr>
  <p:transition spd="med">
    <p:wipe dir="d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9788" y="1552575"/>
            <a:ext cx="4189412" cy="4695825"/>
          </a:xfrm>
        </p:spPr>
        <p:txBody>
          <a:bodyPr/>
          <a:lstStyle>
            <a:lvl1pPr marL="457200" indent="-457200">
              <a:buFont typeface="Arial" pitchFamily="34" charset="0"/>
              <a:buChar char="•"/>
              <a:defRPr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2"/>
          <p:cNvSpPr>
            <a:spLocks noGrp="1"/>
          </p:cNvSpPr>
          <p:nvPr>
            <p:ph idx="10"/>
          </p:nvPr>
        </p:nvSpPr>
        <p:spPr>
          <a:xfrm>
            <a:off x="5105400" y="1552575"/>
            <a:ext cx="3657600" cy="23622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1"/>
          </p:nvPr>
        </p:nvSpPr>
        <p:spPr>
          <a:xfrm>
            <a:off x="5105400" y="3962400"/>
            <a:ext cx="3657600" cy="22860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087490656"/>
      </p:ext>
    </p:extLst>
  </p:cSld>
  <p:clrMapOvr>
    <a:masterClrMapping/>
  </p:clrMapOvr>
  <p:transition spd="med">
    <p:wipe dir="d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Chart Placeholder 3"/>
          <p:cNvSpPr>
            <a:spLocks noGrp="1"/>
          </p:cNvSpPr>
          <p:nvPr>
            <p:ph type="chart" sz="quarter" idx="10"/>
          </p:nvPr>
        </p:nvSpPr>
        <p:spPr>
          <a:xfrm>
            <a:off x="838200" y="2286000"/>
            <a:ext cx="7924800" cy="3581400"/>
          </a:xfrm>
        </p:spPr>
        <p:txBody>
          <a:bodyPr/>
          <a:lstStyle/>
          <a:p>
            <a:pPr lvl="0"/>
            <a:r>
              <a:rPr lang="en-US" noProof="0"/>
              <a:t>Click icon to add chart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1"/>
          </p:nvPr>
        </p:nvSpPr>
        <p:spPr>
          <a:xfrm>
            <a:off x="838200" y="1447800"/>
            <a:ext cx="7924800" cy="609600"/>
          </a:xfrm>
        </p:spPr>
        <p:txBody>
          <a:bodyPr/>
          <a:lstStyle>
            <a:lvl1pPr marL="0" indent="0">
              <a:buNone/>
              <a:defRPr sz="2400" b="1"/>
            </a:lvl1pPr>
            <a:lvl5pPr marL="1828800" indent="0"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890629537"/>
      </p:ext>
    </p:extLst>
  </p:cSld>
  <p:clrMapOvr>
    <a:masterClrMapping/>
  </p:clrMapOvr>
  <p:transition spd="med">
    <p:wipe dir="d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470645056"/>
      </p:ext>
    </p:extLst>
  </p:cSld>
  <p:clrMapOvr>
    <a:masterClrMapping/>
  </p:clrMapOvr>
  <p:transition spd="med">
    <p:wipe dir="d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839788" y="1552575"/>
            <a:ext cx="7923212" cy="4695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1027" name="Line 3"/>
          <p:cNvSpPr>
            <a:spLocks noChangeShapeType="1"/>
          </p:cNvSpPr>
          <p:nvPr/>
        </p:nvSpPr>
        <p:spPr bwMode="auto">
          <a:xfrm>
            <a:off x="0" y="1133475"/>
            <a:ext cx="9144000" cy="0"/>
          </a:xfrm>
          <a:prstGeom prst="line">
            <a:avLst/>
          </a:prstGeom>
          <a:noFill/>
          <a:ln w="19050">
            <a:solidFill>
              <a:srgbClr val="80808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title"/>
          </p:nvPr>
        </p:nvSpPr>
        <p:spPr bwMode="auto">
          <a:xfrm>
            <a:off x="838200" y="0"/>
            <a:ext cx="7924800" cy="1096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title</a:t>
            </a:r>
          </a:p>
        </p:txBody>
      </p:sp>
      <p:sp>
        <p:nvSpPr>
          <p:cNvPr id="1029" name="Rectangle 35"/>
          <p:cNvSpPr>
            <a:spLocks noChangeArrowheads="1"/>
          </p:cNvSpPr>
          <p:nvPr/>
        </p:nvSpPr>
        <p:spPr bwMode="auto">
          <a:xfrm>
            <a:off x="6705600" y="6553200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r">
              <a:lnSpc>
                <a:spcPct val="100000"/>
              </a:lnSpc>
              <a:spcBef>
                <a:spcPct val="0"/>
              </a:spcBef>
              <a:buClrTx/>
            </a:pPr>
            <a:fld id="{43DBA627-09D6-4F6C-921A-2B5A1E4AADE1}" type="slidenum">
              <a:rPr lang="en-US" sz="900">
                <a:solidFill>
                  <a:srgbClr val="0C86F4"/>
                </a:solidFill>
              </a:rPr>
              <a:pPr algn="r">
                <a:lnSpc>
                  <a:spcPct val="100000"/>
                </a:lnSpc>
                <a:spcBef>
                  <a:spcPct val="0"/>
                </a:spcBef>
                <a:buClrTx/>
              </a:pPr>
              <a:t>‹#›</a:t>
            </a:fld>
            <a:endParaRPr lang="en-US" sz="900" dirty="0">
              <a:solidFill>
                <a:srgbClr val="0C86F4"/>
              </a:solidFill>
            </a:endParaRPr>
          </a:p>
        </p:txBody>
      </p:sp>
      <p:sp>
        <p:nvSpPr>
          <p:cNvPr id="1030" name="Text Box 36"/>
          <p:cNvSpPr txBox="1">
            <a:spLocks noChangeArrowheads="1"/>
          </p:cNvSpPr>
          <p:nvPr userDrawn="1"/>
        </p:nvSpPr>
        <p:spPr bwMode="auto">
          <a:xfrm>
            <a:off x="3657600" y="6538913"/>
            <a:ext cx="1622560" cy="2000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buClr>
                <a:srgbClr val="3367CD"/>
              </a:buClr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buClr>
                <a:srgbClr val="3367CD"/>
              </a:buClr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buClr>
                <a:srgbClr val="3367CD"/>
              </a:buClr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lnSpc>
                <a:spcPct val="110000"/>
              </a:lnSpc>
              <a:spcBef>
                <a:spcPct val="20000"/>
              </a:spcBef>
              <a:spcAft>
                <a:spcPct val="0"/>
              </a:spcAft>
              <a:buClr>
                <a:srgbClr val="3367CD"/>
              </a:buClr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ClrTx/>
              <a:buFontTx/>
              <a:buChar char="©"/>
              <a:defRPr/>
            </a:pPr>
            <a:r>
              <a:rPr lang="en-US" sz="700" dirty="0"/>
              <a:t> 2019 Eaton. All Rights Reserved.</a:t>
            </a:r>
            <a:r>
              <a:rPr lang="en-US" sz="700" dirty="0">
                <a:solidFill>
                  <a:schemeClr val="bg1"/>
                </a:solidFill>
              </a:rPr>
              <a:t>.</a:t>
            </a:r>
          </a:p>
        </p:txBody>
      </p:sp>
      <p:pic>
        <p:nvPicPr>
          <p:cNvPr id="1031" name="Picture 39" descr="Eaton - white background"/>
          <p:cNvPicPr>
            <a:picLocks noChangeAspect="1" noChangeArrowheads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786"/>
          <a:stretch>
            <a:fillRect/>
          </a:stretch>
        </p:blipFill>
        <p:spPr bwMode="auto">
          <a:xfrm>
            <a:off x="762000" y="6305550"/>
            <a:ext cx="1219200" cy="552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20" r:id="rId1"/>
    <p:sldLayoutId id="2147483705" r:id="rId2"/>
    <p:sldLayoutId id="2147483706" r:id="rId3"/>
    <p:sldLayoutId id="2147483698" r:id="rId4"/>
    <p:sldLayoutId id="2147483699" r:id="rId5"/>
    <p:sldLayoutId id="2147483700" r:id="rId6"/>
    <p:sldLayoutId id="2147483701" r:id="rId7"/>
    <p:sldLayoutId id="2147483702" r:id="rId8"/>
    <p:sldLayoutId id="2147483703" r:id="rId9"/>
    <p:sldLayoutId id="2147483704" r:id="rId10"/>
    <p:sldLayoutId id="2147483719" r:id="rId11"/>
  </p:sldLayoutIdLst>
  <p:transition spd="med">
    <p:wipe dir="d"/>
  </p:transition>
  <p:txStyles>
    <p:titleStyle>
      <a:lvl1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200">
          <a:solidFill>
            <a:srgbClr val="0067C6"/>
          </a:solidFill>
          <a:latin typeface="+mj-lt"/>
          <a:ea typeface="+mj-ea"/>
          <a:cs typeface="+mj-cs"/>
        </a:defRPr>
      </a:lvl1pPr>
      <a:lvl2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200">
          <a:solidFill>
            <a:srgbClr val="0067C6"/>
          </a:solidFill>
          <a:latin typeface="Arial" charset="0"/>
        </a:defRPr>
      </a:lvl2pPr>
      <a:lvl3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200">
          <a:solidFill>
            <a:srgbClr val="0067C6"/>
          </a:solidFill>
          <a:latin typeface="Arial" charset="0"/>
        </a:defRPr>
      </a:lvl3pPr>
      <a:lvl4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200">
          <a:solidFill>
            <a:srgbClr val="0067C6"/>
          </a:solidFill>
          <a:latin typeface="Arial" charset="0"/>
        </a:defRPr>
      </a:lvl4pPr>
      <a:lvl5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200">
          <a:solidFill>
            <a:srgbClr val="0067C6"/>
          </a:solidFill>
          <a:latin typeface="Arial" charset="0"/>
        </a:defRPr>
      </a:lvl5pPr>
      <a:lvl6pPr marL="4572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200">
          <a:solidFill>
            <a:srgbClr val="0067C6"/>
          </a:solidFill>
          <a:latin typeface="Arial" charset="0"/>
        </a:defRPr>
      </a:lvl6pPr>
      <a:lvl7pPr marL="9144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200">
          <a:solidFill>
            <a:srgbClr val="0067C6"/>
          </a:solidFill>
          <a:latin typeface="Arial" charset="0"/>
        </a:defRPr>
      </a:lvl7pPr>
      <a:lvl8pPr marL="13716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200">
          <a:solidFill>
            <a:srgbClr val="0067C6"/>
          </a:solidFill>
          <a:latin typeface="Arial" charset="0"/>
        </a:defRPr>
      </a:lvl8pPr>
      <a:lvl9pPr marL="18288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200">
          <a:solidFill>
            <a:srgbClr val="0067C6"/>
          </a:solidFill>
          <a:latin typeface="Arial" charset="0"/>
        </a:defRPr>
      </a:lvl9pPr>
    </p:titleStyle>
    <p:bodyStyle>
      <a:lvl1pPr marL="342900" indent="-342900" algn="l" rtl="0" eaLnBrk="1" fontAlgn="base" hangingPunct="1">
        <a:lnSpc>
          <a:spcPct val="110000"/>
        </a:lnSpc>
        <a:spcBef>
          <a:spcPts val="1200"/>
        </a:spcBef>
        <a:spcAft>
          <a:spcPct val="0"/>
        </a:spcAft>
        <a:buClr>
          <a:srgbClr val="0067C6"/>
        </a:buClr>
        <a:buChar char="•"/>
        <a:defRPr sz="2800">
          <a:solidFill>
            <a:srgbClr val="292929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lnSpc>
          <a:spcPct val="110000"/>
        </a:lnSpc>
        <a:spcBef>
          <a:spcPts val="1200"/>
        </a:spcBef>
        <a:spcAft>
          <a:spcPct val="0"/>
        </a:spcAft>
        <a:buClr>
          <a:srgbClr val="0067C6"/>
        </a:buClr>
        <a:buChar char="•"/>
        <a:defRPr sz="2400">
          <a:solidFill>
            <a:srgbClr val="292929"/>
          </a:solidFill>
          <a:latin typeface="+mn-lt"/>
        </a:defRPr>
      </a:lvl2pPr>
      <a:lvl3pPr marL="1143000" indent="-228600" algn="l" rtl="0" eaLnBrk="1" fontAlgn="base" hangingPunct="1">
        <a:lnSpc>
          <a:spcPct val="110000"/>
        </a:lnSpc>
        <a:spcBef>
          <a:spcPts val="1200"/>
        </a:spcBef>
        <a:spcAft>
          <a:spcPct val="0"/>
        </a:spcAft>
        <a:buClr>
          <a:srgbClr val="0067C6"/>
        </a:buClr>
        <a:buChar char="•"/>
        <a:defRPr sz="2000">
          <a:solidFill>
            <a:srgbClr val="292929"/>
          </a:solidFill>
          <a:latin typeface="+mn-lt"/>
        </a:defRPr>
      </a:lvl3pPr>
      <a:lvl4pPr marL="1600200" indent="-228600" algn="l" rtl="0" eaLnBrk="1" fontAlgn="base" hangingPunct="1">
        <a:spcBef>
          <a:spcPts val="1200"/>
        </a:spcBef>
        <a:spcAft>
          <a:spcPct val="0"/>
        </a:spcAft>
        <a:buClr>
          <a:srgbClr val="0067C6"/>
        </a:buClr>
        <a:buChar char="•"/>
        <a:defRPr sz="2000">
          <a:solidFill>
            <a:srgbClr val="292929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lr>
          <a:srgbClr val="FFFF00"/>
        </a:buClr>
        <a:buSzPct val="65000"/>
        <a:buFont typeface="Monotype Sorts" pitchFamily="2" charset="2"/>
        <a:buChar char="l"/>
        <a:defRPr sz="2000">
          <a:solidFill>
            <a:schemeClr val="bg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rgbClr val="FFFF00"/>
        </a:buClr>
        <a:buSzPct val="65000"/>
        <a:buFont typeface="Monotype Sorts" pitchFamily="2" charset="2"/>
        <a:buChar char="l"/>
        <a:defRPr sz="2000">
          <a:solidFill>
            <a:schemeClr val="bg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rgbClr val="FFFF00"/>
        </a:buClr>
        <a:buSzPct val="65000"/>
        <a:buFont typeface="Monotype Sorts" pitchFamily="2" charset="2"/>
        <a:buChar char="l"/>
        <a:defRPr sz="2000">
          <a:solidFill>
            <a:schemeClr val="bg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rgbClr val="FFFF00"/>
        </a:buClr>
        <a:buSzPct val="65000"/>
        <a:buFont typeface="Monotype Sorts" pitchFamily="2" charset="2"/>
        <a:buChar char="l"/>
        <a:defRPr sz="2000">
          <a:solidFill>
            <a:schemeClr val="bg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rgbClr val="FFFF00"/>
        </a:buClr>
        <a:buSzPct val="65000"/>
        <a:buFont typeface="Monotype Sorts" pitchFamily="2" charset="2"/>
        <a:buChar char="l"/>
        <a:defRPr sz="2000">
          <a:solidFill>
            <a:schemeClr val="bg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5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5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1.gif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emf"/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10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 descr="Sekt 03_Anschnitt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1701800"/>
            <a:ext cx="2868613" cy="305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483" name="Picture 3" descr="Rotwein 01_Rot_KORR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1537" y="1700213"/>
            <a:ext cx="3494087" cy="3060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484" name="Rectangle 4"/>
          <p:cNvSpPr>
            <a:spLocks noChangeArrowheads="1"/>
          </p:cNvSpPr>
          <p:nvPr/>
        </p:nvSpPr>
        <p:spPr bwMode="auto">
          <a:xfrm>
            <a:off x="611560" y="288823"/>
            <a:ext cx="8424936" cy="863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 lvl="0"/>
            <a:r>
              <a:rPr lang="pl-PL" sz="3200" dirty="0">
                <a:solidFill>
                  <a:srgbClr val="0070C0"/>
                </a:solidFill>
              </a:rPr>
              <a:t>Fermentacja alkoholowa</a:t>
            </a:r>
            <a:r>
              <a:rPr lang="de-DE" sz="3200" dirty="0">
                <a:solidFill>
                  <a:srgbClr val="0070C0"/>
                </a:solidFill>
              </a:rPr>
              <a:t> &amp; </a:t>
            </a:r>
            <a:r>
              <a:rPr lang="pl-PL" sz="3200" dirty="0">
                <a:solidFill>
                  <a:srgbClr val="0070C0"/>
                </a:solidFill>
              </a:rPr>
              <a:t>Pożywki drożdży</a:t>
            </a:r>
            <a:endParaRPr lang="en-US" sz="3200" dirty="0">
              <a:solidFill>
                <a:srgbClr val="0070C0"/>
              </a:solidFill>
            </a:endParaRPr>
          </a:p>
        </p:txBody>
      </p:sp>
      <p:sp>
        <p:nvSpPr>
          <p:cNvPr id="20485" name="Text Box 5"/>
          <p:cNvSpPr txBox="1">
            <a:spLocks noChangeArrowheads="1"/>
          </p:cNvSpPr>
          <p:nvPr/>
        </p:nvSpPr>
        <p:spPr bwMode="auto">
          <a:xfrm>
            <a:off x="3639786" y="5013176"/>
            <a:ext cx="1823512" cy="6266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15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5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5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5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5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5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5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5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5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/>
            <a:endParaRPr lang="de-DE" dirty="0"/>
          </a:p>
          <a:p>
            <a:pPr algn="ctr" eaLnBrk="1" hangingPunct="1"/>
            <a:r>
              <a:rPr lang="de-DE" dirty="0"/>
              <a:t>Dr. Ilona Schneider</a:t>
            </a:r>
          </a:p>
        </p:txBody>
      </p:sp>
    </p:spTree>
    <p:extLst>
      <p:ext uri="{BB962C8B-B14F-4D97-AF65-F5344CB8AC3E}">
        <p14:creationId xmlns:p14="http://schemas.microsoft.com/office/powerpoint/2010/main" val="2656180382"/>
      </p:ext>
    </p:extLst>
  </p:cSld>
  <p:clrMapOvr>
    <a:masterClrMapping/>
  </p:clrMapOvr>
  <p:transition spd="med">
    <p:wipe dir="d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5" name="Rectangle 3"/>
          <p:cNvSpPr>
            <a:spLocks noGrp="1" noChangeArrowheads="1"/>
          </p:cNvSpPr>
          <p:nvPr>
            <p:ph type="title"/>
          </p:nvPr>
        </p:nvSpPr>
        <p:spPr>
          <a:xfrm>
            <a:off x="615934" y="44678"/>
            <a:ext cx="5938838" cy="1143000"/>
          </a:xfrm>
        </p:spPr>
        <p:txBody>
          <a:bodyPr/>
          <a:lstStyle/>
          <a:p>
            <a:pPr eaLnBrk="1" hangingPunct="1"/>
            <a:r>
              <a:rPr lang="de-DE" dirty="0"/>
              <a:t>„Slow Food“ </a:t>
            </a:r>
            <a:br>
              <a:rPr lang="pl-PL" dirty="0"/>
            </a:br>
            <a:r>
              <a:rPr lang="de-DE" dirty="0"/>
              <a:t>– </a:t>
            </a:r>
            <a:r>
              <a:rPr lang="pl-PL" dirty="0"/>
              <a:t>Preparaty ściany komórkowej</a:t>
            </a:r>
            <a:endParaRPr lang="de-DE" dirty="0"/>
          </a:p>
        </p:txBody>
      </p:sp>
      <p:grpSp>
        <p:nvGrpSpPr>
          <p:cNvPr id="38916" name="Group 4"/>
          <p:cNvGrpSpPr>
            <a:grpSpLocks/>
          </p:cNvGrpSpPr>
          <p:nvPr/>
        </p:nvGrpSpPr>
        <p:grpSpPr bwMode="auto">
          <a:xfrm rot="5400000">
            <a:off x="4260252" y="2721293"/>
            <a:ext cx="1066800" cy="2146300"/>
            <a:chOff x="1781" y="815"/>
            <a:chExt cx="336" cy="721"/>
          </a:xfrm>
        </p:grpSpPr>
        <p:sp>
          <p:nvSpPr>
            <p:cNvPr id="38939" name="Oval 5"/>
            <p:cNvSpPr>
              <a:spLocks noChangeArrowheads="1"/>
            </p:cNvSpPr>
            <p:nvPr/>
          </p:nvSpPr>
          <p:spPr bwMode="auto">
            <a:xfrm>
              <a:off x="1781" y="1008"/>
              <a:ext cx="336" cy="528"/>
            </a:xfrm>
            <a:prstGeom prst="ellipse">
              <a:avLst/>
            </a:prstGeom>
            <a:solidFill>
              <a:srgbClr val="C0C0C0"/>
            </a:solidFill>
            <a:ln w="9525">
              <a:solidFill>
                <a:srgbClr val="80808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8940" name="Oval 6"/>
            <p:cNvSpPr>
              <a:spLocks noChangeArrowheads="1"/>
            </p:cNvSpPr>
            <p:nvPr/>
          </p:nvSpPr>
          <p:spPr bwMode="auto">
            <a:xfrm>
              <a:off x="1806" y="1033"/>
              <a:ext cx="286" cy="478"/>
            </a:xfrm>
            <a:prstGeom prst="ellipse">
              <a:avLst/>
            </a:prstGeom>
            <a:solidFill>
              <a:srgbClr val="969696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8941" name="Oval 7"/>
            <p:cNvSpPr>
              <a:spLocks noChangeArrowheads="1"/>
            </p:cNvSpPr>
            <p:nvPr/>
          </p:nvSpPr>
          <p:spPr bwMode="auto">
            <a:xfrm>
              <a:off x="1874" y="815"/>
              <a:ext cx="147" cy="193"/>
            </a:xfrm>
            <a:prstGeom prst="ellipse">
              <a:avLst/>
            </a:prstGeom>
            <a:solidFill>
              <a:srgbClr val="C0C0C0"/>
            </a:solidFill>
            <a:ln w="9525">
              <a:solidFill>
                <a:srgbClr val="80808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8942" name="Oval 8"/>
            <p:cNvSpPr>
              <a:spLocks noChangeArrowheads="1"/>
            </p:cNvSpPr>
            <p:nvPr/>
          </p:nvSpPr>
          <p:spPr bwMode="auto">
            <a:xfrm>
              <a:off x="1888" y="828"/>
              <a:ext cx="119" cy="167"/>
            </a:xfrm>
            <a:prstGeom prst="ellipse">
              <a:avLst/>
            </a:prstGeom>
            <a:solidFill>
              <a:srgbClr val="969696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5" name="Gruppieren 4"/>
          <p:cNvGrpSpPr/>
          <p:nvPr/>
        </p:nvGrpSpPr>
        <p:grpSpPr>
          <a:xfrm>
            <a:off x="3634846" y="1350964"/>
            <a:ext cx="2006605" cy="1673224"/>
            <a:chOff x="3634846" y="1350964"/>
            <a:chExt cx="2006605" cy="1673224"/>
          </a:xfrm>
        </p:grpSpPr>
        <p:sp>
          <p:nvSpPr>
            <p:cNvPr id="38919" name="Line 11"/>
            <p:cNvSpPr>
              <a:spLocks noChangeShapeType="1"/>
            </p:cNvSpPr>
            <p:nvPr/>
          </p:nvSpPr>
          <p:spPr bwMode="auto">
            <a:xfrm rot="3993304">
              <a:off x="4120171" y="2563367"/>
              <a:ext cx="644296" cy="277346"/>
            </a:xfrm>
            <a:prstGeom prst="line">
              <a:avLst/>
            </a:prstGeom>
            <a:noFill/>
            <a:ln w="22225">
              <a:solidFill>
                <a:srgbClr val="FF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2075" tIns="46038" rIns="92075" bIns="46038"/>
            <a:lstStyle/>
            <a:p>
              <a:endParaRPr lang="en-US"/>
            </a:p>
          </p:txBody>
        </p:sp>
        <p:grpSp>
          <p:nvGrpSpPr>
            <p:cNvPr id="38925" name="Group 19"/>
            <p:cNvGrpSpPr>
              <a:grpSpLocks/>
            </p:cNvGrpSpPr>
            <p:nvPr/>
          </p:nvGrpSpPr>
          <p:grpSpPr bwMode="auto">
            <a:xfrm>
              <a:off x="3634846" y="1350964"/>
              <a:ext cx="2006605" cy="611188"/>
              <a:chOff x="2358" y="816"/>
              <a:chExt cx="1264" cy="385"/>
            </a:xfrm>
          </p:grpSpPr>
          <p:sp>
            <p:nvSpPr>
              <p:cNvPr id="38935" name="Text Box 20"/>
              <p:cNvSpPr txBox="1">
                <a:spLocks noChangeArrowheads="1"/>
              </p:cNvSpPr>
              <p:nvPr/>
            </p:nvSpPr>
            <p:spPr bwMode="auto">
              <a:xfrm>
                <a:off x="2358" y="816"/>
                <a:ext cx="1046" cy="236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92075" tIns="46038" rIns="92075" bIns="46038">
                <a:spAutoFit/>
              </a:bodyPr>
              <a:lstStyle>
                <a:lvl1pPr eaLnBrk="0" hangingPunct="0">
                  <a:defRPr sz="15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defRPr sz="15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defRPr sz="1500"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defRPr sz="15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defRPr sz="15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5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5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5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5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>
                  <a:spcBef>
                    <a:spcPct val="20000"/>
                  </a:spcBef>
                  <a:buClr>
                    <a:srgbClr val="FF0000"/>
                  </a:buClr>
                  <a:buSzPct val="90000"/>
                  <a:buFont typeface="Wingdings 3" pitchFamily="18" charset="2"/>
                  <a:buNone/>
                </a:pPr>
                <a:r>
                  <a:rPr lang="pl-PL" sz="1800" b="1" dirty="0"/>
                  <a:t>Detoksykacja</a:t>
                </a:r>
                <a:endParaRPr lang="de-DE" sz="1800" b="1" dirty="0"/>
              </a:p>
            </p:txBody>
          </p:sp>
          <p:sp>
            <p:nvSpPr>
              <p:cNvPr id="38936" name="Text Box 21"/>
              <p:cNvSpPr txBox="1">
                <a:spLocks noChangeArrowheads="1"/>
              </p:cNvSpPr>
              <p:nvPr/>
            </p:nvSpPr>
            <p:spPr bwMode="auto">
              <a:xfrm>
                <a:off x="2414" y="985"/>
                <a:ext cx="1208" cy="216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92075" tIns="46038" rIns="92075" bIns="46038">
                <a:spAutoFit/>
              </a:bodyPr>
              <a:lstStyle>
                <a:lvl1pPr eaLnBrk="0" hangingPunct="0">
                  <a:defRPr sz="15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defRPr sz="15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defRPr sz="1500"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defRPr sz="15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defRPr sz="15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5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5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5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5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>
                  <a:spcBef>
                    <a:spcPct val="20000"/>
                  </a:spcBef>
                  <a:buClr>
                    <a:srgbClr val="FF0000"/>
                  </a:buClr>
                  <a:buSzPct val="90000"/>
                  <a:buFont typeface="Wingdings 3" pitchFamily="18" charset="2"/>
                  <a:buNone/>
                </a:pPr>
                <a:r>
                  <a:rPr lang="pl-PL" sz="1600" dirty="0"/>
                  <a:t>Ściana komórkowa</a:t>
                </a:r>
                <a:endParaRPr lang="de-DE" sz="1600" dirty="0"/>
              </a:p>
            </p:txBody>
          </p:sp>
        </p:grpSp>
      </p:grpSp>
      <p:grpSp>
        <p:nvGrpSpPr>
          <p:cNvPr id="8" name="Gruppieren 7"/>
          <p:cNvGrpSpPr/>
          <p:nvPr/>
        </p:nvGrpSpPr>
        <p:grpSpPr>
          <a:xfrm>
            <a:off x="5612628" y="2378079"/>
            <a:ext cx="3051930" cy="1289052"/>
            <a:chOff x="5612628" y="2378079"/>
            <a:chExt cx="3051930" cy="1289052"/>
          </a:xfrm>
        </p:grpSpPr>
        <p:sp>
          <p:nvSpPr>
            <p:cNvPr id="38918" name="Line 10"/>
            <p:cNvSpPr>
              <a:spLocks noChangeShapeType="1"/>
            </p:cNvSpPr>
            <p:nvPr/>
          </p:nvSpPr>
          <p:spPr bwMode="auto">
            <a:xfrm rot="7498704">
              <a:off x="5584156" y="3109083"/>
              <a:ext cx="497652" cy="440708"/>
            </a:xfrm>
            <a:prstGeom prst="line">
              <a:avLst/>
            </a:prstGeom>
            <a:noFill/>
            <a:ln w="22225">
              <a:solidFill>
                <a:srgbClr val="FF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2075" tIns="46038" rIns="92075" bIns="46038"/>
            <a:lstStyle/>
            <a:p>
              <a:endParaRPr lang="en-US"/>
            </a:p>
          </p:txBody>
        </p:sp>
        <p:grpSp>
          <p:nvGrpSpPr>
            <p:cNvPr id="38927" name="Group 25"/>
            <p:cNvGrpSpPr>
              <a:grpSpLocks/>
            </p:cNvGrpSpPr>
            <p:nvPr/>
          </p:nvGrpSpPr>
          <p:grpSpPr bwMode="auto">
            <a:xfrm>
              <a:off x="6554775" y="2378079"/>
              <a:ext cx="2109783" cy="1289052"/>
              <a:chOff x="4193" y="1262"/>
              <a:chExt cx="1329" cy="812"/>
            </a:xfrm>
          </p:grpSpPr>
          <p:sp>
            <p:nvSpPr>
              <p:cNvPr id="38931" name="Text Box 26"/>
              <p:cNvSpPr txBox="1">
                <a:spLocks noChangeArrowheads="1"/>
              </p:cNvSpPr>
              <p:nvPr/>
            </p:nvSpPr>
            <p:spPr bwMode="auto">
              <a:xfrm>
                <a:off x="4193" y="1262"/>
                <a:ext cx="1329" cy="42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92075" tIns="46038" rIns="92075" bIns="46038">
                <a:spAutoFit/>
              </a:bodyPr>
              <a:lstStyle>
                <a:lvl1pPr eaLnBrk="0" hangingPunct="0">
                  <a:defRPr sz="15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defRPr sz="15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defRPr sz="1500"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defRPr sz="15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defRPr sz="15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5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5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5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5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>
                  <a:spcBef>
                    <a:spcPct val="20000"/>
                  </a:spcBef>
                  <a:buClr>
                    <a:srgbClr val="FF0000"/>
                  </a:buClr>
                  <a:buSzPct val="90000"/>
                  <a:buFont typeface="Wingdings 3" pitchFamily="18" charset="2"/>
                  <a:buNone/>
                </a:pPr>
                <a:r>
                  <a:rPr lang="pl-PL" sz="1800" b="1" dirty="0"/>
                  <a:t>Zdolności </a:t>
                </a:r>
                <a:br>
                  <a:rPr lang="pl-PL" sz="1800" b="1" dirty="0"/>
                </a:br>
                <a:r>
                  <a:rPr lang="pl-PL" sz="1800" b="1" dirty="0"/>
                  <a:t>antyoksydacyjne</a:t>
                </a:r>
                <a:r>
                  <a:rPr lang="de-DE" sz="1800" b="1" dirty="0"/>
                  <a:t> </a:t>
                </a:r>
              </a:p>
            </p:txBody>
          </p:sp>
          <p:sp>
            <p:nvSpPr>
              <p:cNvPr id="38932" name="Text Box 27"/>
              <p:cNvSpPr txBox="1">
                <a:spLocks noChangeArrowheads="1"/>
              </p:cNvSpPr>
              <p:nvPr/>
            </p:nvSpPr>
            <p:spPr bwMode="auto">
              <a:xfrm>
                <a:off x="4193" y="1687"/>
                <a:ext cx="1150" cy="38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92075" tIns="46038" rIns="92075" bIns="46038">
                <a:spAutoFit/>
              </a:bodyPr>
              <a:lstStyle>
                <a:lvl1pPr eaLnBrk="0" hangingPunct="0">
                  <a:defRPr sz="15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defRPr sz="15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defRPr sz="1500"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defRPr sz="15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defRPr sz="15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5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5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5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5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>
                  <a:spcBef>
                    <a:spcPct val="20000"/>
                  </a:spcBef>
                  <a:buClr>
                    <a:srgbClr val="FF0000"/>
                  </a:buClr>
                  <a:buSzPct val="90000"/>
                  <a:buFont typeface="Wingdings 3" pitchFamily="18" charset="2"/>
                  <a:buNone/>
                </a:pPr>
                <a:r>
                  <a:rPr lang="pl-PL" sz="1600" dirty="0"/>
                  <a:t>Przeciwko reakcji </a:t>
                </a:r>
                <a:br>
                  <a:rPr lang="pl-PL" sz="1600" dirty="0"/>
                </a:br>
                <a:r>
                  <a:rPr lang="pl-PL" sz="1600" dirty="0"/>
                  <a:t>brunatnienia</a:t>
                </a:r>
                <a:r>
                  <a:rPr lang="de-DE" sz="1600" dirty="0"/>
                  <a:t> </a:t>
                </a:r>
              </a:p>
            </p:txBody>
          </p:sp>
        </p:grpSp>
      </p:grpSp>
      <p:grpSp>
        <p:nvGrpSpPr>
          <p:cNvPr id="3" name="Gruppieren 2"/>
          <p:cNvGrpSpPr/>
          <p:nvPr/>
        </p:nvGrpSpPr>
        <p:grpSpPr>
          <a:xfrm>
            <a:off x="322262" y="4154260"/>
            <a:ext cx="3195606" cy="1295634"/>
            <a:chOff x="322262" y="4154260"/>
            <a:chExt cx="3195606" cy="1295634"/>
          </a:xfrm>
        </p:grpSpPr>
        <p:sp>
          <p:nvSpPr>
            <p:cNvPr id="38917" name="Line 9"/>
            <p:cNvSpPr>
              <a:spLocks noChangeShapeType="1"/>
            </p:cNvSpPr>
            <p:nvPr/>
          </p:nvSpPr>
          <p:spPr bwMode="auto">
            <a:xfrm flipV="1">
              <a:off x="2843807" y="4154260"/>
              <a:ext cx="674061" cy="401922"/>
            </a:xfrm>
            <a:prstGeom prst="line">
              <a:avLst/>
            </a:prstGeom>
            <a:noFill/>
            <a:ln w="22225">
              <a:solidFill>
                <a:srgbClr val="FF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2075" tIns="46038" rIns="92075" bIns="46038"/>
            <a:lstStyle/>
            <a:p>
              <a:endParaRPr lang="en-US"/>
            </a:p>
          </p:txBody>
        </p:sp>
        <p:grpSp>
          <p:nvGrpSpPr>
            <p:cNvPr id="38928" name="Group 28"/>
            <p:cNvGrpSpPr>
              <a:grpSpLocks/>
            </p:cNvGrpSpPr>
            <p:nvPr/>
          </p:nvGrpSpPr>
          <p:grpSpPr bwMode="auto">
            <a:xfrm>
              <a:off x="322262" y="4176717"/>
              <a:ext cx="2071692" cy="1273177"/>
              <a:chOff x="206" y="2363"/>
              <a:chExt cx="1305" cy="802"/>
            </a:xfrm>
          </p:grpSpPr>
          <p:sp>
            <p:nvSpPr>
              <p:cNvPr id="38929" name="Text Box 29"/>
              <p:cNvSpPr txBox="1">
                <a:spLocks noChangeArrowheads="1"/>
              </p:cNvSpPr>
              <p:nvPr/>
            </p:nvSpPr>
            <p:spPr bwMode="auto">
              <a:xfrm>
                <a:off x="206" y="2363"/>
                <a:ext cx="1305" cy="236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92075" tIns="46038" rIns="92075" bIns="46038">
                <a:spAutoFit/>
              </a:bodyPr>
              <a:lstStyle>
                <a:lvl1pPr eaLnBrk="0" hangingPunct="0">
                  <a:defRPr sz="15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defRPr sz="15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defRPr sz="1500"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defRPr sz="15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defRPr sz="15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5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5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5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5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>
                  <a:spcBef>
                    <a:spcPct val="20000"/>
                  </a:spcBef>
                  <a:buClr>
                    <a:srgbClr val="FF0000"/>
                  </a:buClr>
                  <a:buSzPct val="90000"/>
                  <a:buFont typeface="Wingdings 3" pitchFamily="18" charset="2"/>
                  <a:buNone/>
                </a:pPr>
                <a:r>
                  <a:rPr lang="pl-PL" sz="1800" b="1" dirty="0"/>
                  <a:t>Czynniki wzrostu</a:t>
                </a:r>
                <a:endParaRPr lang="de-DE" sz="1800" b="1" dirty="0"/>
              </a:p>
            </p:txBody>
          </p:sp>
          <p:sp>
            <p:nvSpPr>
              <p:cNvPr id="38930" name="Text Box 30"/>
              <p:cNvSpPr txBox="1">
                <a:spLocks noChangeArrowheads="1"/>
              </p:cNvSpPr>
              <p:nvPr/>
            </p:nvSpPr>
            <p:spPr bwMode="auto">
              <a:xfrm>
                <a:off x="267" y="2546"/>
                <a:ext cx="1085" cy="619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92075" tIns="46038" rIns="92075" bIns="46038">
                <a:spAutoFit/>
              </a:bodyPr>
              <a:lstStyle>
                <a:lvl1pPr eaLnBrk="0" hangingPunct="0">
                  <a:defRPr sz="15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defRPr sz="15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defRPr sz="1500"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defRPr sz="15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defRPr sz="15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5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5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5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5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>
                  <a:spcBef>
                    <a:spcPct val="20000"/>
                  </a:spcBef>
                  <a:buClr>
                    <a:srgbClr val="FF0000"/>
                  </a:buClr>
                  <a:buSzPct val="90000"/>
                  <a:buFont typeface="Wingdings 3" pitchFamily="18" charset="2"/>
                  <a:buNone/>
                </a:pPr>
                <a:r>
                  <a:rPr lang="pl-PL" sz="1600" dirty="0"/>
                  <a:t>Taniny</a:t>
                </a:r>
                <a:endParaRPr lang="de-DE" sz="1600" dirty="0"/>
              </a:p>
              <a:p>
                <a:pPr>
                  <a:spcBef>
                    <a:spcPct val="20000"/>
                  </a:spcBef>
                  <a:buClr>
                    <a:srgbClr val="FF0000"/>
                  </a:buClr>
                  <a:buSzPct val="90000"/>
                  <a:buFont typeface="Wingdings 3" pitchFamily="18" charset="2"/>
                  <a:buNone/>
                </a:pPr>
                <a:r>
                  <a:rPr lang="pl-PL" sz="1600" dirty="0"/>
                  <a:t>Amon</a:t>
                </a:r>
                <a:endParaRPr lang="de-DE" sz="1600" dirty="0"/>
              </a:p>
              <a:p>
                <a:pPr>
                  <a:spcBef>
                    <a:spcPct val="20000"/>
                  </a:spcBef>
                  <a:buClr>
                    <a:srgbClr val="FF0000"/>
                  </a:buClr>
                  <a:buSzPct val="90000"/>
                  <a:buFont typeface="Wingdings 3" pitchFamily="18" charset="2"/>
                  <a:buNone/>
                </a:pPr>
                <a:r>
                  <a:rPr lang="pl-PL" sz="1600" dirty="0"/>
                  <a:t>Kwasy aminowe</a:t>
                </a:r>
                <a:r>
                  <a:rPr lang="de-DE" sz="1600" dirty="0"/>
                  <a:t> </a:t>
                </a:r>
              </a:p>
            </p:txBody>
          </p:sp>
        </p:grpSp>
      </p:grpSp>
      <p:grpSp>
        <p:nvGrpSpPr>
          <p:cNvPr id="7" name="Gruppieren 6"/>
          <p:cNvGrpSpPr/>
          <p:nvPr/>
        </p:nvGrpSpPr>
        <p:grpSpPr>
          <a:xfrm>
            <a:off x="5385905" y="1370808"/>
            <a:ext cx="2279541" cy="1802116"/>
            <a:chOff x="5385905" y="1370808"/>
            <a:chExt cx="2279541" cy="1802116"/>
          </a:xfrm>
        </p:grpSpPr>
        <p:grpSp>
          <p:nvGrpSpPr>
            <p:cNvPr id="38926" name="Group 22"/>
            <p:cNvGrpSpPr>
              <a:grpSpLocks/>
            </p:cNvGrpSpPr>
            <p:nvPr/>
          </p:nvGrpSpPr>
          <p:grpSpPr bwMode="auto">
            <a:xfrm>
              <a:off x="5841407" y="1370808"/>
              <a:ext cx="1824039" cy="627063"/>
              <a:chOff x="3627" y="809"/>
              <a:chExt cx="1149" cy="395"/>
            </a:xfrm>
          </p:grpSpPr>
          <p:sp>
            <p:nvSpPr>
              <p:cNvPr id="38933" name="Text Box 23"/>
              <p:cNvSpPr txBox="1">
                <a:spLocks noChangeArrowheads="1"/>
              </p:cNvSpPr>
              <p:nvPr/>
            </p:nvSpPr>
            <p:spPr bwMode="auto">
              <a:xfrm>
                <a:off x="3643" y="809"/>
                <a:ext cx="1103" cy="236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92075" tIns="46038" rIns="92075" bIns="46038">
                <a:spAutoFit/>
              </a:bodyPr>
              <a:lstStyle>
                <a:lvl1pPr eaLnBrk="0" hangingPunct="0">
                  <a:defRPr sz="15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defRPr sz="15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defRPr sz="1500"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defRPr sz="15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defRPr sz="15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5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5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5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5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>
                  <a:spcBef>
                    <a:spcPct val="20000"/>
                  </a:spcBef>
                  <a:buClr>
                    <a:srgbClr val="FF0000"/>
                  </a:buClr>
                  <a:buSzPct val="90000"/>
                  <a:buFont typeface="Wingdings 3" pitchFamily="18" charset="2"/>
                  <a:buNone/>
                </a:pPr>
                <a:r>
                  <a:rPr lang="pl-PL" sz="1800" b="1" dirty="0"/>
                  <a:t>Polisacharydy</a:t>
                </a:r>
                <a:endParaRPr lang="de-DE" sz="1800" b="1" dirty="0"/>
              </a:p>
            </p:txBody>
          </p:sp>
          <p:sp>
            <p:nvSpPr>
              <p:cNvPr id="38934" name="Text Box 24"/>
              <p:cNvSpPr txBox="1">
                <a:spLocks noChangeArrowheads="1"/>
              </p:cNvSpPr>
              <p:nvPr/>
            </p:nvSpPr>
            <p:spPr bwMode="auto">
              <a:xfrm>
                <a:off x="3627" y="988"/>
                <a:ext cx="1149" cy="216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92075" tIns="46038" rIns="92075" bIns="46038">
                <a:spAutoFit/>
              </a:bodyPr>
              <a:lstStyle>
                <a:lvl1pPr eaLnBrk="0" hangingPunct="0">
                  <a:defRPr sz="15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defRPr sz="15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defRPr sz="1500"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defRPr sz="15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defRPr sz="15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5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5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5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5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>
                  <a:spcBef>
                    <a:spcPct val="20000"/>
                  </a:spcBef>
                  <a:buClr>
                    <a:srgbClr val="FF0000"/>
                  </a:buClr>
                  <a:buSzPct val="90000"/>
                  <a:buFont typeface="Wingdings 3" pitchFamily="18" charset="2"/>
                  <a:buNone/>
                </a:pPr>
                <a:r>
                  <a:rPr lang="pl-PL" sz="1600" dirty="0"/>
                  <a:t>Stabilizacja barwy</a:t>
                </a:r>
                <a:endParaRPr lang="de-DE" sz="1600" dirty="0"/>
              </a:p>
            </p:txBody>
          </p:sp>
        </p:grpSp>
        <p:sp>
          <p:nvSpPr>
            <p:cNvPr id="38" name="Line 10"/>
            <p:cNvSpPr>
              <a:spLocks noChangeShapeType="1"/>
            </p:cNvSpPr>
            <p:nvPr/>
          </p:nvSpPr>
          <p:spPr bwMode="auto">
            <a:xfrm rot="7498704">
              <a:off x="5106682" y="2761513"/>
              <a:ext cx="690634" cy="132188"/>
            </a:xfrm>
            <a:prstGeom prst="line">
              <a:avLst/>
            </a:prstGeom>
            <a:noFill/>
            <a:ln w="22225">
              <a:solidFill>
                <a:srgbClr val="FF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2075" tIns="46038" rIns="92075" bIns="46038"/>
            <a:lstStyle/>
            <a:p>
              <a:endParaRPr lang="en-US"/>
            </a:p>
          </p:txBody>
        </p:sp>
      </p:grpSp>
      <p:grpSp>
        <p:nvGrpSpPr>
          <p:cNvPr id="9" name="Gruppieren 8"/>
          <p:cNvGrpSpPr/>
          <p:nvPr/>
        </p:nvGrpSpPr>
        <p:grpSpPr>
          <a:xfrm>
            <a:off x="5428752" y="4371196"/>
            <a:ext cx="2893108" cy="1026309"/>
            <a:chOff x="5428752" y="4371196"/>
            <a:chExt cx="2893108" cy="1026309"/>
          </a:xfrm>
        </p:grpSpPr>
        <p:sp>
          <p:nvSpPr>
            <p:cNvPr id="34" name="Text Box 26"/>
            <p:cNvSpPr txBox="1">
              <a:spLocks noChangeArrowheads="1"/>
            </p:cNvSpPr>
            <p:nvPr/>
          </p:nvSpPr>
          <p:spPr bwMode="auto">
            <a:xfrm>
              <a:off x="6384572" y="4371196"/>
              <a:ext cx="1083630" cy="37407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>
              <a:spAutoFit/>
            </a:bodyPr>
            <a:lstStyle>
              <a:lvl1pPr eaLnBrk="0" hangingPunct="0">
                <a:defRPr sz="15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 sz="15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 sz="15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 sz="15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 sz="15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5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5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5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5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>
                <a:spcBef>
                  <a:spcPct val="20000"/>
                </a:spcBef>
                <a:buClr>
                  <a:srgbClr val="FF0000"/>
                </a:buClr>
                <a:buSzPct val="90000"/>
                <a:buFont typeface="Wingdings 3" pitchFamily="18" charset="2"/>
                <a:buNone/>
              </a:pPr>
              <a:r>
                <a:rPr lang="pl-PL" sz="1800" b="1" dirty="0"/>
                <a:t>Peptydy</a:t>
              </a:r>
              <a:endParaRPr lang="de-DE" sz="1800" b="1" dirty="0"/>
            </a:p>
          </p:txBody>
        </p:sp>
        <p:sp>
          <p:nvSpPr>
            <p:cNvPr id="2" name="Rechteck 1"/>
            <p:cNvSpPr/>
            <p:nvPr/>
          </p:nvSpPr>
          <p:spPr>
            <a:xfrm>
              <a:off x="6340064" y="4735272"/>
              <a:ext cx="1981796" cy="66223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spcBef>
                  <a:spcPct val="20000"/>
                </a:spcBef>
                <a:buClr>
                  <a:srgbClr val="FF0000"/>
                </a:buClr>
                <a:buSzPct val="90000"/>
                <a:buFont typeface="Wingdings 3" pitchFamily="18" charset="2"/>
                <a:buNone/>
              </a:pPr>
              <a:r>
                <a:rPr lang="pl-PL" sz="1600" dirty="0"/>
                <a:t>Efekt klarownia</a:t>
              </a:r>
              <a:endParaRPr lang="de-DE" sz="1600" dirty="0"/>
            </a:p>
            <a:p>
              <a:pPr>
                <a:spcBef>
                  <a:spcPct val="20000"/>
                </a:spcBef>
                <a:buClr>
                  <a:srgbClr val="FF0000"/>
                </a:buClr>
                <a:buSzPct val="90000"/>
                <a:buFont typeface="Wingdings 3" pitchFamily="18" charset="2"/>
                <a:buNone/>
              </a:pPr>
              <a:r>
                <a:rPr lang="de-DE" sz="1600" dirty="0"/>
                <a:t>BSA</a:t>
              </a:r>
            </a:p>
          </p:txBody>
        </p:sp>
        <p:sp>
          <p:nvSpPr>
            <p:cNvPr id="39" name="Line 10"/>
            <p:cNvSpPr>
              <a:spLocks noChangeShapeType="1"/>
            </p:cNvSpPr>
            <p:nvPr/>
          </p:nvSpPr>
          <p:spPr bwMode="auto">
            <a:xfrm rot="7498704">
              <a:off x="5706694" y="4175982"/>
              <a:ext cx="185356" cy="741240"/>
            </a:xfrm>
            <a:prstGeom prst="line">
              <a:avLst/>
            </a:prstGeom>
            <a:noFill/>
            <a:ln w="22225">
              <a:solidFill>
                <a:srgbClr val="FF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2075" tIns="46038" rIns="92075" bIns="46038"/>
            <a:lstStyle/>
            <a:p>
              <a:endParaRPr lang="en-US"/>
            </a:p>
          </p:txBody>
        </p:sp>
      </p:grpSp>
      <p:grpSp>
        <p:nvGrpSpPr>
          <p:cNvPr id="10" name="Gruppieren 9"/>
          <p:cNvGrpSpPr/>
          <p:nvPr/>
        </p:nvGrpSpPr>
        <p:grpSpPr>
          <a:xfrm>
            <a:off x="3738025" y="4512041"/>
            <a:ext cx="2058111" cy="2138146"/>
            <a:chOff x="3738025" y="4512041"/>
            <a:chExt cx="2058111" cy="2138146"/>
          </a:xfrm>
        </p:grpSpPr>
        <p:sp>
          <p:nvSpPr>
            <p:cNvPr id="36" name="Text Box 26"/>
            <p:cNvSpPr txBox="1">
              <a:spLocks noChangeArrowheads="1"/>
            </p:cNvSpPr>
            <p:nvPr/>
          </p:nvSpPr>
          <p:spPr bwMode="auto">
            <a:xfrm>
              <a:off x="3738025" y="5360220"/>
              <a:ext cx="1968488" cy="37407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>
              <a:spAutoFit/>
            </a:bodyPr>
            <a:lstStyle>
              <a:lvl1pPr eaLnBrk="0" hangingPunct="0">
                <a:defRPr sz="15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 sz="15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 sz="15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 sz="15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 sz="15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5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5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5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5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>
                <a:spcBef>
                  <a:spcPct val="20000"/>
                </a:spcBef>
                <a:buClr>
                  <a:srgbClr val="FF0000"/>
                </a:buClr>
                <a:buSzPct val="90000"/>
                <a:buFont typeface="Wingdings 3" pitchFamily="18" charset="2"/>
                <a:buNone/>
              </a:pPr>
              <a:r>
                <a:rPr lang="de-DE" sz="1800" b="1" dirty="0" err="1"/>
                <a:t>Mannan</a:t>
              </a:r>
              <a:r>
                <a:rPr lang="de-DE" sz="1800" b="1" dirty="0"/>
                <a:t>, </a:t>
              </a:r>
              <a:r>
                <a:rPr lang="pl-PL" sz="1800" b="1" dirty="0" err="1"/>
                <a:t>Glukan</a:t>
              </a:r>
              <a:endParaRPr lang="de-DE" sz="1800" b="1" dirty="0"/>
            </a:p>
          </p:txBody>
        </p:sp>
        <p:sp>
          <p:nvSpPr>
            <p:cNvPr id="37" name="Rechteck 36"/>
            <p:cNvSpPr/>
            <p:nvPr/>
          </p:nvSpPr>
          <p:spPr>
            <a:xfrm>
              <a:off x="3814340" y="5717111"/>
              <a:ext cx="1981796" cy="93307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>
                <a:spcBef>
                  <a:spcPct val="20000"/>
                </a:spcBef>
                <a:buClr>
                  <a:srgbClr val="FF0000"/>
                </a:buClr>
                <a:buSzPct val="90000"/>
                <a:buFont typeface="Wingdings 3" pitchFamily="18" charset="2"/>
                <a:buNone/>
              </a:pPr>
              <a:r>
                <a:rPr lang="pl-PL" sz="1600" dirty="0"/>
                <a:t>Tekstura</a:t>
              </a:r>
              <a:endParaRPr lang="de-DE" sz="1600" dirty="0"/>
            </a:p>
            <a:p>
              <a:pPr>
                <a:spcBef>
                  <a:spcPct val="20000"/>
                </a:spcBef>
                <a:buClr>
                  <a:srgbClr val="FF0000"/>
                </a:buClr>
                <a:buSzPct val="90000"/>
                <a:buFont typeface="Wingdings 3" pitchFamily="18" charset="2"/>
                <a:buNone/>
              </a:pPr>
              <a:r>
                <a:rPr lang="pl-PL" sz="1600" dirty="0"/>
                <a:t>Stabilizacja kamienia winnego</a:t>
              </a:r>
              <a:endParaRPr lang="de-DE" sz="1600" dirty="0"/>
            </a:p>
          </p:txBody>
        </p:sp>
        <p:sp>
          <p:nvSpPr>
            <p:cNvPr id="40" name="Line 9"/>
            <p:cNvSpPr>
              <a:spLocks noChangeShapeType="1"/>
            </p:cNvSpPr>
            <p:nvPr/>
          </p:nvSpPr>
          <p:spPr bwMode="auto">
            <a:xfrm flipV="1">
              <a:off x="4505763" y="4512041"/>
              <a:ext cx="624" cy="654252"/>
            </a:xfrm>
            <a:prstGeom prst="line">
              <a:avLst/>
            </a:prstGeom>
            <a:noFill/>
            <a:ln w="22225">
              <a:solidFill>
                <a:srgbClr val="FF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2075" tIns="46038" rIns="92075" bIns="46038"/>
            <a:lstStyle/>
            <a:p>
              <a:endParaRPr lang="en-US"/>
            </a:p>
          </p:txBody>
        </p:sp>
      </p:grpSp>
      <p:grpSp>
        <p:nvGrpSpPr>
          <p:cNvPr id="11" name="Gruppieren 10"/>
          <p:cNvGrpSpPr/>
          <p:nvPr/>
        </p:nvGrpSpPr>
        <p:grpSpPr>
          <a:xfrm>
            <a:off x="1028435" y="1469338"/>
            <a:ext cx="2795129" cy="1834125"/>
            <a:chOff x="1028435" y="1469338"/>
            <a:chExt cx="2795129" cy="1834125"/>
          </a:xfrm>
        </p:grpSpPr>
        <p:sp>
          <p:nvSpPr>
            <p:cNvPr id="41" name="Text Box 17"/>
            <p:cNvSpPr txBox="1">
              <a:spLocks noChangeArrowheads="1"/>
            </p:cNvSpPr>
            <p:nvPr/>
          </p:nvSpPr>
          <p:spPr bwMode="auto">
            <a:xfrm>
              <a:off x="1028435" y="1469338"/>
              <a:ext cx="1716239" cy="37407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>
              <a:spAutoFit/>
            </a:bodyPr>
            <a:lstStyle>
              <a:lvl1pPr eaLnBrk="0" hangingPunct="0">
                <a:defRPr sz="15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 sz="15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 sz="15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 sz="15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 sz="15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5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5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5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5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>
                <a:spcBef>
                  <a:spcPct val="20000"/>
                </a:spcBef>
                <a:buClr>
                  <a:srgbClr val="FF0000"/>
                </a:buClr>
                <a:buSzPct val="90000"/>
                <a:buFont typeface="Wingdings 3" pitchFamily="18" charset="2"/>
                <a:buNone/>
              </a:pPr>
              <a:r>
                <a:rPr lang="pl-PL" sz="1800" b="1" dirty="0"/>
                <a:t>Zw. mineralne</a:t>
              </a:r>
              <a:endParaRPr lang="de-DE" sz="1800" b="1" dirty="0"/>
            </a:p>
          </p:txBody>
        </p:sp>
        <p:sp>
          <p:nvSpPr>
            <p:cNvPr id="42" name="Text Box 18"/>
            <p:cNvSpPr txBox="1">
              <a:spLocks noChangeArrowheads="1"/>
            </p:cNvSpPr>
            <p:nvPr/>
          </p:nvSpPr>
          <p:spPr bwMode="auto">
            <a:xfrm>
              <a:off x="1036373" y="1745563"/>
              <a:ext cx="2224968" cy="67877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>
              <a:spAutoFit/>
            </a:bodyPr>
            <a:lstStyle>
              <a:lvl1pPr eaLnBrk="0" hangingPunct="0">
                <a:defRPr sz="15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 sz="15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 sz="15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 sz="15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 sz="15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5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5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5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5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>
                <a:spcBef>
                  <a:spcPct val="20000"/>
                </a:spcBef>
                <a:buClr>
                  <a:srgbClr val="FF0000"/>
                </a:buClr>
                <a:buSzPct val="90000"/>
                <a:buFont typeface="Wingdings 3" pitchFamily="18" charset="2"/>
                <a:buNone/>
              </a:pPr>
              <a:r>
                <a:rPr lang="pl-PL" sz="1800" dirty="0"/>
                <a:t>Zdrowy metabolizm</a:t>
              </a:r>
              <a:br>
                <a:rPr lang="pl-PL" sz="1800" dirty="0"/>
              </a:br>
              <a:r>
                <a:rPr lang="pl-PL" sz="1800" dirty="0"/>
                <a:t>drożdży</a:t>
              </a:r>
              <a:endParaRPr lang="de-DE" sz="1800" dirty="0"/>
            </a:p>
          </p:txBody>
        </p:sp>
        <p:sp>
          <p:nvSpPr>
            <p:cNvPr id="43" name="Line 11"/>
            <p:cNvSpPr>
              <a:spLocks noChangeShapeType="1"/>
            </p:cNvSpPr>
            <p:nvPr/>
          </p:nvSpPr>
          <p:spPr bwMode="auto">
            <a:xfrm rot="3993304" flipV="1">
              <a:off x="3325925" y="2805823"/>
              <a:ext cx="688236" cy="307043"/>
            </a:xfrm>
            <a:prstGeom prst="line">
              <a:avLst/>
            </a:prstGeom>
            <a:noFill/>
            <a:ln w="22225">
              <a:solidFill>
                <a:srgbClr val="FF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2075" tIns="46038" rIns="92075" bIns="46038"/>
            <a:lstStyle/>
            <a:p>
              <a:endParaRPr lang="en-US"/>
            </a:p>
          </p:txBody>
        </p:sp>
      </p:grpSp>
      <p:grpSp>
        <p:nvGrpSpPr>
          <p:cNvPr id="4" name="Gruppieren 3"/>
          <p:cNvGrpSpPr/>
          <p:nvPr/>
        </p:nvGrpSpPr>
        <p:grpSpPr>
          <a:xfrm>
            <a:off x="395992" y="2658153"/>
            <a:ext cx="3094888" cy="971413"/>
            <a:chOff x="395992" y="2658153"/>
            <a:chExt cx="3094888" cy="971413"/>
          </a:xfrm>
        </p:grpSpPr>
        <p:grpSp>
          <p:nvGrpSpPr>
            <p:cNvPr id="38924" name="Group 16"/>
            <p:cNvGrpSpPr>
              <a:grpSpLocks/>
            </p:cNvGrpSpPr>
            <p:nvPr/>
          </p:nvGrpSpPr>
          <p:grpSpPr bwMode="auto">
            <a:xfrm>
              <a:off x="395992" y="2658153"/>
              <a:ext cx="2647954" cy="939802"/>
              <a:chOff x="565" y="1350"/>
              <a:chExt cx="1668" cy="592"/>
            </a:xfrm>
          </p:grpSpPr>
          <p:sp>
            <p:nvSpPr>
              <p:cNvPr id="38937" name="Text Box 17"/>
              <p:cNvSpPr txBox="1">
                <a:spLocks noChangeArrowheads="1"/>
              </p:cNvSpPr>
              <p:nvPr/>
            </p:nvSpPr>
            <p:spPr bwMode="auto">
              <a:xfrm>
                <a:off x="565" y="1350"/>
                <a:ext cx="1668" cy="236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92075" tIns="46038" rIns="92075" bIns="46038">
                <a:spAutoFit/>
              </a:bodyPr>
              <a:lstStyle>
                <a:lvl1pPr eaLnBrk="0" hangingPunct="0">
                  <a:defRPr sz="15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defRPr sz="15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defRPr sz="1500"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defRPr sz="15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defRPr sz="15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5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5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5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5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>
                  <a:spcBef>
                    <a:spcPct val="20000"/>
                  </a:spcBef>
                  <a:buClr>
                    <a:srgbClr val="FF0000"/>
                  </a:buClr>
                  <a:buSzPct val="90000"/>
                  <a:buFont typeface="Wingdings 3" pitchFamily="18" charset="2"/>
                  <a:buNone/>
                </a:pPr>
                <a:r>
                  <a:rPr lang="pl-PL" sz="1800" b="1" dirty="0"/>
                  <a:t>Faktor przeżywalności</a:t>
                </a:r>
                <a:endParaRPr lang="de-DE" sz="1800" b="1" dirty="0"/>
              </a:p>
            </p:txBody>
          </p:sp>
          <p:sp>
            <p:nvSpPr>
              <p:cNvPr id="38938" name="Text Box 18"/>
              <p:cNvSpPr txBox="1">
                <a:spLocks noChangeArrowheads="1"/>
              </p:cNvSpPr>
              <p:nvPr/>
            </p:nvSpPr>
            <p:spPr bwMode="auto">
              <a:xfrm>
                <a:off x="570" y="1524"/>
                <a:ext cx="526" cy="41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92075" tIns="46038" rIns="92075" bIns="46038">
                <a:spAutoFit/>
              </a:bodyPr>
              <a:lstStyle>
                <a:lvl1pPr eaLnBrk="0" hangingPunct="0">
                  <a:defRPr sz="1500">
                    <a:solidFill>
                      <a:schemeClr val="tx1"/>
                    </a:solidFill>
                    <a:latin typeface="Arial" pitchFamily="34" charset="0"/>
                  </a:defRPr>
                </a:lvl1pPr>
                <a:lvl2pPr marL="742950" indent="-285750" eaLnBrk="0" hangingPunct="0">
                  <a:defRPr sz="1500">
                    <a:solidFill>
                      <a:schemeClr val="tx1"/>
                    </a:solidFill>
                    <a:latin typeface="Arial" pitchFamily="34" charset="0"/>
                  </a:defRPr>
                </a:lvl2pPr>
                <a:lvl3pPr marL="1143000" indent="-228600" eaLnBrk="0" hangingPunct="0">
                  <a:defRPr sz="1500">
                    <a:solidFill>
                      <a:schemeClr val="tx1"/>
                    </a:solidFill>
                    <a:latin typeface="Arial" pitchFamily="34" charset="0"/>
                  </a:defRPr>
                </a:lvl3pPr>
                <a:lvl4pPr marL="1600200" indent="-228600" eaLnBrk="0" hangingPunct="0">
                  <a:defRPr sz="1500">
                    <a:solidFill>
                      <a:schemeClr val="tx1"/>
                    </a:solidFill>
                    <a:latin typeface="Arial" pitchFamily="34" charset="0"/>
                  </a:defRPr>
                </a:lvl4pPr>
                <a:lvl5pPr marL="2057400" indent="-228600" eaLnBrk="0" hangingPunct="0">
                  <a:defRPr sz="1500">
                    <a:solidFill>
                      <a:schemeClr val="tx1"/>
                    </a:solidFill>
                    <a:latin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500">
                    <a:solidFill>
                      <a:schemeClr val="tx1"/>
                    </a:solidFill>
                    <a:latin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500">
                    <a:solidFill>
                      <a:schemeClr val="tx1"/>
                    </a:solidFill>
                    <a:latin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500">
                    <a:solidFill>
                      <a:schemeClr val="tx1"/>
                    </a:solidFill>
                    <a:latin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500">
                    <a:solidFill>
                      <a:schemeClr val="tx1"/>
                    </a:solidFill>
                    <a:latin typeface="Arial" pitchFamily="34" charset="0"/>
                  </a:defRPr>
                </a:lvl9pPr>
              </a:lstStyle>
              <a:p>
                <a:pPr>
                  <a:spcBef>
                    <a:spcPct val="20000"/>
                  </a:spcBef>
                  <a:buClr>
                    <a:srgbClr val="FF0000"/>
                  </a:buClr>
                  <a:buSzPct val="90000"/>
                  <a:buFont typeface="Wingdings 3" pitchFamily="18" charset="2"/>
                  <a:buNone/>
                </a:pPr>
                <a:r>
                  <a:rPr lang="pl-PL" sz="1600" dirty="0"/>
                  <a:t>Lipidy</a:t>
                </a:r>
                <a:endParaRPr lang="de-DE" sz="1600" dirty="0"/>
              </a:p>
              <a:p>
                <a:pPr>
                  <a:spcBef>
                    <a:spcPct val="20000"/>
                  </a:spcBef>
                  <a:buClr>
                    <a:srgbClr val="FF0000"/>
                  </a:buClr>
                  <a:buSzPct val="90000"/>
                  <a:buFont typeface="Wingdings 3" pitchFamily="18" charset="2"/>
                  <a:buNone/>
                </a:pPr>
                <a:r>
                  <a:rPr lang="pl-PL" sz="1600" dirty="0"/>
                  <a:t>Sterole</a:t>
                </a:r>
                <a:endParaRPr lang="de-DE" sz="1600" dirty="0"/>
              </a:p>
            </p:txBody>
          </p:sp>
        </p:grpSp>
        <p:sp>
          <p:nvSpPr>
            <p:cNvPr id="44" name="Line 11"/>
            <p:cNvSpPr>
              <a:spLocks noChangeShapeType="1"/>
            </p:cNvSpPr>
            <p:nvPr/>
          </p:nvSpPr>
          <p:spPr bwMode="auto">
            <a:xfrm rot="3993304" flipV="1">
              <a:off x="2997463" y="3136149"/>
              <a:ext cx="393566" cy="593268"/>
            </a:xfrm>
            <a:prstGeom prst="line">
              <a:avLst/>
            </a:prstGeom>
            <a:noFill/>
            <a:ln w="22225">
              <a:solidFill>
                <a:srgbClr val="FF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2075" tIns="46038" rIns="92075" bIns="46038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983477288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2"/>
          <p:cNvSpPr>
            <a:spLocks noGrp="1" noChangeArrowheads="1"/>
          </p:cNvSpPr>
          <p:nvPr>
            <p:ph type="title"/>
          </p:nvPr>
        </p:nvSpPr>
        <p:spPr>
          <a:xfrm>
            <a:off x="209780" y="169863"/>
            <a:ext cx="8330734" cy="728662"/>
          </a:xfrm>
        </p:spPr>
        <p:txBody>
          <a:bodyPr/>
          <a:lstStyle/>
          <a:p>
            <a:pPr eaLnBrk="1" hangingPunct="1"/>
            <a:r>
              <a:rPr lang="pl-PL" sz="1900" dirty="0"/>
              <a:t>Czego potrzebują komórki drożdżowe, i co możemy im dostarczyć</a:t>
            </a:r>
            <a:r>
              <a:rPr lang="de-DE" sz="1900" dirty="0"/>
              <a:t>…</a:t>
            </a:r>
          </a:p>
        </p:txBody>
      </p:sp>
      <p:sp>
        <p:nvSpPr>
          <p:cNvPr id="49156" name="Line 4"/>
          <p:cNvSpPr>
            <a:spLocks noChangeShapeType="1"/>
          </p:cNvSpPr>
          <p:nvPr/>
        </p:nvSpPr>
        <p:spPr bwMode="auto">
          <a:xfrm>
            <a:off x="2555875" y="1916113"/>
            <a:ext cx="1433513" cy="715962"/>
          </a:xfrm>
          <a:prstGeom prst="line">
            <a:avLst/>
          </a:prstGeom>
          <a:noFill/>
          <a:ln w="22225">
            <a:solidFill>
              <a:srgbClr val="FF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2075" tIns="46038" rIns="92075" bIns="46038"/>
          <a:lstStyle/>
          <a:p>
            <a:endParaRPr lang="en-US"/>
          </a:p>
        </p:txBody>
      </p:sp>
      <p:sp>
        <p:nvSpPr>
          <p:cNvPr id="49157" name="Line 5"/>
          <p:cNvSpPr>
            <a:spLocks noChangeShapeType="1"/>
          </p:cNvSpPr>
          <p:nvPr/>
        </p:nvSpPr>
        <p:spPr bwMode="auto">
          <a:xfrm rot="3993304">
            <a:off x="6265862" y="1652588"/>
            <a:ext cx="188913" cy="1277938"/>
          </a:xfrm>
          <a:prstGeom prst="line">
            <a:avLst/>
          </a:prstGeom>
          <a:noFill/>
          <a:ln w="22225">
            <a:solidFill>
              <a:srgbClr val="FF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2075" tIns="46038" rIns="92075" bIns="46038"/>
          <a:lstStyle/>
          <a:p>
            <a:endParaRPr lang="en-US"/>
          </a:p>
        </p:txBody>
      </p:sp>
      <p:sp>
        <p:nvSpPr>
          <p:cNvPr id="49158" name="Text Box 6"/>
          <p:cNvSpPr txBox="1">
            <a:spLocks noChangeArrowheads="1"/>
          </p:cNvSpPr>
          <p:nvPr/>
        </p:nvSpPr>
        <p:spPr bwMode="auto">
          <a:xfrm>
            <a:off x="2558251" y="1222437"/>
            <a:ext cx="1825821" cy="6272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>
            <a:spAutoFit/>
          </a:bodyPr>
          <a:lstStyle>
            <a:lvl1pPr eaLnBrk="0" hangingPunct="0">
              <a:defRPr sz="15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5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5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5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5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5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5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5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5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>
              <a:spcBef>
                <a:spcPct val="20000"/>
              </a:spcBef>
              <a:buClr>
                <a:srgbClr val="FF0000"/>
              </a:buClr>
              <a:buSzPct val="90000"/>
              <a:buFont typeface="Wingdings 3" pitchFamily="18" charset="2"/>
              <a:buNone/>
            </a:pPr>
            <a:r>
              <a:rPr lang="pl-PL" dirty="0"/>
              <a:t>Pożywka specjalna</a:t>
            </a:r>
            <a:endParaRPr lang="de-DE" dirty="0"/>
          </a:p>
          <a:p>
            <a:pPr algn="ctr">
              <a:spcBef>
                <a:spcPct val="20000"/>
              </a:spcBef>
              <a:buClr>
                <a:srgbClr val="FF0000"/>
              </a:buClr>
              <a:buSzPct val="90000"/>
              <a:buFont typeface="Wingdings 3" pitchFamily="18" charset="2"/>
              <a:buNone/>
            </a:pPr>
            <a:r>
              <a:rPr lang="pl-PL" dirty="0"/>
              <a:t>Polisacharydy</a:t>
            </a:r>
            <a:endParaRPr lang="de-DE" dirty="0"/>
          </a:p>
        </p:txBody>
      </p:sp>
      <p:sp>
        <p:nvSpPr>
          <p:cNvPr id="49160" name="Text Box 8"/>
          <p:cNvSpPr txBox="1">
            <a:spLocks noChangeArrowheads="1"/>
          </p:cNvSpPr>
          <p:nvPr/>
        </p:nvSpPr>
        <p:spPr bwMode="auto">
          <a:xfrm>
            <a:off x="605745" y="1425575"/>
            <a:ext cx="1739259" cy="5811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>
            <a:spAutoFit/>
          </a:bodyPr>
          <a:lstStyle>
            <a:lvl1pPr eaLnBrk="0" hangingPunct="0">
              <a:defRPr sz="15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5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5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5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5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5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5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5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5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>
              <a:spcBef>
                <a:spcPct val="20000"/>
              </a:spcBef>
              <a:buClr>
                <a:srgbClr val="FF0000"/>
              </a:buClr>
              <a:buSzPct val="90000"/>
              <a:buFont typeface="Wingdings 3" pitchFamily="18" charset="2"/>
              <a:buNone/>
            </a:pPr>
            <a:r>
              <a:rPr lang="pl-PL" dirty="0"/>
              <a:t>Wzrost i </a:t>
            </a:r>
            <a:br>
              <a:rPr lang="pl-PL" dirty="0"/>
            </a:br>
            <a:r>
              <a:rPr lang="pl-PL" dirty="0"/>
              <a:t>czynniki przeżycia</a:t>
            </a:r>
            <a:endParaRPr lang="de-DE" dirty="0"/>
          </a:p>
        </p:txBody>
      </p:sp>
      <p:sp>
        <p:nvSpPr>
          <p:cNvPr id="49161" name="Line 9"/>
          <p:cNvSpPr>
            <a:spLocks noChangeShapeType="1"/>
          </p:cNvSpPr>
          <p:nvPr/>
        </p:nvSpPr>
        <p:spPr bwMode="auto">
          <a:xfrm>
            <a:off x="4211638" y="1844675"/>
            <a:ext cx="288925" cy="647700"/>
          </a:xfrm>
          <a:prstGeom prst="line">
            <a:avLst/>
          </a:prstGeom>
          <a:noFill/>
          <a:ln w="22225">
            <a:solidFill>
              <a:srgbClr val="FF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2075" tIns="46038" rIns="92075" bIns="46038"/>
          <a:lstStyle/>
          <a:p>
            <a:endParaRPr lang="en-US"/>
          </a:p>
        </p:txBody>
      </p:sp>
      <p:sp>
        <p:nvSpPr>
          <p:cNvPr id="49162" name="Line 10"/>
          <p:cNvSpPr>
            <a:spLocks noChangeShapeType="1"/>
          </p:cNvSpPr>
          <p:nvPr/>
        </p:nvSpPr>
        <p:spPr bwMode="auto">
          <a:xfrm flipH="1">
            <a:off x="5003800" y="1944197"/>
            <a:ext cx="481757" cy="548177"/>
          </a:xfrm>
          <a:prstGeom prst="line">
            <a:avLst/>
          </a:prstGeom>
          <a:noFill/>
          <a:ln w="22225">
            <a:solidFill>
              <a:srgbClr val="FF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2075" tIns="46038" rIns="92075" bIns="46038"/>
          <a:lstStyle/>
          <a:p>
            <a:endParaRPr lang="en-US"/>
          </a:p>
        </p:txBody>
      </p:sp>
      <p:grpSp>
        <p:nvGrpSpPr>
          <p:cNvPr id="178190" name="Group 14"/>
          <p:cNvGrpSpPr>
            <a:grpSpLocks/>
          </p:cNvGrpSpPr>
          <p:nvPr/>
        </p:nvGrpSpPr>
        <p:grpSpPr bwMode="auto">
          <a:xfrm>
            <a:off x="414337" y="3840438"/>
            <a:ext cx="3925890" cy="2643521"/>
            <a:chOff x="38" y="1936"/>
            <a:chExt cx="2473" cy="1907"/>
          </a:xfrm>
        </p:grpSpPr>
        <p:sp>
          <p:nvSpPr>
            <p:cNvPr id="49177" name="Line 15"/>
            <p:cNvSpPr>
              <a:spLocks noChangeShapeType="1"/>
            </p:cNvSpPr>
            <p:nvPr/>
          </p:nvSpPr>
          <p:spPr bwMode="auto">
            <a:xfrm flipV="1">
              <a:off x="1338" y="1936"/>
              <a:ext cx="901" cy="76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9178" name="Rectangle 16"/>
            <p:cNvSpPr>
              <a:spLocks noChangeArrowheads="1"/>
            </p:cNvSpPr>
            <p:nvPr/>
          </p:nvSpPr>
          <p:spPr bwMode="auto">
            <a:xfrm>
              <a:off x="38" y="2673"/>
              <a:ext cx="2473" cy="117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r>
                <a:rPr lang="pl-PL" dirty="0"/>
                <a:t>Pożywka kompleksowa</a:t>
              </a:r>
              <a:r>
                <a:rPr lang="de-DE" dirty="0"/>
                <a:t> </a:t>
              </a:r>
            </a:p>
            <a:p>
              <a:r>
                <a:rPr lang="de-DE" dirty="0"/>
                <a:t>SIHA </a:t>
              </a:r>
              <a:r>
                <a:rPr lang="de-DE" dirty="0" err="1"/>
                <a:t>Vit</a:t>
              </a:r>
              <a:r>
                <a:rPr lang="de-DE" dirty="0"/>
                <a:t>. B</a:t>
              </a:r>
              <a:r>
                <a:rPr lang="de-DE" baseline="-25000" dirty="0"/>
                <a:t>1 </a:t>
              </a:r>
              <a:r>
                <a:rPr lang="de-DE" dirty="0"/>
                <a:t>(max. 0,06 g/hl)</a:t>
              </a:r>
            </a:p>
            <a:p>
              <a:r>
                <a:rPr lang="pl-PL" dirty="0"/>
                <a:t>Fosforan dwuamonowy</a:t>
              </a:r>
              <a:r>
                <a:rPr lang="de-DE" dirty="0"/>
                <a:t> (max. 100 g/hl)</a:t>
              </a:r>
            </a:p>
            <a:p>
              <a:r>
                <a:rPr lang="de-DE" dirty="0"/>
                <a:t>SIHA </a:t>
              </a:r>
              <a:r>
                <a:rPr lang="de-DE" dirty="0" err="1"/>
                <a:t>SpeedFerm</a:t>
              </a:r>
              <a:r>
                <a:rPr lang="de-DE" dirty="0"/>
                <a:t> (max. 40 g/hl)</a:t>
              </a:r>
            </a:p>
            <a:p>
              <a:r>
                <a:rPr lang="de-DE" dirty="0"/>
                <a:t>SIHA </a:t>
              </a:r>
              <a:r>
                <a:rPr lang="de-DE" dirty="0" err="1"/>
                <a:t>Proferm</a:t>
              </a:r>
              <a:r>
                <a:rPr lang="de-DE" dirty="0"/>
                <a:t> H+</a:t>
              </a:r>
              <a:r>
                <a:rPr lang="de-DE" baseline="30000" dirty="0"/>
                <a:t>2 </a:t>
              </a:r>
              <a:r>
                <a:rPr lang="de-DE" dirty="0"/>
                <a:t>(max. 40 g/hl)</a:t>
              </a:r>
            </a:p>
          </p:txBody>
        </p:sp>
      </p:grpSp>
      <p:sp>
        <p:nvSpPr>
          <p:cNvPr id="49165" name="Line 17"/>
          <p:cNvSpPr>
            <a:spLocks noChangeShapeType="1"/>
          </p:cNvSpPr>
          <p:nvPr/>
        </p:nvSpPr>
        <p:spPr bwMode="auto">
          <a:xfrm>
            <a:off x="1403350" y="3213100"/>
            <a:ext cx="7345363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grpSp>
        <p:nvGrpSpPr>
          <p:cNvPr id="49166" name="Group 18"/>
          <p:cNvGrpSpPr>
            <a:grpSpLocks/>
          </p:cNvGrpSpPr>
          <p:nvPr/>
        </p:nvGrpSpPr>
        <p:grpSpPr bwMode="auto">
          <a:xfrm rot="5400000">
            <a:off x="4414838" y="2147888"/>
            <a:ext cx="1066800" cy="2146300"/>
            <a:chOff x="1781" y="815"/>
            <a:chExt cx="336" cy="721"/>
          </a:xfrm>
        </p:grpSpPr>
        <p:sp>
          <p:nvSpPr>
            <p:cNvPr id="49173" name="Oval 19"/>
            <p:cNvSpPr>
              <a:spLocks noChangeArrowheads="1"/>
            </p:cNvSpPr>
            <p:nvPr/>
          </p:nvSpPr>
          <p:spPr bwMode="auto">
            <a:xfrm>
              <a:off x="1781" y="1008"/>
              <a:ext cx="336" cy="528"/>
            </a:xfrm>
            <a:prstGeom prst="ellipse">
              <a:avLst/>
            </a:prstGeom>
            <a:solidFill>
              <a:srgbClr val="C0C0C0"/>
            </a:solidFill>
            <a:ln w="9525">
              <a:solidFill>
                <a:srgbClr val="80808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9174" name="Oval 20"/>
            <p:cNvSpPr>
              <a:spLocks noChangeArrowheads="1"/>
            </p:cNvSpPr>
            <p:nvPr/>
          </p:nvSpPr>
          <p:spPr bwMode="auto">
            <a:xfrm>
              <a:off x="1806" y="1033"/>
              <a:ext cx="286" cy="478"/>
            </a:xfrm>
            <a:prstGeom prst="ellipse">
              <a:avLst/>
            </a:prstGeom>
            <a:solidFill>
              <a:srgbClr val="969696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9175" name="Oval 21"/>
            <p:cNvSpPr>
              <a:spLocks noChangeArrowheads="1"/>
            </p:cNvSpPr>
            <p:nvPr/>
          </p:nvSpPr>
          <p:spPr bwMode="auto">
            <a:xfrm>
              <a:off x="1874" y="815"/>
              <a:ext cx="147" cy="193"/>
            </a:xfrm>
            <a:prstGeom prst="ellipse">
              <a:avLst/>
            </a:prstGeom>
            <a:solidFill>
              <a:srgbClr val="C0C0C0"/>
            </a:solidFill>
            <a:ln w="9525">
              <a:solidFill>
                <a:srgbClr val="80808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9176" name="Oval 22"/>
            <p:cNvSpPr>
              <a:spLocks noChangeArrowheads="1"/>
            </p:cNvSpPr>
            <p:nvPr/>
          </p:nvSpPr>
          <p:spPr bwMode="auto">
            <a:xfrm>
              <a:off x="1888" y="828"/>
              <a:ext cx="119" cy="167"/>
            </a:xfrm>
            <a:prstGeom prst="ellipse">
              <a:avLst/>
            </a:prstGeom>
            <a:solidFill>
              <a:srgbClr val="969696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49171" name="Rectangle 25"/>
          <p:cNvSpPr>
            <a:spLocks noChangeArrowheads="1"/>
          </p:cNvSpPr>
          <p:nvPr/>
        </p:nvSpPr>
        <p:spPr bwMode="auto">
          <a:xfrm>
            <a:off x="4340227" y="5596727"/>
            <a:ext cx="4546437" cy="612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pl-PL" dirty="0"/>
              <a:t>Pożywka kompleksowa o dodatkowym działaniu</a:t>
            </a:r>
            <a:br>
              <a:rPr lang="pl-PL" dirty="0"/>
            </a:br>
            <a:r>
              <a:rPr lang="de-DE" dirty="0"/>
              <a:t>SIHA </a:t>
            </a:r>
            <a:r>
              <a:rPr lang="de-DE" dirty="0" err="1"/>
              <a:t>Proferm</a:t>
            </a:r>
            <a:r>
              <a:rPr lang="de-DE" dirty="0"/>
              <a:t> </a:t>
            </a:r>
            <a:r>
              <a:rPr lang="de-DE" dirty="0" err="1"/>
              <a:t>Red</a:t>
            </a:r>
            <a:r>
              <a:rPr lang="de-DE" dirty="0"/>
              <a:t> (max. 40 g/hl)</a:t>
            </a:r>
          </a:p>
        </p:txBody>
      </p:sp>
      <p:sp>
        <p:nvSpPr>
          <p:cNvPr id="49169" name="Line 28"/>
          <p:cNvSpPr>
            <a:spLocks noChangeShapeType="1"/>
          </p:cNvSpPr>
          <p:nvPr/>
        </p:nvSpPr>
        <p:spPr bwMode="auto">
          <a:xfrm flipH="1" flipV="1">
            <a:off x="5736518" y="3767217"/>
            <a:ext cx="964689" cy="53580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9170" name="Rectangle 29"/>
          <p:cNvSpPr>
            <a:spLocks noChangeArrowheads="1"/>
          </p:cNvSpPr>
          <p:nvPr/>
        </p:nvSpPr>
        <p:spPr bwMode="auto">
          <a:xfrm>
            <a:off x="5939335" y="4324446"/>
            <a:ext cx="3209405" cy="12531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pl-PL" dirty="0"/>
              <a:t>Pożywka kompleksowa </a:t>
            </a:r>
            <a:br>
              <a:rPr lang="pl-PL" dirty="0"/>
            </a:br>
            <a:r>
              <a:rPr lang="pl-PL" dirty="0"/>
              <a:t>o dodatkowym działaniu</a:t>
            </a:r>
            <a:r>
              <a:rPr lang="de-DE" dirty="0"/>
              <a:t>:</a:t>
            </a:r>
          </a:p>
          <a:p>
            <a:r>
              <a:rPr lang="de-DE" dirty="0"/>
              <a:t>SIHA </a:t>
            </a:r>
            <a:r>
              <a:rPr lang="de-DE" dirty="0" err="1"/>
              <a:t>Proferm</a:t>
            </a:r>
            <a:r>
              <a:rPr lang="de-DE" dirty="0"/>
              <a:t> Fit (max. 40 g/hl)</a:t>
            </a:r>
          </a:p>
          <a:p>
            <a:r>
              <a:rPr lang="de-DE" dirty="0"/>
              <a:t>SIHA </a:t>
            </a:r>
            <a:r>
              <a:rPr lang="de-DE" dirty="0" err="1"/>
              <a:t>Proferm</a:t>
            </a:r>
            <a:r>
              <a:rPr lang="de-DE" dirty="0"/>
              <a:t> Plus (max. 40 g/hl)</a:t>
            </a:r>
          </a:p>
        </p:txBody>
      </p:sp>
      <p:sp>
        <p:nvSpPr>
          <p:cNvPr id="32" name="Text Box 6"/>
          <p:cNvSpPr txBox="1">
            <a:spLocks noChangeArrowheads="1"/>
          </p:cNvSpPr>
          <p:nvPr/>
        </p:nvSpPr>
        <p:spPr bwMode="auto">
          <a:xfrm>
            <a:off x="4388884" y="1216103"/>
            <a:ext cx="2489463" cy="6272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>
            <a:spAutoFit/>
          </a:bodyPr>
          <a:lstStyle>
            <a:lvl1pPr eaLnBrk="0" hangingPunct="0">
              <a:defRPr sz="15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5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5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5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5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5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5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5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5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>
              <a:spcBef>
                <a:spcPct val="20000"/>
              </a:spcBef>
              <a:buClr>
                <a:srgbClr val="FF0000"/>
              </a:buClr>
              <a:buSzPct val="90000"/>
              <a:buFont typeface="Wingdings 3" pitchFamily="18" charset="2"/>
              <a:buNone/>
            </a:pPr>
            <a:r>
              <a:rPr lang="pl-PL" dirty="0"/>
              <a:t>Pożywka specjalna</a:t>
            </a:r>
            <a:endParaRPr lang="de-DE" dirty="0"/>
          </a:p>
          <a:p>
            <a:pPr algn="ctr">
              <a:spcBef>
                <a:spcPct val="20000"/>
              </a:spcBef>
              <a:buClr>
                <a:srgbClr val="FF0000"/>
              </a:buClr>
              <a:buSzPct val="90000"/>
              <a:buFont typeface="Wingdings 3" pitchFamily="18" charset="2"/>
              <a:buNone/>
            </a:pPr>
            <a:r>
              <a:rPr lang="pl-PL" dirty="0"/>
              <a:t>Zdolności antyoksydacyjne</a:t>
            </a:r>
            <a:endParaRPr lang="de-DE" dirty="0"/>
          </a:p>
        </p:txBody>
      </p:sp>
      <p:sp>
        <p:nvSpPr>
          <p:cNvPr id="33" name="Text Box 6"/>
          <p:cNvSpPr txBox="1">
            <a:spLocks noChangeArrowheads="1"/>
          </p:cNvSpPr>
          <p:nvPr/>
        </p:nvSpPr>
        <p:spPr bwMode="auto">
          <a:xfrm>
            <a:off x="6954600" y="1331181"/>
            <a:ext cx="1825820" cy="6272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>
            <a:spAutoFit/>
          </a:bodyPr>
          <a:lstStyle>
            <a:lvl1pPr eaLnBrk="0" hangingPunct="0">
              <a:defRPr sz="15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5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5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5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5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5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5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5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5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>
              <a:spcBef>
                <a:spcPct val="20000"/>
              </a:spcBef>
              <a:buClr>
                <a:srgbClr val="FF0000"/>
              </a:buClr>
              <a:buSzPct val="90000"/>
              <a:buFont typeface="Wingdings 3" pitchFamily="18" charset="2"/>
              <a:buNone/>
            </a:pPr>
            <a:r>
              <a:rPr lang="pl-PL" dirty="0"/>
              <a:t>Pożywka specjalna</a:t>
            </a:r>
            <a:endParaRPr lang="de-DE" dirty="0"/>
          </a:p>
          <a:p>
            <a:pPr algn="ctr">
              <a:spcBef>
                <a:spcPct val="20000"/>
              </a:spcBef>
              <a:buClr>
                <a:srgbClr val="FF0000"/>
              </a:buClr>
              <a:buSzPct val="90000"/>
              <a:buFont typeface="Wingdings 3" pitchFamily="18" charset="2"/>
              <a:buNone/>
            </a:pPr>
            <a:r>
              <a:rPr lang="pl-PL" dirty="0"/>
              <a:t>Peptydy</a:t>
            </a:r>
            <a:endParaRPr lang="de-DE" dirty="0"/>
          </a:p>
        </p:txBody>
      </p:sp>
      <p:sp>
        <p:nvSpPr>
          <p:cNvPr id="37" name="Line 28"/>
          <p:cNvSpPr>
            <a:spLocks noChangeShapeType="1"/>
          </p:cNvSpPr>
          <p:nvPr/>
        </p:nvSpPr>
        <p:spPr bwMode="auto">
          <a:xfrm flipH="1" flipV="1">
            <a:off x="5114074" y="3982524"/>
            <a:ext cx="332783" cy="153482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7978678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1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7819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7819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781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9603" name="Group 99"/>
          <p:cNvGrpSpPr>
            <a:grpSpLocks/>
          </p:cNvGrpSpPr>
          <p:nvPr/>
        </p:nvGrpSpPr>
        <p:grpSpPr bwMode="auto">
          <a:xfrm>
            <a:off x="3059113" y="1052513"/>
            <a:ext cx="3455983" cy="2160587"/>
            <a:chOff x="1927" y="663"/>
            <a:chExt cx="2177" cy="1361"/>
          </a:xfrm>
        </p:grpSpPr>
        <p:sp>
          <p:nvSpPr>
            <p:cNvPr id="149513" name="Oval 9"/>
            <p:cNvSpPr>
              <a:spLocks noChangeArrowheads="1"/>
            </p:cNvSpPr>
            <p:nvPr/>
          </p:nvSpPr>
          <p:spPr bwMode="auto">
            <a:xfrm>
              <a:off x="1927" y="663"/>
              <a:ext cx="2177" cy="1361"/>
            </a:xfrm>
            <a:prstGeom prst="ellipse">
              <a:avLst/>
            </a:prstGeom>
            <a:solidFill>
              <a:srgbClr val="C0C0C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9517" name="Text Box 13"/>
            <p:cNvSpPr txBox="1">
              <a:spLocks noChangeArrowheads="1"/>
            </p:cNvSpPr>
            <p:nvPr/>
          </p:nvSpPr>
          <p:spPr bwMode="auto">
            <a:xfrm>
              <a:off x="2029" y="896"/>
              <a:ext cx="1965" cy="74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C0C0C0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ctr"/>
              <a:r>
                <a:rPr lang="de-DE" b="1" u="sng" dirty="0"/>
                <a:t>A</a:t>
              </a:r>
              <a:r>
                <a:rPr lang="pl-PL" b="1" u="sng" dirty="0" err="1"/>
                <a:t>zot</a:t>
              </a:r>
              <a:r>
                <a:rPr lang="pl-PL" b="1" u="sng" dirty="0"/>
                <a:t> nieorganiczny</a:t>
              </a:r>
              <a:r>
                <a:rPr lang="de-DE" b="1" u="sng" dirty="0"/>
                <a:t>:</a:t>
              </a:r>
            </a:p>
            <a:p>
              <a:pPr algn="ctr"/>
              <a:r>
                <a:rPr lang="de-DE" sz="1400" dirty="0"/>
                <a:t>DAHP/DAP (</a:t>
              </a:r>
              <a:r>
                <a:rPr lang="pl-PL" sz="1400" dirty="0"/>
                <a:t>Fosforan dwuamonowy</a:t>
              </a:r>
              <a:r>
                <a:rPr lang="de-DE" sz="1400" dirty="0"/>
                <a:t>)</a:t>
              </a:r>
            </a:p>
            <a:p>
              <a:pPr algn="ctr"/>
              <a:r>
                <a:rPr lang="de-DE" sz="1400" dirty="0"/>
                <a:t>DAS (Diammoniumsulfat)</a:t>
              </a:r>
            </a:p>
            <a:p>
              <a:pPr algn="ctr"/>
              <a:r>
                <a:rPr lang="de-DE" sz="1400" dirty="0"/>
                <a:t>„Gärsalz“ </a:t>
              </a:r>
            </a:p>
          </p:txBody>
        </p:sp>
      </p:grpSp>
      <p:sp>
        <p:nvSpPr>
          <p:cNvPr id="1495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Pożywki drożdży</a:t>
            </a:r>
            <a:r>
              <a:rPr lang="de-DE" dirty="0"/>
              <a:t> – „</a:t>
            </a:r>
            <a:r>
              <a:rPr lang="pl-PL" dirty="0"/>
              <a:t>Cztery kategorie</a:t>
            </a:r>
            <a:r>
              <a:rPr lang="de-DE" dirty="0"/>
              <a:t>“</a:t>
            </a:r>
          </a:p>
        </p:txBody>
      </p:sp>
      <p:sp>
        <p:nvSpPr>
          <p:cNvPr id="149516" name="Oval 12"/>
          <p:cNvSpPr>
            <a:spLocks noChangeArrowheads="1"/>
          </p:cNvSpPr>
          <p:nvPr/>
        </p:nvSpPr>
        <p:spPr bwMode="auto">
          <a:xfrm>
            <a:off x="684213" y="2276475"/>
            <a:ext cx="3455987" cy="2160588"/>
          </a:xfrm>
          <a:prstGeom prst="ellipse">
            <a:avLst/>
          </a:prstGeom>
          <a:solidFill>
            <a:srgbClr val="CCFFCC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49520" name="Text Box 16"/>
          <p:cNvSpPr txBox="1">
            <a:spLocks noChangeArrowheads="1"/>
          </p:cNvSpPr>
          <p:nvPr/>
        </p:nvSpPr>
        <p:spPr bwMode="auto">
          <a:xfrm>
            <a:off x="684213" y="2502601"/>
            <a:ext cx="3395481" cy="15024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CCFFCC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/>
            <a:r>
              <a:rPr lang="de-DE" b="1" u="sng" dirty="0"/>
              <a:t>Lipid</a:t>
            </a:r>
            <a:r>
              <a:rPr lang="pl-PL" b="1" u="sng" dirty="0"/>
              <a:t>y</a:t>
            </a:r>
            <a:r>
              <a:rPr lang="de-DE" b="1" u="sng" dirty="0"/>
              <a:t> / Sterole:</a:t>
            </a:r>
          </a:p>
          <a:p>
            <a:pPr algn="ctr"/>
            <a:r>
              <a:rPr lang="pl-PL" sz="1400" dirty="0"/>
              <a:t>Średnio łańcuchowe kwasy tłuszczowe</a:t>
            </a:r>
            <a:endParaRPr lang="de-DE" sz="1400" dirty="0"/>
          </a:p>
          <a:p>
            <a:pPr algn="ctr"/>
            <a:r>
              <a:rPr lang="pl-PL" sz="1400" dirty="0"/>
              <a:t>Długo łańcuchowe kwasy tłuszczowe</a:t>
            </a:r>
            <a:r>
              <a:rPr lang="de-DE" sz="1400" dirty="0"/>
              <a:t> </a:t>
            </a:r>
          </a:p>
          <a:p>
            <a:pPr algn="ctr"/>
            <a:r>
              <a:rPr lang="de-DE" sz="1400" dirty="0" err="1"/>
              <a:t>Ergosterol</a:t>
            </a:r>
            <a:r>
              <a:rPr lang="pl-PL" sz="1400" dirty="0"/>
              <a:t>e</a:t>
            </a:r>
            <a:endParaRPr lang="de-DE" sz="1400" dirty="0"/>
          </a:p>
          <a:p>
            <a:pPr algn="ctr"/>
            <a:r>
              <a:rPr lang="de-DE" sz="1400" dirty="0"/>
              <a:t>„</a:t>
            </a:r>
            <a:r>
              <a:rPr lang="pl-PL" sz="1400" dirty="0"/>
              <a:t>preparaty ściany komórkowej”</a:t>
            </a:r>
            <a:endParaRPr lang="de-DE" dirty="0"/>
          </a:p>
        </p:txBody>
      </p:sp>
      <p:sp>
        <p:nvSpPr>
          <p:cNvPr id="149515" name="Oval 11"/>
          <p:cNvSpPr>
            <a:spLocks noChangeArrowheads="1"/>
          </p:cNvSpPr>
          <p:nvPr/>
        </p:nvSpPr>
        <p:spPr bwMode="auto">
          <a:xfrm>
            <a:off x="2916238" y="3644900"/>
            <a:ext cx="3455987" cy="2160588"/>
          </a:xfrm>
          <a:prstGeom prst="ellipse">
            <a:avLst/>
          </a:prstGeom>
          <a:solidFill>
            <a:srgbClr val="FFFF99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49519" name="Text Box 15"/>
          <p:cNvSpPr txBox="1">
            <a:spLocks noChangeArrowheads="1"/>
          </p:cNvSpPr>
          <p:nvPr/>
        </p:nvSpPr>
        <p:spPr bwMode="auto">
          <a:xfrm>
            <a:off x="2916238" y="4005064"/>
            <a:ext cx="3428001" cy="14219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9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de-DE" b="1" u="sng" dirty="0"/>
              <a:t>Mineralstoffe / Vitamine:</a:t>
            </a:r>
          </a:p>
          <a:p>
            <a:pPr algn="ctr"/>
            <a:r>
              <a:rPr lang="de-DE" sz="1400" dirty="0"/>
              <a:t>Mg (</a:t>
            </a:r>
            <a:r>
              <a:rPr lang="de-DE" sz="1400" dirty="0" err="1"/>
              <a:t>Magnes</a:t>
            </a:r>
            <a:r>
              <a:rPr lang="de-DE" sz="1400" dirty="0"/>
              <a:t>),</a:t>
            </a:r>
            <a:r>
              <a:rPr lang="pl-PL" sz="1400" dirty="0"/>
              <a:t> </a:t>
            </a:r>
            <a:r>
              <a:rPr lang="de-DE" sz="1400" dirty="0"/>
              <a:t>K (</a:t>
            </a:r>
            <a:r>
              <a:rPr lang="pl-PL" sz="1400" dirty="0"/>
              <a:t>Potas</a:t>
            </a:r>
            <a:r>
              <a:rPr lang="de-DE" sz="1400" dirty="0"/>
              <a:t>), Na (</a:t>
            </a:r>
            <a:r>
              <a:rPr lang="pl-PL" sz="1400" dirty="0"/>
              <a:t>Sód</a:t>
            </a:r>
            <a:r>
              <a:rPr lang="de-DE" sz="1400" dirty="0"/>
              <a:t>)</a:t>
            </a:r>
          </a:p>
          <a:p>
            <a:pPr algn="ctr"/>
            <a:r>
              <a:rPr lang="de-DE" sz="1400" dirty="0"/>
              <a:t>Vitamin</a:t>
            </a:r>
            <a:r>
              <a:rPr lang="pl-PL" sz="1400" dirty="0"/>
              <a:t>a</a:t>
            </a:r>
            <a:r>
              <a:rPr lang="de-DE" sz="1400" dirty="0"/>
              <a:t> B</a:t>
            </a:r>
            <a:r>
              <a:rPr lang="de-DE" sz="1400" baseline="-25000" dirty="0"/>
              <a:t>1</a:t>
            </a:r>
            <a:r>
              <a:rPr lang="de-DE" sz="1400" dirty="0"/>
              <a:t> („Thiamin</a:t>
            </a:r>
            <a:r>
              <a:rPr lang="pl-PL" sz="1400" dirty="0"/>
              <a:t>a</a:t>
            </a:r>
            <a:r>
              <a:rPr lang="de-DE" sz="1400" dirty="0"/>
              <a:t>“), Vitamin</a:t>
            </a:r>
            <a:r>
              <a:rPr lang="pl-PL" sz="1400" dirty="0"/>
              <a:t>a</a:t>
            </a:r>
            <a:r>
              <a:rPr lang="de-DE" sz="1400" dirty="0"/>
              <a:t> B</a:t>
            </a:r>
            <a:r>
              <a:rPr lang="de-DE" sz="1400" baseline="-25000" dirty="0"/>
              <a:t>2</a:t>
            </a:r>
            <a:r>
              <a:rPr lang="de-DE" sz="1400" dirty="0"/>
              <a:t> (R</a:t>
            </a:r>
            <a:r>
              <a:rPr lang="pl-PL" sz="1400" dirty="0"/>
              <a:t>y</a:t>
            </a:r>
            <a:r>
              <a:rPr lang="de-DE" sz="1400" dirty="0" err="1"/>
              <a:t>bofla</a:t>
            </a:r>
            <a:r>
              <a:rPr lang="pl-PL" sz="1400" dirty="0"/>
              <a:t>w</a:t>
            </a:r>
            <a:r>
              <a:rPr lang="de-DE" sz="1400" dirty="0"/>
              <a:t>in</a:t>
            </a:r>
            <a:r>
              <a:rPr lang="pl-PL" sz="1400" dirty="0"/>
              <a:t>a</a:t>
            </a:r>
            <a:r>
              <a:rPr lang="de-DE" sz="1400" dirty="0"/>
              <a:t>)</a:t>
            </a:r>
          </a:p>
          <a:p>
            <a:pPr algn="ctr"/>
            <a:r>
              <a:rPr lang="de-DE" sz="1400" dirty="0"/>
              <a:t>„</a:t>
            </a:r>
            <a:r>
              <a:rPr lang="pl-PL" sz="1400" dirty="0"/>
              <a:t>preparaty ściany komórkowej</a:t>
            </a:r>
            <a:r>
              <a:rPr lang="de-DE" sz="1400" dirty="0"/>
              <a:t>“</a:t>
            </a:r>
          </a:p>
        </p:txBody>
      </p:sp>
      <p:sp>
        <p:nvSpPr>
          <p:cNvPr id="149514" name="Oval 10"/>
          <p:cNvSpPr>
            <a:spLocks noChangeArrowheads="1"/>
          </p:cNvSpPr>
          <p:nvPr/>
        </p:nvSpPr>
        <p:spPr bwMode="auto">
          <a:xfrm>
            <a:off x="5219700" y="2276475"/>
            <a:ext cx="3455988" cy="2160588"/>
          </a:xfrm>
          <a:prstGeom prst="ellipse">
            <a:avLst/>
          </a:prstGeom>
          <a:solidFill>
            <a:srgbClr val="0000FF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49518" name="Text Box 14"/>
          <p:cNvSpPr txBox="1">
            <a:spLocks noChangeArrowheads="1"/>
          </p:cNvSpPr>
          <p:nvPr/>
        </p:nvSpPr>
        <p:spPr bwMode="auto">
          <a:xfrm>
            <a:off x="5627452" y="2715545"/>
            <a:ext cx="2831223" cy="11850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CC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/>
            <a:r>
              <a:rPr lang="pl-PL" b="1" u="sng" dirty="0">
                <a:solidFill>
                  <a:schemeClr val="bg1"/>
                </a:solidFill>
              </a:rPr>
              <a:t>Azot organiczny</a:t>
            </a:r>
            <a:r>
              <a:rPr lang="de-DE" b="1" u="sng" dirty="0">
                <a:solidFill>
                  <a:schemeClr val="bg1"/>
                </a:solidFill>
              </a:rPr>
              <a:t>:</a:t>
            </a:r>
          </a:p>
          <a:p>
            <a:pPr algn="ctr"/>
            <a:r>
              <a:rPr lang="de-DE" sz="1400" b="1" dirty="0">
                <a:solidFill>
                  <a:schemeClr val="bg1"/>
                </a:solidFill>
              </a:rPr>
              <a:t>(Prolin), </a:t>
            </a:r>
            <a:r>
              <a:rPr lang="pl-PL" sz="1400" b="1" dirty="0">
                <a:solidFill>
                  <a:schemeClr val="bg1"/>
                </a:solidFill>
              </a:rPr>
              <a:t>kwasy glutaminowe</a:t>
            </a:r>
            <a:r>
              <a:rPr lang="de-DE" sz="1400" b="1" dirty="0">
                <a:solidFill>
                  <a:schemeClr val="bg1"/>
                </a:solidFill>
              </a:rPr>
              <a:t>,</a:t>
            </a:r>
          </a:p>
          <a:p>
            <a:pPr algn="ctr"/>
            <a:r>
              <a:rPr lang="pl-PL" sz="1400" b="1" dirty="0">
                <a:solidFill>
                  <a:schemeClr val="bg1"/>
                </a:solidFill>
              </a:rPr>
              <a:t>Kwasy asparaginowe</a:t>
            </a:r>
            <a:endParaRPr lang="de-DE" sz="1400" b="1" dirty="0">
              <a:solidFill>
                <a:schemeClr val="bg1"/>
              </a:solidFill>
            </a:endParaRPr>
          </a:p>
          <a:p>
            <a:pPr algn="ctr"/>
            <a:r>
              <a:rPr lang="de-DE" sz="1400" b="1" dirty="0">
                <a:solidFill>
                  <a:schemeClr val="bg1"/>
                </a:solidFill>
              </a:rPr>
              <a:t>„</a:t>
            </a:r>
            <a:r>
              <a:rPr lang="pl-PL" sz="1400" b="1" dirty="0" err="1">
                <a:solidFill>
                  <a:schemeClr val="bg1"/>
                </a:solidFill>
              </a:rPr>
              <a:t>reparaty</a:t>
            </a:r>
            <a:r>
              <a:rPr lang="pl-PL" sz="1400" b="1" dirty="0">
                <a:solidFill>
                  <a:schemeClr val="bg1"/>
                </a:solidFill>
              </a:rPr>
              <a:t> ściany komórkowej</a:t>
            </a:r>
            <a:r>
              <a:rPr lang="de-DE" sz="1400" b="1" dirty="0">
                <a:solidFill>
                  <a:schemeClr val="bg1"/>
                </a:solidFill>
              </a:rPr>
              <a:t>“</a:t>
            </a:r>
          </a:p>
        </p:txBody>
      </p:sp>
    </p:spTree>
    <p:extLst>
      <p:ext uri="{BB962C8B-B14F-4D97-AF65-F5344CB8AC3E}">
        <p14:creationId xmlns:p14="http://schemas.microsoft.com/office/powerpoint/2010/main" val="88575184"/>
      </p:ext>
    </p:extLst>
  </p:cSld>
  <p:clrMapOvr>
    <a:masterClrMapping/>
  </p:clrMapOvr>
  <p:transition spd="med">
    <p:wipe dir="d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Rechteck 82"/>
          <p:cNvSpPr/>
          <p:nvPr/>
        </p:nvSpPr>
        <p:spPr>
          <a:xfrm>
            <a:off x="1130430" y="5790519"/>
            <a:ext cx="7561460" cy="78150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4867" name="AutoShape 3"/>
          <p:cNvSpPr>
            <a:spLocks noChangeArrowheads="1"/>
          </p:cNvSpPr>
          <p:nvPr/>
        </p:nvSpPr>
        <p:spPr bwMode="auto">
          <a:xfrm>
            <a:off x="4572000" y="1773238"/>
            <a:ext cx="433388" cy="2087562"/>
          </a:xfrm>
          <a:prstGeom prst="cube">
            <a:avLst>
              <a:gd name="adj" fmla="val 25000"/>
            </a:avLst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64868" name="AutoShape 4"/>
          <p:cNvSpPr>
            <a:spLocks noChangeArrowheads="1"/>
          </p:cNvSpPr>
          <p:nvPr/>
        </p:nvSpPr>
        <p:spPr bwMode="auto">
          <a:xfrm rot="10800000">
            <a:off x="4572000" y="3860800"/>
            <a:ext cx="433388" cy="2087563"/>
          </a:xfrm>
          <a:prstGeom prst="cube">
            <a:avLst>
              <a:gd name="adj" fmla="val 25000"/>
            </a:avLst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64869" name="AutoShape 5"/>
          <p:cNvSpPr>
            <a:spLocks noChangeArrowheads="1"/>
          </p:cNvSpPr>
          <p:nvPr/>
        </p:nvSpPr>
        <p:spPr bwMode="auto">
          <a:xfrm>
            <a:off x="2484438" y="3609975"/>
            <a:ext cx="2232025" cy="431800"/>
          </a:xfrm>
          <a:prstGeom prst="cube">
            <a:avLst>
              <a:gd name="adj" fmla="val 25000"/>
            </a:avLst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64870" name="AutoShape 6"/>
          <p:cNvSpPr>
            <a:spLocks noChangeArrowheads="1"/>
          </p:cNvSpPr>
          <p:nvPr/>
        </p:nvSpPr>
        <p:spPr bwMode="auto">
          <a:xfrm rot="10800000">
            <a:off x="4787900" y="3644900"/>
            <a:ext cx="2232025" cy="431800"/>
          </a:xfrm>
          <a:prstGeom prst="cube">
            <a:avLst>
              <a:gd name="adj" fmla="val 25000"/>
            </a:avLst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64872" name="Line 8"/>
          <p:cNvSpPr>
            <a:spLocks noChangeShapeType="1"/>
          </p:cNvSpPr>
          <p:nvPr/>
        </p:nvSpPr>
        <p:spPr bwMode="auto">
          <a:xfrm>
            <a:off x="4284663" y="3530600"/>
            <a:ext cx="0" cy="7143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64873" name="Text Box 9"/>
          <p:cNvSpPr txBox="1">
            <a:spLocks noChangeArrowheads="1"/>
          </p:cNvSpPr>
          <p:nvPr/>
        </p:nvSpPr>
        <p:spPr bwMode="auto">
          <a:xfrm>
            <a:off x="4154488" y="3327400"/>
            <a:ext cx="254000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de-DE" sz="1000"/>
              <a:t>1</a:t>
            </a:r>
          </a:p>
        </p:txBody>
      </p:sp>
      <p:sp>
        <p:nvSpPr>
          <p:cNvPr id="164874" name="Line 10"/>
          <p:cNvSpPr>
            <a:spLocks noChangeShapeType="1"/>
          </p:cNvSpPr>
          <p:nvPr/>
        </p:nvSpPr>
        <p:spPr bwMode="auto">
          <a:xfrm>
            <a:off x="3938588" y="3532188"/>
            <a:ext cx="0" cy="7143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64875" name="Text Box 11"/>
          <p:cNvSpPr txBox="1">
            <a:spLocks noChangeArrowheads="1"/>
          </p:cNvSpPr>
          <p:nvPr/>
        </p:nvSpPr>
        <p:spPr bwMode="auto">
          <a:xfrm>
            <a:off x="3813175" y="3324225"/>
            <a:ext cx="254000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de-DE" sz="1000"/>
              <a:t>2</a:t>
            </a:r>
          </a:p>
        </p:txBody>
      </p:sp>
      <p:grpSp>
        <p:nvGrpSpPr>
          <p:cNvPr id="164876" name="Group 12"/>
          <p:cNvGrpSpPr>
            <a:grpSpLocks/>
          </p:cNvGrpSpPr>
          <p:nvPr/>
        </p:nvGrpSpPr>
        <p:grpSpPr bwMode="auto">
          <a:xfrm>
            <a:off x="3471863" y="3327400"/>
            <a:ext cx="254000" cy="274638"/>
            <a:chOff x="2168" y="2097"/>
            <a:chExt cx="160" cy="173"/>
          </a:xfrm>
        </p:grpSpPr>
        <p:sp>
          <p:nvSpPr>
            <p:cNvPr id="164877" name="Line 13"/>
            <p:cNvSpPr>
              <a:spLocks noChangeShapeType="1"/>
            </p:cNvSpPr>
            <p:nvPr/>
          </p:nvSpPr>
          <p:spPr bwMode="auto">
            <a:xfrm>
              <a:off x="2245" y="2225"/>
              <a:ext cx="0" cy="45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64878" name="Text Box 14"/>
            <p:cNvSpPr txBox="1">
              <a:spLocks noChangeArrowheads="1"/>
            </p:cNvSpPr>
            <p:nvPr/>
          </p:nvSpPr>
          <p:spPr bwMode="auto">
            <a:xfrm>
              <a:off x="2168" y="2097"/>
              <a:ext cx="160" cy="15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de-DE" sz="1000"/>
                <a:t>3</a:t>
              </a:r>
            </a:p>
          </p:txBody>
        </p:sp>
      </p:grpSp>
      <p:grpSp>
        <p:nvGrpSpPr>
          <p:cNvPr id="164879" name="Group 15"/>
          <p:cNvGrpSpPr>
            <a:grpSpLocks/>
          </p:cNvGrpSpPr>
          <p:nvPr/>
        </p:nvGrpSpPr>
        <p:grpSpPr bwMode="auto">
          <a:xfrm>
            <a:off x="3130550" y="3328988"/>
            <a:ext cx="254000" cy="271462"/>
            <a:chOff x="1937" y="2099"/>
            <a:chExt cx="160" cy="171"/>
          </a:xfrm>
        </p:grpSpPr>
        <p:sp>
          <p:nvSpPr>
            <p:cNvPr id="164880" name="Line 16"/>
            <p:cNvSpPr>
              <a:spLocks noChangeShapeType="1"/>
            </p:cNvSpPr>
            <p:nvPr/>
          </p:nvSpPr>
          <p:spPr bwMode="auto">
            <a:xfrm>
              <a:off x="2018" y="2225"/>
              <a:ext cx="0" cy="45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64881" name="Text Box 17"/>
            <p:cNvSpPr txBox="1">
              <a:spLocks noChangeArrowheads="1"/>
            </p:cNvSpPr>
            <p:nvPr/>
          </p:nvSpPr>
          <p:spPr bwMode="auto">
            <a:xfrm>
              <a:off x="1937" y="2099"/>
              <a:ext cx="160" cy="15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de-DE" sz="1000"/>
                <a:t>4</a:t>
              </a:r>
            </a:p>
          </p:txBody>
        </p:sp>
      </p:grpSp>
      <p:grpSp>
        <p:nvGrpSpPr>
          <p:cNvPr id="164882" name="Group 18"/>
          <p:cNvGrpSpPr>
            <a:grpSpLocks/>
          </p:cNvGrpSpPr>
          <p:nvPr/>
        </p:nvGrpSpPr>
        <p:grpSpPr bwMode="auto">
          <a:xfrm>
            <a:off x="2790825" y="3328988"/>
            <a:ext cx="254000" cy="271462"/>
            <a:chOff x="1758" y="2099"/>
            <a:chExt cx="160" cy="171"/>
          </a:xfrm>
        </p:grpSpPr>
        <p:sp>
          <p:nvSpPr>
            <p:cNvPr id="164883" name="Line 19"/>
            <p:cNvSpPr>
              <a:spLocks noChangeShapeType="1"/>
            </p:cNvSpPr>
            <p:nvPr/>
          </p:nvSpPr>
          <p:spPr bwMode="auto">
            <a:xfrm>
              <a:off x="1837" y="2225"/>
              <a:ext cx="0" cy="45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64884" name="Text Box 20"/>
            <p:cNvSpPr txBox="1">
              <a:spLocks noChangeArrowheads="1"/>
            </p:cNvSpPr>
            <p:nvPr/>
          </p:nvSpPr>
          <p:spPr bwMode="auto">
            <a:xfrm>
              <a:off x="1758" y="2099"/>
              <a:ext cx="160" cy="15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de-DE" sz="1000"/>
                <a:t>5</a:t>
              </a:r>
            </a:p>
          </p:txBody>
        </p:sp>
      </p:grpSp>
      <p:grpSp>
        <p:nvGrpSpPr>
          <p:cNvPr id="164885" name="Group 21"/>
          <p:cNvGrpSpPr>
            <a:grpSpLocks/>
          </p:cNvGrpSpPr>
          <p:nvPr/>
        </p:nvGrpSpPr>
        <p:grpSpPr bwMode="auto">
          <a:xfrm>
            <a:off x="5076825" y="3357563"/>
            <a:ext cx="254000" cy="274637"/>
            <a:chOff x="2617" y="2097"/>
            <a:chExt cx="160" cy="173"/>
          </a:xfrm>
        </p:grpSpPr>
        <p:sp>
          <p:nvSpPr>
            <p:cNvPr id="164886" name="Line 22"/>
            <p:cNvSpPr>
              <a:spLocks noChangeShapeType="1"/>
            </p:cNvSpPr>
            <p:nvPr/>
          </p:nvSpPr>
          <p:spPr bwMode="auto">
            <a:xfrm>
              <a:off x="2699" y="2225"/>
              <a:ext cx="0" cy="45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64887" name="Text Box 23"/>
            <p:cNvSpPr txBox="1">
              <a:spLocks noChangeArrowheads="1"/>
            </p:cNvSpPr>
            <p:nvPr/>
          </p:nvSpPr>
          <p:spPr bwMode="auto">
            <a:xfrm>
              <a:off x="2617" y="2097"/>
              <a:ext cx="160" cy="15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de-DE" sz="1000"/>
                <a:t>1</a:t>
              </a:r>
            </a:p>
          </p:txBody>
        </p:sp>
      </p:grpSp>
      <p:grpSp>
        <p:nvGrpSpPr>
          <p:cNvPr id="164888" name="Group 24"/>
          <p:cNvGrpSpPr>
            <a:grpSpLocks/>
          </p:cNvGrpSpPr>
          <p:nvPr/>
        </p:nvGrpSpPr>
        <p:grpSpPr bwMode="auto">
          <a:xfrm>
            <a:off x="5454650" y="3357563"/>
            <a:ext cx="254000" cy="279400"/>
            <a:chOff x="2393" y="2094"/>
            <a:chExt cx="160" cy="176"/>
          </a:xfrm>
        </p:grpSpPr>
        <p:sp>
          <p:nvSpPr>
            <p:cNvPr id="164889" name="Line 25"/>
            <p:cNvSpPr>
              <a:spLocks noChangeShapeType="1"/>
            </p:cNvSpPr>
            <p:nvPr/>
          </p:nvSpPr>
          <p:spPr bwMode="auto">
            <a:xfrm>
              <a:off x="2472" y="2225"/>
              <a:ext cx="0" cy="45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64890" name="Text Box 26"/>
            <p:cNvSpPr txBox="1">
              <a:spLocks noChangeArrowheads="1"/>
            </p:cNvSpPr>
            <p:nvPr/>
          </p:nvSpPr>
          <p:spPr bwMode="auto">
            <a:xfrm>
              <a:off x="2393" y="2094"/>
              <a:ext cx="160" cy="15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de-DE" sz="1000"/>
                <a:t>2</a:t>
              </a:r>
            </a:p>
          </p:txBody>
        </p:sp>
      </p:grpSp>
      <p:grpSp>
        <p:nvGrpSpPr>
          <p:cNvPr id="164891" name="Group 27"/>
          <p:cNvGrpSpPr>
            <a:grpSpLocks/>
          </p:cNvGrpSpPr>
          <p:nvPr/>
        </p:nvGrpSpPr>
        <p:grpSpPr bwMode="auto">
          <a:xfrm>
            <a:off x="5832475" y="3357563"/>
            <a:ext cx="254000" cy="274637"/>
            <a:chOff x="2168" y="2097"/>
            <a:chExt cx="160" cy="173"/>
          </a:xfrm>
        </p:grpSpPr>
        <p:sp>
          <p:nvSpPr>
            <p:cNvPr id="164892" name="Line 28"/>
            <p:cNvSpPr>
              <a:spLocks noChangeShapeType="1"/>
            </p:cNvSpPr>
            <p:nvPr/>
          </p:nvSpPr>
          <p:spPr bwMode="auto">
            <a:xfrm>
              <a:off x="2245" y="2225"/>
              <a:ext cx="0" cy="45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64893" name="Text Box 29"/>
            <p:cNvSpPr txBox="1">
              <a:spLocks noChangeArrowheads="1"/>
            </p:cNvSpPr>
            <p:nvPr/>
          </p:nvSpPr>
          <p:spPr bwMode="auto">
            <a:xfrm>
              <a:off x="2168" y="2097"/>
              <a:ext cx="160" cy="15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de-DE" sz="1000"/>
                <a:t>3</a:t>
              </a:r>
            </a:p>
          </p:txBody>
        </p:sp>
      </p:grpSp>
      <p:grpSp>
        <p:nvGrpSpPr>
          <p:cNvPr id="164894" name="Group 30"/>
          <p:cNvGrpSpPr>
            <a:grpSpLocks/>
          </p:cNvGrpSpPr>
          <p:nvPr/>
        </p:nvGrpSpPr>
        <p:grpSpPr bwMode="auto">
          <a:xfrm>
            <a:off x="6210300" y="3357563"/>
            <a:ext cx="254000" cy="271462"/>
            <a:chOff x="1937" y="2099"/>
            <a:chExt cx="160" cy="171"/>
          </a:xfrm>
        </p:grpSpPr>
        <p:sp>
          <p:nvSpPr>
            <p:cNvPr id="164895" name="Line 31"/>
            <p:cNvSpPr>
              <a:spLocks noChangeShapeType="1"/>
            </p:cNvSpPr>
            <p:nvPr/>
          </p:nvSpPr>
          <p:spPr bwMode="auto">
            <a:xfrm>
              <a:off x="2018" y="2225"/>
              <a:ext cx="0" cy="45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64896" name="Text Box 32"/>
            <p:cNvSpPr txBox="1">
              <a:spLocks noChangeArrowheads="1"/>
            </p:cNvSpPr>
            <p:nvPr/>
          </p:nvSpPr>
          <p:spPr bwMode="auto">
            <a:xfrm>
              <a:off x="1937" y="2099"/>
              <a:ext cx="160" cy="15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de-DE" sz="1000"/>
                <a:t>4</a:t>
              </a:r>
            </a:p>
          </p:txBody>
        </p:sp>
      </p:grpSp>
      <p:grpSp>
        <p:nvGrpSpPr>
          <p:cNvPr id="164897" name="Group 33"/>
          <p:cNvGrpSpPr>
            <a:grpSpLocks/>
          </p:cNvGrpSpPr>
          <p:nvPr/>
        </p:nvGrpSpPr>
        <p:grpSpPr bwMode="auto">
          <a:xfrm>
            <a:off x="6588125" y="3357563"/>
            <a:ext cx="254000" cy="271462"/>
            <a:chOff x="1758" y="2099"/>
            <a:chExt cx="160" cy="171"/>
          </a:xfrm>
        </p:grpSpPr>
        <p:sp>
          <p:nvSpPr>
            <p:cNvPr id="164898" name="Line 34"/>
            <p:cNvSpPr>
              <a:spLocks noChangeShapeType="1"/>
            </p:cNvSpPr>
            <p:nvPr/>
          </p:nvSpPr>
          <p:spPr bwMode="auto">
            <a:xfrm>
              <a:off x="1837" y="2225"/>
              <a:ext cx="0" cy="45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64899" name="Text Box 35"/>
            <p:cNvSpPr txBox="1">
              <a:spLocks noChangeArrowheads="1"/>
            </p:cNvSpPr>
            <p:nvPr/>
          </p:nvSpPr>
          <p:spPr bwMode="auto">
            <a:xfrm>
              <a:off x="1758" y="2099"/>
              <a:ext cx="160" cy="15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de-DE" sz="1000"/>
                <a:t>5</a:t>
              </a:r>
            </a:p>
          </p:txBody>
        </p:sp>
      </p:grpSp>
      <p:sp>
        <p:nvSpPr>
          <p:cNvPr id="164900" name="Line 36"/>
          <p:cNvSpPr>
            <a:spLocks noChangeShapeType="1"/>
          </p:cNvSpPr>
          <p:nvPr/>
        </p:nvSpPr>
        <p:spPr bwMode="auto">
          <a:xfrm rot="16200000">
            <a:off x="4528344" y="3013869"/>
            <a:ext cx="0" cy="7143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64901" name="Text Box 37"/>
          <p:cNvSpPr txBox="1">
            <a:spLocks noChangeArrowheads="1"/>
          </p:cNvSpPr>
          <p:nvPr/>
        </p:nvSpPr>
        <p:spPr bwMode="auto">
          <a:xfrm>
            <a:off x="4279900" y="2925763"/>
            <a:ext cx="254000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de-DE" sz="1000"/>
              <a:t>2</a:t>
            </a:r>
          </a:p>
        </p:txBody>
      </p:sp>
      <p:sp>
        <p:nvSpPr>
          <p:cNvPr id="164902" name="Line 38"/>
          <p:cNvSpPr>
            <a:spLocks noChangeShapeType="1"/>
          </p:cNvSpPr>
          <p:nvPr/>
        </p:nvSpPr>
        <p:spPr bwMode="auto">
          <a:xfrm rot="16200000">
            <a:off x="4531519" y="2729706"/>
            <a:ext cx="0" cy="7143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64903" name="Text Box 39"/>
          <p:cNvSpPr txBox="1">
            <a:spLocks noChangeArrowheads="1"/>
          </p:cNvSpPr>
          <p:nvPr/>
        </p:nvSpPr>
        <p:spPr bwMode="auto">
          <a:xfrm>
            <a:off x="4287838" y="2638425"/>
            <a:ext cx="254000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de-DE" sz="1000"/>
              <a:t>3</a:t>
            </a:r>
          </a:p>
        </p:txBody>
      </p:sp>
      <p:sp>
        <p:nvSpPr>
          <p:cNvPr id="164904" name="Line 40"/>
          <p:cNvSpPr>
            <a:spLocks noChangeShapeType="1"/>
          </p:cNvSpPr>
          <p:nvPr/>
        </p:nvSpPr>
        <p:spPr bwMode="auto">
          <a:xfrm rot="16200000">
            <a:off x="4526757" y="2436019"/>
            <a:ext cx="0" cy="7143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64905" name="Text Box 41"/>
          <p:cNvSpPr txBox="1">
            <a:spLocks noChangeArrowheads="1"/>
          </p:cNvSpPr>
          <p:nvPr/>
        </p:nvSpPr>
        <p:spPr bwMode="auto">
          <a:xfrm>
            <a:off x="4286250" y="2351088"/>
            <a:ext cx="254000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de-DE" sz="1000"/>
              <a:t>4</a:t>
            </a:r>
          </a:p>
        </p:txBody>
      </p:sp>
      <p:sp>
        <p:nvSpPr>
          <p:cNvPr id="164906" name="Line 42"/>
          <p:cNvSpPr>
            <a:spLocks noChangeShapeType="1"/>
          </p:cNvSpPr>
          <p:nvPr/>
        </p:nvSpPr>
        <p:spPr bwMode="auto">
          <a:xfrm rot="16200000">
            <a:off x="4534694" y="2151856"/>
            <a:ext cx="0" cy="7143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64907" name="Text Box 43"/>
          <p:cNvSpPr txBox="1">
            <a:spLocks noChangeArrowheads="1"/>
          </p:cNvSpPr>
          <p:nvPr/>
        </p:nvSpPr>
        <p:spPr bwMode="auto">
          <a:xfrm>
            <a:off x="4291013" y="2063750"/>
            <a:ext cx="254000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de-DE" sz="1000"/>
              <a:t>5</a:t>
            </a:r>
          </a:p>
        </p:txBody>
      </p:sp>
      <p:sp>
        <p:nvSpPr>
          <p:cNvPr id="164908" name="Line 44"/>
          <p:cNvSpPr>
            <a:spLocks noChangeShapeType="1"/>
          </p:cNvSpPr>
          <p:nvPr/>
        </p:nvSpPr>
        <p:spPr bwMode="auto">
          <a:xfrm rot="16200000">
            <a:off x="4523582" y="3299619"/>
            <a:ext cx="0" cy="7143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64909" name="Text Box 45"/>
          <p:cNvSpPr txBox="1">
            <a:spLocks noChangeArrowheads="1"/>
          </p:cNvSpPr>
          <p:nvPr/>
        </p:nvSpPr>
        <p:spPr bwMode="auto">
          <a:xfrm>
            <a:off x="4284663" y="3213100"/>
            <a:ext cx="254000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de-DE" sz="1000"/>
              <a:t>1</a:t>
            </a:r>
          </a:p>
        </p:txBody>
      </p:sp>
      <p:grpSp>
        <p:nvGrpSpPr>
          <p:cNvPr id="164910" name="Group 46"/>
          <p:cNvGrpSpPr>
            <a:grpSpLocks/>
          </p:cNvGrpSpPr>
          <p:nvPr/>
        </p:nvGrpSpPr>
        <p:grpSpPr bwMode="auto">
          <a:xfrm>
            <a:off x="5006975" y="4157663"/>
            <a:ext cx="266700" cy="244475"/>
            <a:chOff x="3178" y="2671"/>
            <a:chExt cx="168" cy="154"/>
          </a:xfrm>
        </p:grpSpPr>
        <p:sp>
          <p:nvSpPr>
            <p:cNvPr id="164911" name="Line 47"/>
            <p:cNvSpPr>
              <a:spLocks noChangeShapeType="1"/>
            </p:cNvSpPr>
            <p:nvPr/>
          </p:nvSpPr>
          <p:spPr bwMode="auto">
            <a:xfrm rot="16200000">
              <a:off x="3201" y="2727"/>
              <a:ext cx="0" cy="45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64912" name="Text Box 48"/>
            <p:cNvSpPr txBox="1">
              <a:spLocks noChangeArrowheads="1"/>
            </p:cNvSpPr>
            <p:nvPr/>
          </p:nvSpPr>
          <p:spPr bwMode="auto">
            <a:xfrm>
              <a:off x="3186" y="2671"/>
              <a:ext cx="160" cy="15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de-DE" sz="1000"/>
                <a:t>1</a:t>
              </a:r>
            </a:p>
          </p:txBody>
        </p:sp>
      </p:grpSp>
      <p:grpSp>
        <p:nvGrpSpPr>
          <p:cNvPr id="164913" name="Group 49"/>
          <p:cNvGrpSpPr>
            <a:grpSpLocks/>
          </p:cNvGrpSpPr>
          <p:nvPr/>
        </p:nvGrpSpPr>
        <p:grpSpPr bwMode="auto">
          <a:xfrm>
            <a:off x="4997450" y="4770438"/>
            <a:ext cx="282575" cy="244475"/>
            <a:chOff x="3172" y="3049"/>
            <a:chExt cx="178" cy="154"/>
          </a:xfrm>
        </p:grpSpPr>
        <p:sp>
          <p:nvSpPr>
            <p:cNvPr id="164914" name="Line 50"/>
            <p:cNvSpPr>
              <a:spLocks noChangeShapeType="1"/>
            </p:cNvSpPr>
            <p:nvPr/>
          </p:nvSpPr>
          <p:spPr bwMode="auto">
            <a:xfrm rot="16200000">
              <a:off x="3195" y="3105"/>
              <a:ext cx="0" cy="45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64915" name="Text Box 51"/>
            <p:cNvSpPr txBox="1">
              <a:spLocks noChangeArrowheads="1"/>
            </p:cNvSpPr>
            <p:nvPr/>
          </p:nvSpPr>
          <p:spPr bwMode="auto">
            <a:xfrm>
              <a:off x="3190" y="3049"/>
              <a:ext cx="160" cy="15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de-DE" sz="1000"/>
                <a:t>3</a:t>
              </a:r>
            </a:p>
          </p:txBody>
        </p:sp>
      </p:grpSp>
      <p:grpSp>
        <p:nvGrpSpPr>
          <p:cNvPr id="164916" name="Group 52"/>
          <p:cNvGrpSpPr>
            <a:grpSpLocks/>
          </p:cNvGrpSpPr>
          <p:nvPr/>
        </p:nvGrpSpPr>
        <p:grpSpPr bwMode="auto">
          <a:xfrm>
            <a:off x="5000625" y="4464050"/>
            <a:ext cx="273050" cy="244475"/>
            <a:chOff x="3174" y="2850"/>
            <a:chExt cx="172" cy="154"/>
          </a:xfrm>
        </p:grpSpPr>
        <p:sp>
          <p:nvSpPr>
            <p:cNvPr id="164917" name="Line 53"/>
            <p:cNvSpPr>
              <a:spLocks noChangeShapeType="1"/>
            </p:cNvSpPr>
            <p:nvPr/>
          </p:nvSpPr>
          <p:spPr bwMode="auto">
            <a:xfrm rot="16200000">
              <a:off x="3197" y="2906"/>
              <a:ext cx="0" cy="45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64918" name="Text Box 54"/>
            <p:cNvSpPr txBox="1">
              <a:spLocks noChangeArrowheads="1"/>
            </p:cNvSpPr>
            <p:nvPr/>
          </p:nvSpPr>
          <p:spPr bwMode="auto">
            <a:xfrm>
              <a:off x="3186" y="2850"/>
              <a:ext cx="160" cy="15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de-DE" sz="1000"/>
                <a:t>2</a:t>
              </a:r>
            </a:p>
          </p:txBody>
        </p:sp>
      </p:grpSp>
      <p:grpSp>
        <p:nvGrpSpPr>
          <p:cNvPr id="164919" name="Group 55"/>
          <p:cNvGrpSpPr>
            <a:grpSpLocks/>
          </p:cNvGrpSpPr>
          <p:nvPr/>
        </p:nvGrpSpPr>
        <p:grpSpPr bwMode="auto">
          <a:xfrm>
            <a:off x="5003800" y="5076825"/>
            <a:ext cx="273050" cy="244475"/>
            <a:chOff x="3176" y="3249"/>
            <a:chExt cx="172" cy="154"/>
          </a:xfrm>
        </p:grpSpPr>
        <p:sp>
          <p:nvSpPr>
            <p:cNvPr id="164920" name="Line 56"/>
            <p:cNvSpPr>
              <a:spLocks noChangeShapeType="1"/>
            </p:cNvSpPr>
            <p:nvPr/>
          </p:nvSpPr>
          <p:spPr bwMode="auto">
            <a:xfrm rot="16200000">
              <a:off x="3199" y="3305"/>
              <a:ext cx="0" cy="45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64921" name="Text Box 57"/>
            <p:cNvSpPr txBox="1">
              <a:spLocks noChangeArrowheads="1"/>
            </p:cNvSpPr>
            <p:nvPr/>
          </p:nvSpPr>
          <p:spPr bwMode="auto">
            <a:xfrm>
              <a:off x="3188" y="3249"/>
              <a:ext cx="160" cy="15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de-DE" sz="1000"/>
                <a:t>4</a:t>
              </a:r>
            </a:p>
          </p:txBody>
        </p:sp>
      </p:grpSp>
      <p:grpSp>
        <p:nvGrpSpPr>
          <p:cNvPr id="164922" name="Group 58"/>
          <p:cNvGrpSpPr>
            <a:grpSpLocks/>
          </p:cNvGrpSpPr>
          <p:nvPr/>
        </p:nvGrpSpPr>
        <p:grpSpPr bwMode="auto">
          <a:xfrm>
            <a:off x="5010150" y="5384800"/>
            <a:ext cx="266700" cy="244475"/>
            <a:chOff x="3180" y="3444"/>
            <a:chExt cx="168" cy="154"/>
          </a:xfrm>
        </p:grpSpPr>
        <p:sp>
          <p:nvSpPr>
            <p:cNvPr id="164923" name="Line 59"/>
            <p:cNvSpPr>
              <a:spLocks noChangeShapeType="1"/>
            </p:cNvSpPr>
            <p:nvPr/>
          </p:nvSpPr>
          <p:spPr bwMode="auto">
            <a:xfrm rot="16200000">
              <a:off x="3203" y="3500"/>
              <a:ext cx="0" cy="45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64924" name="Text Box 60"/>
            <p:cNvSpPr txBox="1">
              <a:spLocks noChangeArrowheads="1"/>
            </p:cNvSpPr>
            <p:nvPr/>
          </p:nvSpPr>
          <p:spPr bwMode="auto">
            <a:xfrm>
              <a:off x="3188" y="3444"/>
              <a:ext cx="160" cy="15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de-DE" sz="1000"/>
                <a:t>5</a:t>
              </a:r>
            </a:p>
          </p:txBody>
        </p:sp>
      </p:grpSp>
      <p:sp>
        <p:nvSpPr>
          <p:cNvPr id="164925" name="Text Box 61"/>
          <p:cNvSpPr txBox="1">
            <a:spLocks noChangeArrowheads="1"/>
          </p:cNvSpPr>
          <p:nvPr/>
        </p:nvSpPr>
        <p:spPr bwMode="auto">
          <a:xfrm>
            <a:off x="3850983" y="5875536"/>
            <a:ext cx="1495794" cy="612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pl-PL" dirty="0"/>
              <a:t>W</a:t>
            </a:r>
            <a:r>
              <a:rPr lang="de-DE" dirty="0" err="1"/>
              <a:t>itamin</a:t>
            </a:r>
            <a:r>
              <a:rPr lang="pl-PL" dirty="0"/>
              <a:t>y</a:t>
            </a:r>
            <a:br>
              <a:rPr lang="pl-PL" dirty="0"/>
            </a:br>
            <a:r>
              <a:rPr lang="de-DE" dirty="0"/>
              <a:t>/</a:t>
            </a:r>
            <a:r>
              <a:rPr lang="pl-PL" dirty="0"/>
              <a:t>zw. mineralne</a:t>
            </a:r>
            <a:endParaRPr lang="de-DE" dirty="0"/>
          </a:p>
        </p:txBody>
      </p:sp>
      <p:sp>
        <p:nvSpPr>
          <p:cNvPr id="164926" name="Text Box 62"/>
          <p:cNvSpPr txBox="1">
            <a:spLocks noChangeArrowheads="1"/>
          </p:cNvSpPr>
          <p:nvPr/>
        </p:nvSpPr>
        <p:spPr bwMode="auto">
          <a:xfrm>
            <a:off x="7235825" y="3527425"/>
            <a:ext cx="1903085" cy="6622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pl-PL" dirty="0"/>
              <a:t>Organiczne kwasy</a:t>
            </a:r>
            <a:endParaRPr lang="de-DE" dirty="0"/>
          </a:p>
          <a:p>
            <a:r>
              <a:rPr lang="pl-PL" dirty="0"/>
              <a:t>aminowe</a:t>
            </a:r>
            <a:endParaRPr lang="de-DE" dirty="0"/>
          </a:p>
        </p:txBody>
      </p:sp>
      <p:sp>
        <p:nvSpPr>
          <p:cNvPr id="164927" name="Text Box 63"/>
          <p:cNvSpPr txBox="1">
            <a:spLocks noChangeArrowheads="1"/>
          </p:cNvSpPr>
          <p:nvPr/>
        </p:nvSpPr>
        <p:spPr bwMode="auto">
          <a:xfrm>
            <a:off x="3768165" y="1114386"/>
            <a:ext cx="2128596" cy="6622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/>
            <a:r>
              <a:rPr lang="pl-PL" dirty="0"/>
              <a:t>Nieorganiczny Azot</a:t>
            </a:r>
            <a:endParaRPr lang="de-DE" dirty="0"/>
          </a:p>
          <a:p>
            <a:pPr algn="ctr"/>
            <a:r>
              <a:rPr lang="de-DE" dirty="0"/>
              <a:t>DAHP/DAP</a:t>
            </a:r>
            <a:r>
              <a:rPr lang="pl-PL" dirty="0"/>
              <a:t> </a:t>
            </a:r>
            <a:r>
              <a:rPr lang="de-DE" dirty="0"/>
              <a:t>„</a:t>
            </a:r>
            <a:r>
              <a:rPr lang="de-DE" dirty="0" err="1"/>
              <a:t>Gärsalz</a:t>
            </a:r>
            <a:r>
              <a:rPr lang="de-DE" dirty="0"/>
              <a:t>“</a:t>
            </a:r>
          </a:p>
        </p:txBody>
      </p:sp>
      <p:sp>
        <p:nvSpPr>
          <p:cNvPr id="164928" name="Text Box 64"/>
          <p:cNvSpPr txBox="1">
            <a:spLocks noChangeArrowheads="1"/>
          </p:cNvSpPr>
          <p:nvPr/>
        </p:nvSpPr>
        <p:spPr bwMode="auto">
          <a:xfrm>
            <a:off x="942975" y="3644900"/>
            <a:ext cx="1425390" cy="3421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de-DE" dirty="0"/>
              <a:t>Lipid</a:t>
            </a:r>
            <a:r>
              <a:rPr lang="pl-PL" dirty="0"/>
              <a:t>y</a:t>
            </a:r>
            <a:r>
              <a:rPr lang="de-DE" dirty="0"/>
              <a:t>/</a:t>
            </a:r>
            <a:r>
              <a:rPr lang="de-DE" dirty="0" err="1"/>
              <a:t>Sterole</a:t>
            </a:r>
            <a:endParaRPr lang="de-DE" dirty="0"/>
          </a:p>
        </p:txBody>
      </p:sp>
      <p:sp>
        <p:nvSpPr>
          <p:cNvPr id="164929" name="Text Box 65"/>
          <p:cNvSpPr txBox="1">
            <a:spLocks noChangeArrowheads="1"/>
          </p:cNvSpPr>
          <p:nvPr/>
        </p:nvSpPr>
        <p:spPr bwMode="auto">
          <a:xfrm>
            <a:off x="5197587" y="4909456"/>
            <a:ext cx="3478003" cy="612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pl-PL" b="1" dirty="0">
                <a:solidFill>
                  <a:srgbClr val="FF0000"/>
                </a:solidFill>
              </a:rPr>
              <a:t>Żywotność komórek</a:t>
            </a:r>
            <a:br>
              <a:rPr lang="pl-PL" b="1" dirty="0">
                <a:solidFill>
                  <a:srgbClr val="FF0000"/>
                </a:solidFill>
              </a:rPr>
            </a:br>
            <a:r>
              <a:rPr lang="pl-PL" b="1" dirty="0">
                <a:solidFill>
                  <a:srgbClr val="FF0000"/>
                </a:solidFill>
              </a:rPr>
              <a:t>Tworzenie aromatów owocowych</a:t>
            </a:r>
            <a:r>
              <a:rPr lang="de-DE" dirty="0"/>
              <a:t> </a:t>
            </a:r>
          </a:p>
        </p:txBody>
      </p:sp>
      <p:sp>
        <p:nvSpPr>
          <p:cNvPr id="164931" name="Text Box 67"/>
          <p:cNvSpPr txBox="1">
            <a:spLocks noChangeArrowheads="1"/>
          </p:cNvSpPr>
          <p:nvPr/>
        </p:nvSpPr>
        <p:spPr bwMode="auto">
          <a:xfrm>
            <a:off x="205181" y="1506301"/>
            <a:ext cx="3297698" cy="1253164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pl-PL" b="1" dirty="0">
                <a:solidFill>
                  <a:srgbClr val="FF0000"/>
                </a:solidFill>
              </a:rPr>
              <a:t>Stabilność błony komórkowej</a:t>
            </a:r>
            <a:endParaRPr lang="de-DE" b="1" dirty="0">
              <a:solidFill>
                <a:srgbClr val="FF0000"/>
              </a:solidFill>
            </a:endParaRPr>
          </a:p>
          <a:p>
            <a:r>
              <a:rPr lang="pl-PL" b="1" dirty="0">
                <a:solidFill>
                  <a:srgbClr val="FF0000"/>
                </a:solidFill>
              </a:rPr>
              <a:t>Lepsze zakończenie fermentacji</a:t>
            </a:r>
            <a:endParaRPr lang="de-DE" b="1" dirty="0">
              <a:solidFill>
                <a:srgbClr val="FF0000"/>
              </a:solidFill>
            </a:endParaRPr>
          </a:p>
          <a:p>
            <a:r>
              <a:rPr lang="pl-PL" b="1" dirty="0">
                <a:solidFill>
                  <a:srgbClr val="FF0000"/>
                </a:solidFill>
              </a:rPr>
              <a:t>Szczególnie przy wysokiej </a:t>
            </a:r>
            <a:br>
              <a:rPr lang="pl-PL" b="1" dirty="0">
                <a:solidFill>
                  <a:srgbClr val="FF0000"/>
                </a:solidFill>
              </a:rPr>
            </a:br>
            <a:r>
              <a:rPr lang="pl-PL" b="1" dirty="0">
                <a:solidFill>
                  <a:srgbClr val="FF0000"/>
                </a:solidFill>
              </a:rPr>
              <a:t>zawartości alkoholu</a:t>
            </a:r>
            <a:r>
              <a:rPr lang="de-DE" b="1" dirty="0">
                <a:solidFill>
                  <a:srgbClr val="FF0000"/>
                </a:solidFill>
              </a:rPr>
              <a:t> </a:t>
            </a:r>
          </a:p>
        </p:txBody>
      </p:sp>
      <p:sp>
        <p:nvSpPr>
          <p:cNvPr id="164932" name="AutoShape 68"/>
          <p:cNvSpPr>
            <a:spLocks noChangeArrowheads="1"/>
          </p:cNvSpPr>
          <p:nvPr/>
        </p:nvSpPr>
        <p:spPr bwMode="auto">
          <a:xfrm rot="1864299">
            <a:off x="5003800" y="4292600"/>
            <a:ext cx="1854200" cy="427038"/>
          </a:xfrm>
          <a:prstGeom prst="rightArrow">
            <a:avLst>
              <a:gd name="adj1" fmla="val 50000"/>
              <a:gd name="adj2" fmla="val 108550"/>
            </a:avLst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64933" name="Rectangle 69"/>
          <p:cNvSpPr>
            <a:spLocks noChangeArrowheads="1"/>
          </p:cNvSpPr>
          <p:nvPr/>
        </p:nvSpPr>
        <p:spPr bwMode="auto">
          <a:xfrm rot="10800000">
            <a:off x="4716463" y="3797300"/>
            <a:ext cx="360362" cy="288925"/>
          </a:xfrm>
          <a:prstGeom prst="rect">
            <a:avLst/>
          </a:prstGeom>
          <a:solidFill>
            <a:srgbClr val="3366FF"/>
          </a:solidFill>
          <a:ln>
            <a:noFill/>
          </a:ln>
          <a:effectLst/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rgbClr val="3366FF"/>
            </a:extrusionClr>
          </a:sp3d>
          <a:extLst>
            <a:ext uri="{91240B29-F687-4F45-9708-019B960494DF}">
              <a14:hiddenLine xmlns:a14="http://schemas.microsoft.com/office/drawing/2010/main" w="9525">
                <a:noFill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17961" dir="13500000" algn="ctr" rotWithShape="0">
                    <a:srgbClr val="3366FF">
                      <a:gamma/>
                      <a:shade val="60000"/>
                      <a:invGamma/>
                    </a:srgbClr>
                  </a:outerShdw>
                </a:effectLst>
              </a14:hiddenEffects>
            </a:ext>
          </a:extLst>
        </p:spPr>
        <p:txBody>
          <a:bodyPr wrap="none" anchor="ctr">
            <a:flatTx/>
          </a:bodyPr>
          <a:lstStyle/>
          <a:p>
            <a:endParaRPr lang="en-US"/>
          </a:p>
        </p:txBody>
      </p:sp>
      <p:sp>
        <p:nvSpPr>
          <p:cNvPr id="164934" name="Rectangle 70"/>
          <p:cNvSpPr>
            <a:spLocks noChangeArrowheads="1"/>
          </p:cNvSpPr>
          <p:nvPr/>
        </p:nvSpPr>
        <p:spPr bwMode="auto">
          <a:xfrm>
            <a:off x="4241800" y="3770313"/>
            <a:ext cx="330200" cy="306387"/>
          </a:xfrm>
          <a:prstGeom prst="rect">
            <a:avLst/>
          </a:prstGeom>
          <a:solidFill>
            <a:srgbClr val="00FF00"/>
          </a:solidFill>
          <a:ln>
            <a:noFill/>
          </a:ln>
          <a:effectLst/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rgbClr val="00FF00"/>
            </a:extrusionClr>
          </a:sp3d>
          <a:extLst>
            <a:ext uri="{91240B29-F687-4F45-9708-019B960494DF}">
              <a14:hiddenLine xmlns:a14="http://schemas.microsoft.com/office/drawing/2010/main" w="9525">
                <a:noFill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17961" dir="13500000" algn="ctr" rotWithShape="0">
                    <a:srgbClr val="00FF00">
                      <a:gamma/>
                      <a:shade val="60000"/>
                      <a:invGamma/>
                    </a:srgbClr>
                  </a:outerShdw>
                </a:effectLst>
              </a14:hiddenEffects>
            </a:ext>
          </a:extLst>
        </p:spPr>
        <p:txBody>
          <a:bodyPr wrap="none" anchor="ctr">
            <a:flatTx/>
          </a:bodyPr>
          <a:lstStyle/>
          <a:p>
            <a:endParaRPr lang="en-US"/>
          </a:p>
        </p:txBody>
      </p:sp>
      <p:sp>
        <p:nvSpPr>
          <p:cNvPr id="164935" name="Rectangle 71"/>
          <p:cNvSpPr>
            <a:spLocks noChangeArrowheads="1"/>
          </p:cNvSpPr>
          <p:nvPr/>
        </p:nvSpPr>
        <p:spPr bwMode="auto">
          <a:xfrm rot="10800000">
            <a:off x="4716463" y="3789363"/>
            <a:ext cx="2303462" cy="288925"/>
          </a:xfrm>
          <a:prstGeom prst="rect">
            <a:avLst/>
          </a:prstGeom>
          <a:solidFill>
            <a:srgbClr val="3366FF"/>
          </a:solidFill>
          <a:ln>
            <a:noFill/>
          </a:ln>
          <a:effectLst/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rgbClr val="3366FF"/>
            </a:extrusionClr>
          </a:sp3d>
          <a:extLst>
            <a:ext uri="{91240B29-F687-4F45-9708-019B960494DF}">
              <a14:hiddenLine xmlns:a14="http://schemas.microsoft.com/office/drawing/2010/main" w="9525">
                <a:noFill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17961" dir="13500000" algn="ctr" rotWithShape="0">
                    <a:srgbClr val="3366FF">
                      <a:gamma/>
                      <a:shade val="60000"/>
                      <a:invGamma/>
                    </a:srgbClr>
                  </a:outerShdw>
                </a:effectLst>
              </a14:hiddenEffects>
            </a:ext>
          </a:extLst>
        </p:spPr>
        <p:txBody>
          <a:bodyPr wrap="none" anchor="ctr">
            <a:flatTx/>
          </a:bodyPr>
          <a:lstStyle/>
          <a:p>
            <a:endParaRPr lang="en-US"/>
          </a:p>
        </p:txBody>
      </p:sp>
      <p:sp>
        <p:nvSpPr>
          <p:cNvPr id="164936" name="Rectangle 72"/>
          <p:cNvSpPr>
            <a:spLocks noChangeArrowheads="1"/>
          </p:cNvSpPr>
          <p:nvPr/>
        </p:nvSpPr>
        <p:spPr bwMode="auto">
          <a:xfrm>
            <a:off x="2484438" y="3773488"/>
            <a:ext cx="2076450" cy="306387"/>
          </a:xfrm>
          <a:prstGeom prst="rect">
            <a:avLst/>
          </a:prstGeom>
          <a:solidFill>
            <a:srgbClr val="00FF00"/>
          </a:solidFill>
          <a:ln>
            <a:noFill/>
          </a:ln>
          <a:effectLst/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rgbClr val="00FF00"/>
            </a:extrusionClr>
          </a:sp3d>
          <a:extLst>
            <a:ext uri="{91240B29-F687-4F45-9708-019B960494DF}">
              <a14:hiddenLine xmlns:a14="http://schemas.microsoft.com/office/drawing/2010/main" w="9525">
                <a:noFill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17961" dir="13500000" algn="ctr" rotWithShape="0">
                    <a:srgbClr val="00FF00">
                      <a:gamma/>
                      <a:shade val="60000"/>
                      <a:invGamma/>
                    </a:srgbClr>
                  </a:outerShdw>
                </a:effectLst>
              </a14:hiddenEffects>
            </a:ext>
          </a:extLst>
        </p:spPr>
        <p:txBody>
          <a:bodyPr wrap="none" anchor="ctr">
            <a:flatTx/>
          </a:bodyPr>
          <a:lstStyle/>
          <a:p>
            <a:endParaRPr lang="en-US"/>
          </a:p>
        </p:txBody>
      </p:sp>
      <p:sp>
        <p:nvSpPr>
          <p:cNvPr id="164939" name="Rectangle 75"/>
          <p:cNvSpPr>
            <a:spLocks noChangeArrowheads="1"/>
          </p:cNvSpPr>
          <p:nvPr/>
        </p:nvSpPr>
        <p:spPr bwMode="auto">
          <a:xfrm rot="1938130">
            <a:off x="5003800" y="4149725"/>
            <a:ext cx="1008063" cy="215900"/>
          </a:xfrm>
          <a:prstGeom prst="rect">
            <a:avLst/>
          </a:prstGeom>
          <a:pattFill prst="dkDnDiag">
            <a:fgClr>
              <a:schemeClr val="bg1"/>
            </a:fgClr>
            <a:bgClr>
              <a:srgbClr val="6600FF"/>
            </a:bgClr>
          </a:patt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64940" name="AutoShape 76"/>
          <p:cNvSpPr>
            <a:spLocks noChangeArrowheads="1"/>
          </p:cNvSpPr>
          <p:nvPr/>
        </p:nvSpPr>
        <p:spPr bwMode="auto">
          <a:xfrm rot="-8606461">
            <a:off x="2771775" y="2852738"/>
            <a:ext cx="1854200" cy="427037"/>
          </a:xfrm>
          <a:prstGeom prst="rightArrow">
            <a:avLst>
              <a:gd name="adj1" fmla="val 50000"/>
              <a:gd name="adj2" fmla="val 108550"/>
            </a:avLst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64941" name="Rectangle 77"/>
          <p:cNvSpPr>
            <a:spLocks noChangeArrowheads="1"/>
          </p:cNvSpPr>
          <p:nvPr/>
        </p:nvSpPr>
        <p:spPr bwMode="auto">
          <a:xfrm rot="2160000">
            <a:off x="3530600" y="3213100"/>
            <a:ext cx="1008063" cy="215900"/>
          </a:xfrm>
          <a:prstGeom prst="rect">
            <a:avLst/>
          </a:prstGeom>
          <a:pattFill prst="dkDnDiag">
            <a:fgClr>
              <a:schemeClr val="bg1"/>
            </a:fgClr>
            <a:bgClr>
              <a:schemeClr val="accent1"/>
            </a:bgClr>
          </a:patt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64942" name="Rectangle 78"/>
          <p:cNvSpPr>
            <a:spLocks noChangeArrowheads="1"/>
          </p:cNvSpPr>
          <p:nvPr/>
        </p:nvSpPr>
        <p:spPr bwMode="auto">
          <a:xfrm rot="16200000">
            <a:off x="3856832" y="4928394"/>
            <a:ext cx="1738312" cy="304800"/>
          </a:xfrm>
          <a:prstGeom prst="rect">
            <a:avLst/>
          </a:prstGeom>
          <a:solidFill>
            <a:srgbClr val="FFFF00"/>
          </a:solidFill>
          <a:ln>
            <a:noFill/>
          </a:ln>
          <a:effectLst/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rgbClr val="FFFF00"/>
            </a:extrusionClr>
          </a:sp3d>
          <a:extLst>
            <a:ext uri="{91240B29-F687-4F45-9708-019B960494DF}">
              <a14:hiddenLine xmlns:a14="http://schemas.microsoft.com/office/drawing/2010/main" w="9525">
                <a:noFill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17961" dir="13500000" algn="ctr" rotWithShape="0">
                    <a:srgbClr val="FFFF00">
                      <a:gamma/>
                      <a:shade val="60000"/>
                      <a:invGamma/>
                    </a:srgbClr>
                  </a:outerShdw>
                </a:effectLst>
              </a14:hiddenEffects>
            </a:ext>
          </a:extLst>
        </p:spPr>
        <p:txBody>
          <a:bodyPr wrap="none" anchor="ctr">
            <a:flatTx/>
          </a:bodyPr>
          <a:lstStyle/>
          <a:p>
            <a:endParaRPr lang="en-US"/>
          </a:p>
        </p:txBody>
      </p:sp>
      <p:sp>
        <p:nvSpPr>
          <p:cNvPr id="164943" name="Rectangle 79"/>
          <p:cNvSpPr>
            <a:spLocks noChangeArrowheads="1"/>
          </p:cNvSpPr>
          <p:nvPr/>
        </p:nvSpPr>
        <p:spPr bwMode="auto">
          <a:xfrm rot="16200000">
            <a:off x="4580731" y="3925094"/>
            <a:ext cx="287338" cy="304800"/>
          </a:xfrm>
          <a:prstGeom prst="rect">
            <a:avLst/>
          </a:prstGeom>
          <a:solidFill>
            <a:srgbClr val="FFFF00"/>
          </a:solidFill>
          <a:ln>
            <a:noFill/>
          </a:ln>
          <a:effectLst/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rgbClr val="FFFF00"/>
            </a:extrusionClr>
          </a:sp3d>
          <a:extLst>
            <a:ext uri="{91240B29-F687-4F45-9708-019B960494DF}">
              <a14:hiddenLine xmlns:a14="http://schemas.microsoft.com/office/drawing/2010/main" w="9525">
                <a:noFill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17961" dir="13500000" algn="ctr" rotWithShape="0">
                    <a:srgbClr val="FFFF00">
                      <a:gamma/>
                      <a:shade val="60000"/>
                      <a:invGamma/>
                    </a:srgbClr>
                  </a:outerShdw>
                </a:effectLst>
              </a14:hiddenEffects>
            </a:ext>
          </a:extLst>
        </p:spPr>
        <p:txBody>
          <a:bodyPr wrap="none" anchor="ctr">
            <a:flatTx/>
          </a:bodyPr>
          <a:lstStyle/>
          <a:p>
            <a:endParaRPr lang="en-US"/>
          </a:p>
        </p:txBody>
      </p:sp>
      <p:sp>
        <p:nvSpPr>
          <p:cNvPr id="164944" name="Text Box 80"/>
          <p:cNvSpPr txBox="1">
            <a:spLocks noChangeArrowheads="1"/>
          </p:cNvSpPr>
          <p:nvPr/>
        </p:nvSpPr>
        <p:spPr bwMode="auto">
          <a:xfrm>
            <a:off x="337322" y="5589578"/>
            <a:ext cx="4495141" cy="6622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pl-PL" b="1" dirty="0">
                <a:solidFill>
                  <a:srgbClr val="FF0000"/>
                </a:solidFill>
              </a:rPr>
              <a:t>Redukuje zapotrzebowanie na siarkowanie</a:t>
            </a:r>
            <a:endParaRPr lang="de-DE" b="1" dirty="0">
              <a:solidFill>
                <a:srgbClr val="FF0000"/>
              </a:solidFill>
            </a:endParaRPr>
          </a:p>
          <a:p>
            <a:r>
              <a:rPr lang="pl-PL" b="1" dirty="0">
                <a:solidFill>
                  <a:srgbClr val="FF0000"/>
                </a:solidFill>
              </a:rPr>
              <a:t>Lepsza żywotność komórek</a:t>
            </a:r>
            <a:r>
              <a:rPr lang="de-DE" b="1" dirty="0">
                <a:solidFill>
                  <a:srgbClr val="FF0000"/>
                </a:solidFill>
              </a:rPr>
              <a:t> </a:t>
            </a:r>
          </a:p>
        </p:txBody>
      </p:sp>
      <p:sp>
        <p:nvSpPr>
          <p:cNvPr id="164945" name="AutoShape 81"/>
          <p:cNvSpPr>
            <a:spLocks noChangeArrowheads="1"/>
          </p:cNvSpPr>
          <p:nvPr/>
        </p:nvSpPr>
        <p:spPr bwMode="auto">
          <a:xfrm rot="-14605371">
            <a:off x="3282157" y="4718844"/>
            <a:ext cx="1854200" cy="427037"/>
          </a:xfrm>
          <a:prstGeom prst="rightArrow">
            <a:avLst>
              <a:gd name="adj1" fmla="val 50000"/>
              <a:gd name="adj2" fmla="val 108550"/>
            </a:avLst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64946" name="Rectangle 82"/>
          <p:cNvSpPr>
            <a:spLocks noChangeArrowheads="1"/>
          </p:cNvSpPr>
          <p:nvPr/>
        </p:nvSpPr>
        <p:spPr bwMode="auto">
          <a:xfrm rot="17786093">
            <a:off x="3896519" y="4439444"/>
            <a:ext cx="1008062" cy="215900"/>
          </a:xfrm>
          <a:prstGeom prst="rect">
            <a:avLst/>
          </a:prstGeom>
          <a:pattFill prst="dkDnDiag">
            <a:fgClr>
              <a:schemeClr val="folHlink"/>
            </a:fgClr>
            <a:bgClr>
              <a:srgbClr val="FFFF00"/>
            </a:bgClr>
          </a:patt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pic>
        <p:nvPicPr>
          <p:cNvPr id="164948" name="Picture 84" descr="Stachelbeer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2950" y="5589588"/>
            <a:ext cx="1627188" cy="1079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4949" name="Picture 85" descr="Ros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8625" y="5589588"/>
            <a:ext cx="1439863" cy="1079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4950" name="Picture 86" descr="Pfirsich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24750" y="4149725"/>
            <a:ext cx="1446213" cy="1079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4955" name="Picture 91" descr="images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913" y="4733925"/>
            <a:ext cx="1079500" cy="8556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4958" name="Rectangle 94"/>
          <p:cNvSpPr>
            <a:spLocks noGrp="1" noChangeArrowheads="1"/>
          </p:cNvSpPr>
          <p:nvPr>
            <p:ph type="title"/>
          </p:nvPr>
        </p:nvSpPr>
        <p:spPr>
          <a:xfrm>
            <a:off x="307974" y="-15223"/>
            <a:ext cx="8237539" cy="1008062"/>
          </a:xfrm>
          <a:solidFill>
            <a:srgbClr val="FFFFFF"/>
          </a:solidFill>
          <a:ln/>
        </p:spPr>
        <p:txBody>
          <a:bodyPr/>
          <a:lstStyle/>
          <a:p>
            <a:r>
              <a:rPr lang="pl-PL" sz="2800" dirty="0">
                <a:solidFill>
                  <a:srgbClr val="0070C0"/>
                </a:solidFill>
              </a:rPr>
              <a:t>Fermentacja</a:t>
            </a:r>
            <a:r>
              <a:rPr lang="de-DE" sz="2800" dirty="0">
                <a:solidFill>
                  <a:srgbClr val="0070C0"/>
                </a:solidFill>
              </a:rPr>
              <a:t> –  </a:t>
            </a:r>
            <a:r>
              <a:rPr lang="pl-PL" sz="2800" dirty="0">
                <a:solidFill>
                  <a:srgbClr val="0070C0"/>
                </a:solidFill>
              </a:rPr>
              <a:t>z pożywkami kompleksowymi</a:t>
            </a:r>
            <a:r>
              <a:rPr lang="de-DE" sz="2800" dirty="0">
                <a:solidFill>
                  <a:srgbClr val="0070C0"/>
                </a:solidFill>
              </a:rPr>
              <a:t> - </a:t>
            </a:r>
            <a:r>
              <a:rPr lang="pl-PL" sz="2800" dirty="0">
                <a:solidFill>
                  <a:srgbClr val="0070C0"/>
                </a:solidFill>
              </a:rPr>
              <a:t>Dawkowanie</a:t>
            </a:r>
            <a:r>
              <a:rPr lang="de-DE" sz="2800" dirty="0">
                <a:solidFill>
                  <a:srgbClr val="0070C0"/>
                </a:solidFill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4023151130"/>
      </p:ext>
    </p:extLst>
  </p:cSld>
  <p:clrMapOvr>
    <a:masterClrMapping/>
  </p:clrMapOvr>
  <p:transition spd="med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9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1649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9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1000"/>
                                        <p:tgtEl>
                                          <p:spTgt spid="1649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9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3" dur="1000"/>
                                        <p:tgtEl>
                                          <p:spTgt spid="1649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xit" presetSubtype="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17" dur="7000"/>
                                        <p:tgtEl>
                                          <p:spTgt spid="1649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6999"/>
                                          </p:stCondLst>
                                        </p:cTn>
                                        <p:tgtEl>
                                          <p:spTgt spid="1649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9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9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3000"/>
                                        <p:tgtEl>
                                          <p:spTgt spid="1649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9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9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4300" fill="hold"/>
                                        <p:tgtEl>
                                          <p:spTgt spid="1649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4300" fill="hold"/>
                                        <p:tgtEl>
                                          <p:spTgt spid="1649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4300"/>
                                        <p:tgtEl>
                                          <p:spTgt spid="1649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9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4300" fill="hold"/>
                                        <p:tgtEl>
                                          <p:spTgt spid="1649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4300" fill="hold"/>
                                        <p:tgtEl>
                                          <p:spTgt spid="1649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4300"/>
                                        <p:tgtEl>
                                          <p:spTgt spid="1649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9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4400" fill="hold"/>
                                        <p:tgtEl>
                                          <p:spTgt spid="1649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4400" fill="hold"/>
                                        <p:tgtEl>
                                          <p:spTgt spid="1649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4400"/>
                                        <p:tgtEl>
                                          <p:spTgt spid="1649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2" presetClass="exit" presetSubtype="4" fill="hold" grpId="1" nodeType="withEffect">
                                  <p:stCondLst>
                                    <p:cond delay="90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42" dur="6100"/>
                                        <p:tgtEl>
                                          <p:spTgt spid="1649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6099"/>
                                          </p:stCondLst>
                                        </p:cTn>
                                        <p:tgtEl>
                                          <p:spTgt spid="1649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1" presetClass="entr" presetSubtype="0" fill="hold" grpId="0" nodeType="withEffect">
                                  <p:stCondLst>
                                    <p:cond delay="90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9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22" presetClass="entr" presetSubtype="1" fill="hold" grpId="0" nodeType="withEffect">
                                  <p:stCondLst>
                                    <p:cond delay="80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9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8" dur="3000"/>
                                        <p:tgtEl>
                                          <p:spTgt spid="1649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nodeType="withEffect">
                                  <p:stCondLst>
                                    <p:cond delay="90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9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0" presetClass="entr" presetSubtype="0" fill="hold" nodeType="withEffect">
                                  <p:stCondLst>
                                    <p:cond delay="170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9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7000"/>
                                        <p:tgtEl>
                                          <p:spTgt spid="1649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22" presetClass="exit" presetSubtype="8" fill="hold" grpId="1" nodeType="withEffect">
                                  <p:stCondLst>
                                    <p:cond delay="170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55" dur="5300"/>
                                        <p:tgtEl>
                                          <p:spTgt spid="1649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5299"/>
                                          </p:stCondLst>
                                        </p:cTn>
                                        <p:tgtEl>
                                          <p:spTgt spid="1649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grpId="0" nodeType="withEffect">
                                  <p:stCondLst>
                                    <p:cond delay="170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9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22" presetClass="entr" presetSubtype="4" fill="hold" grpId="0" nodeType="withEffect">
                                  <p:stCondLst>
                                    <p:cond delay="170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9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3000"/>
                                        <p:tgtEl>
                                          <p:spTgt spid="1649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" presetClass="entr" presetSubtype="0" fill="hold" nodeType="withEffect">
                                  <p:stCondLst>
                                    <p:cond delay="170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9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4932" grpId="0" animBg="1"/>
      <p:bldP spid="164935" grpId="0" animBg="1"/>
      <p:bldP spid="164935" grpId="1" animBg="1"/>
      <p:bldP spid="164936" grpId="0" animBg="1"/>
      <p:bldP spid="164936" grpId="1" animBg="1"/>
      <p:bldP spid="164939" grpId="0" animBg="1"/>
      <p:bldP spid="164940" grpId="0" animBg="1"/>
      <p:bldP spid="164941" grpId="0" animBg="1"/>
      <p:bldP spid="164942" grpId="0" animBg="1"/>
      <p:bldP spid="164942" grpId="1" animBg="1"/>
      <p:bldP spid="164945" grpId="0" animBg="1"/>
      <p:bldP spid="164946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 descr="Sekt 03_Anschnitt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1701800"/>
            <a:ext cx="2868613" cy="305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483" name="Picture 3" descr="Rotwein 01_Rot_KORR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1537" y="1700213"/>
            <a:ext cx="3494087" cy="3060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484" name="Rectangle 4"/>
          <p:cNvSpPr>
            <a:spLocks noChangeArrowheads="1"/>
          </p:cNvSpPr>
          <p:nvPr/>
        </p:nvSpPr>
        <p:spPr bwMode="auto">
          <a:xfrm>
            <a:off x="395536" y="116632"/>
            <a:ext cx="8748464" cy="863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 lvl="0"/>
            <a:r>
              <a:rPr lang="pl-PL" sz="3200" dirty="0">
                <a:solidFill>
                  <a:srgbClr val="0070C0"/>
                </a:solidFill>
              </a:rPr>
              <a:t>Fermentacja alkoholowa</a:t>
            </a:r>
            <a:r>
              <a:rPr lang="de-DE" sz="3200" dirty="0">
                <a:solidFill>
                  <a:srgbClr val="0070C0"/>
                </a:solidFill>
              </a:rPr>
              <a:t> –  </a:t>
            </a:r>
          </a:p>
          <a:p>
            <a:pPr lvl="0"/>
            <a:r>
              <a:rPr lang="pl-PL" sz="3200" dirty="0">
                <a:solidFill>
                  <a:srgbClr val="0070C0"/>
                </a:solidFill>
              </a:rPr>
              <a:t>Pożywki celowane zastosowanie</a:t>
            </a:r>
            <a:endParaRPr lang="en-US" sz="3200" dirty="0">
              <a:solidFill>
                <a:srgbClr val="0070C0"/>
              </a:solidFill>
            </a:endParaRPr>
          </a:p>
        </p:txBody>
      </p:sp>
      <p:sp>
        <p:nvSpPr>
          <p:cNvPr id="20485" name="Text Box 5"/>
          <p:cNvSpPr txBox="1">
            <a:spLocks noChangeArrowheads="1"/>
          </p:cNvSpPr>
          <p:nvPr/>
        </p:nvSpPr>
        <p:spPr bwMode="auto">
          <a:xfrm>
            <a:off x="3639786" y="5013176"/>
            <a:ext cx="1823512" cy="3265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15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 sz="15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 sz="15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 sz="15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 sz="15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5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5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5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5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/>
            <a:r>
              <a:rPr lang="de-DE" dirty="0"/>
              <a:t>Dr. Ilona Schneider</a:t>
            </a:r>
          </a:p>
        </p:txBody>
      </p:sp>
    </p:spTree>
    <p:extLst>
      <p:ext uri="{BB962C8B-B14F-4D97-AF65-F5344CB8AC3E}">
        <p14:creationId xmlns:p14="http://schemas.microsoft.com/office/powerpoint/2010/main" val="1802706982"/>
      </p:ext>
    </p:extLst>
  </p:cSld>
  <p:clrMapOvr>
    <a:masterClrMapping/>
  </p:clrMapOvr>
  <p:transition spd="med">
    <p:wipe dir="d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2"/>
          <p:cNvSpPr>
            <a:spLocks noGrp="1" noChangeArrowheads="1"/>
          </p:cNvSpPr>
          <p:nvPr>
            <p:ph type="title"/>
          </p:nvPr>
        </p:nvSpPr>
        <p:spPr>
          <a:xfrm>
            <a:off x="395536" y="-99392"/>
            <a:ext cx="8424936" cy="1096963"/>
          </a:xfrm>
        </p:spPr>
        <p:txBody>
          <a:bodyPr/>
          <a:lstStyle/>
          <a:p>
            <a:r>
              <a:rPr lang="pl-PL" b="0" dirty="0"/>
              <a:t>Fermentacja oparta na drożdżach selekcjonowanych, czystych i spontaniczna</a:t>
            </a:r>
            <a:r>
              <a:rPr lang="de-DE" b="0" dirty="0"/>
              <a:t>....</a:t>
            </a:r>
          </a:p>
        </p:txBody>
      </p:sp>
      <p:sp>
        <p:nvSpPr>
          <p:cNvPr id="87043" name="Rectangle 3"/>
          <p:cNvSpPr>
            <a:spLocks noGrp="1" noChangeAspect="1" noChangeArrowheads="1"/>
          </p:cNvSpPr>
          <p:nvPr>
            <p:ph type="body" idx="1"/>
          </p:nvPr>
        </p:nvSpPr>
        <p:spPr>
          <a:xfrm>
            <a:off x="539552" y="1484784"/>
            <a:ext cx="7329488" cy="4662488"/>
          </a:xfrm>
        </p:spPr>
        <p:txBody>
          <a:bodyPr>
            <a:normAutofit fontScale="92500" lnSpcReduction="20000"/>
          </a:bodyPr>
          <a:lstStyle/>
          <a:p>
            <a:pPr>
              <a:lnSpc>
                <a:spcPct val="90000"/>
              </a:lnSpc>
              <a:buFontTx/>
              <a:buChar char="-"/>
            </a:pPr>
            <a:r>
              <a:rPr lang="pl-PL" sz="1800" b="1" i="1" u="sng" dirty="0"/>
              <a:t>Definicja fermentacji na drożdżach czystych selekcjonowanych</a:t>
            </a:r>
            <a:r>
              <a:rPr lang="de-DE" sz="1800" b="1" i="1" u="sng" dirty="0"/>
              <a:t>: </a:t>
            </a:r>
          </a:p>
          <a:p>
            <a:pPr lvl="1">
              <a:lnSpc>
                <a:spcPct val="90000"/>
              </a:lnSpc>
              <a:buFontTx/>
              <a:buChar char="-"/>
            </a:pPr>
            <a:r>
              <a:rPr lang="pl-PL" sz="1600" dirty="0"/>
              <a:t>Fermentacja z zastosowaniem selekcjonowanych, suchych komórek drożdżowych </a:t>
            </a:r>
            <a:r>
              <a:rPr lang="pl-PL" sz="1600" dirty="0" err="1"/>
              <a:t>rehydrowanych</a:t>
            </a:r>
            <a:r>
              <a:rPr lang="pl-PL" sz="1600" dirty="0"/>
              <a:t> w moszczu przekształcają cukier na alkohol</a:t>
            </a:r>
            <a:r>
              <a:rPr lang="de-DE" sz="1600" dirty="0"/>
              <a:t>. </a:t>
            </a:r>
          </a:p>
          <a:p>
            <a:pPr lvl="1">
              <a:lnSpc>
                <a:spcPct val="90000"/>
              </a:lnSpc>
              <a:buFontTx/>
              <a:buChar char="-"/>
            </a:pPr>
            <a:r>
              <a:rPr lang="pl-PL" sz="1600" u="sng" dirty="0"/>
              <a:t>Główny organizm czystych komórek drożdżowych</a:t>
            </a:r>
            <a:r>
              <a:rPr lang="de-DE" sz="1600" dirty="0"/>
              <a:t>:</a:t>
            </a:r>
          </a:p>
          <a:p>
            <a:pPr lvl="2">
              <a:lnSpc>
                <a:spcPct val="90000"/>
              </a:lnSpc>
              <a:buFontTx/>
              <a:buChar char="-"/>
            </a:pPr>
            <a:r>
              <a:rPr lang="de-DE" sz="1400" dirty="0"/>
              <a:t>„</a:t>
            </a:r>
            <a:r>
              <a:rPr lang="pl-PL" sz="1400" dirty="0"/>
              <a:t>prawdziwe drożdże winiarskie</a:t>
            </a:r>
            <a:r>
              <a:rPr lang="de-DE" sz="1400" dirty="0"/>
              <a:t>“ = </a:t>
            </a:r>
            <a:r>
              <a:rPr lang="de-DE" sz="1400" dirty="0" err="1"/>
              <a:t>Saccharomycet</a:t>
            </a:r>
            <a:r>
              <a:rPr lang="de-DE" sz="1400" dirty="0"/>
              <a:t> &amp; </a:t>
            </a:r>
            <a:r>
              <a:rPr lang="pl-PL" sz="1400" dirty="0"/>
              <a:t>naturalna flora drożdżowa</a:t>
            </a:r>
            <a:endParaRPr lang="de-DE" sz="1400" dirty="0"/>
          </a:p>
          <a:p>
            <a:pPr lvl="2">
              <a:lnSpc>
                <a:spcPct val="90000"/>
              </a:lnSpc>
              <a:buFontTx/>
              <a:buChar char="-"/>
            </a:pPr>
            <a:r>
              <a:rPr lang="pl-PL" sz="1400" dirty="0"/>
              <a:t>Wyselekcjonowane ze spontanicznie fermentujących moszczy winogronowych</a:t>
            </a:r>
            <a:r>
              <a:rPr lang="de-DE" sz="1400" dirty="0"/>
              <a:t> </a:t>
            </a:r>
          </a:p>
          <a:p>
            <a:pPr lvl="1">
              <a:lnSpc>
                <a:spcPct val="90000"/>
              </a:lnSpc>
              <a:buFontTx/>
              <a:buChar char="-"/>
            </a:pPr>
            <a:endParaRPr lang="de-DE" sz="1600" dirty="0"/>
          </a:p>
          <a:p>
            <a:pPr>
              <a:lnSpc>
                <a:spcPct val="90000"/>
              </a:lnSpc>
              <a:buFontTx/>
              <a:buChar char="-"/>
            </a:pPr>
            <a:r>
              <a:rPr lang="pl-PL" sz="1800" b="1" i="1" u="sng" dirty="0"/>
              <a:t>Definicja fermentacji spontanicznej</a:t>
            </a:r>
            <a:r>
              <a:rPr lang="de-DE" sz="1800" b="1" i="1" u="sng" dirty="0"/>
              <a:t>: </a:t>
            </a:r>
          </a:p>
          <a:p>
            <a:pPr lvl="1">
              <a:lnSpc>
                <a:spcPct val="90000"/>
              </a:lnSpc>
              <a:buFontTx/>
              <a:buChar char="-"/>
            </a:pPr>
            <a:r>
              <a:rPr lang="pl-PL" sz="1600" dirty="0"/>
              <a:t>Fermentacja alkoholowa cukru zawartego w moszczu winogronowym bez użyci drożdży</a:t>
            </a:r>
            <a:r>
              <a:rPr lang="de-DE" sz="1600" dirty="0"/>
              <a:t>. </a:t>
            </a:r>
          </a:p>
          <a:p>
            <a:pPr lvl="1">
              <a:lnSpc>
                <a:spcPct val="90000"/>
              </a:lnSpc>
              <a:buFontTx/>
              <a:buChar char="-"/>
            </a:pPr>
            <a:r>
              <a:rPr lang="de-DE" sz="1600" dirty="0"/>
              <a:t>„</a:t>
            </a:r>
            <a:r>
              <a:rPr lang="pl-PL" sz="1600" dirty="0"/>
              <a:t>heterogeniczny proces mikrobiologiczny</a:t>
            </a:r>
            <a:r>
              <a:rPr lang="de-DE" sz="1600" dirty="0"/>
              <a:t>, </a:t>
            </a:r>
            <a:r>
              <a:rPr lang="pl-PL" sz="1600" dirty="0"/>
              <a:t>który sekwencyjnie rozwija drożdże i inne mikroorganizmy znajdujące się w nastawie w obrębie tanku lub beczki</a:t>
            </a:r>
            <a:r>
              <a:rPr lang="de-DE" sz="1600" dirty="0"/>
              <a:t>“.</a:t>
            </a:r>
          </a:p>
          <a:p>
            <a:pPr lvl="1">
              <a:lnSpc>
                <a:spcPct val="90000"/>
              </a:lnSpc>
              <a:buFontTx/>
              <a:buChar char="-"/>
            </a:pPr>
            <a:r>
              <a:rPr lang="pl-PL" sz="1600" u="sng" dirty="0"/>
              <a:t>Główne organizmy drożdży</a:t>
            </a:r>
            <a:r>
              <a:rPr lang="de-DE" sz="1600" u="sng" dirty="0"/>
              <a:t>: </a:t>
            </a:r>
          </a:p>
          <a:p>
            <a:pPr lvl="2">
              <a:lnSpc>
                <a:spcPct val="90000"/>
              </a:lnSpc>
              <a:buFontTx/>
              <a:buChar char="-"/>
            </a:pPr>
            <a:r>
              <a:rPr lang="pl-PL" sz="1400" dirty="0"/>
              <a:t>Naturalna flora drożdżowa</a:t>
            </a:r>
            <a:r>
              <a:rPr lang="de-DE" sz="1400" dirty="0"/>
              <a:t> = </a:t>
            </a:r>
            <a:r>
              <a:rPr lang="pl-PL" sz="1400" dirty="0"/>
              <a:t>dzikie drożdże</a:t>
            </a:r>
            <a:r>
              <a:rPr lang="de-DE" sz="1400" dirty="0"/>
              <a:t> = </a:t>
            </a:r>
            <a:r>
              <a:rPr lang="pl-PL" sz="1400" dirty="0"/>
              <a:t>nie</a:t>
            </a:r>
            <a:r>
              <a:rPr lang="de-DE" sz="1400" dirty="0"/>
              <a:t>-</a:t>
            </a:r>
            <a:r>
              <a:rPr lang="de-DE" sz="1400" dirty="0" err="1"/>
              <a:t>Saccharomyceten</a:t>
            </a:r>
            <a:r>
              <a:rPr lang="de-DE" sz="1400" dirty="0"/>
              <a:t> </a:t>
            </a:r>
            <a:r>
              <a:rPr lang="pl-PL" sz="1400" dirty="0"/>
              <a:t>i prawdziwe drożdże winiarskie</a:t>
            </a:r>
            <a:endParaRPr lang="de-DE" sz="1400" dirty="0"/>
          </a:p>
          <a:p>
            <a:pPr lvl="2">
              <a:lnSpc>
                <a:spcPct val="90000"/>
              </a:lnSpc>
              <a:buFontTx/>
              <a:buChar char="-"/>
            </a:pPr>
            <a:r>
              <a:rPr lang="de-DE" sz="1400" dirty="0"/>
              <a:t> = </a:t>
            </a:r>
            <a:r>
              <a:rPr lang="de-DE" sz="1400" dirty="0" err="1"/>
              <a:t>Saccharomyceten</a:t>
            </a:r>
            <a:r>
              <a:rPr lang="de-DE" sz="1400" dirty="0"/>
              <a:t> </a:t>
            </a:r>
            <a:r>
              <a:rPr lang="pl-PL" sz="1400" dirty="0"/>
              <a:t>i nieznane gatunki drożdży</a:t>
            </a:r>
            <a:endParaRPr lang="de-DE" sz="1400" dirty="0"/>
          </a:p>
        </p:txBody>
      </p:sp>
    </p:spTree>
    <p:extLst>
      <p:ext uri="{BB962C8B-B14F-4D97-AF65-F5344CB8AC3E}">
        <p14:creationId xmlns:p14="http://schemas.microsoft.com/office/powerpoint/2010/main" val="12281270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70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70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870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870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870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870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70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70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4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8704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8704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4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8704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8704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4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8704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8704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4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8704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8704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4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8704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8704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4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8704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8704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4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8704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8704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7043" grpId="0" build="p" autoUpdateAnimBg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6066" name="Text Box 2"/>
          <p:cNvSpPr txBox="1">
            <a:spLocks noChangeArrowheads="1"/>
          </p:cNvSpPr>
          <p:nvPr/>
        </p:nvSpPr>
        <p:spPr bwMode="auto">
          <a:xfrm>
            <a:off x="569998" y="548680"/>
            <a:ext cx="2664512" cy="5295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hangingPunct="0"/>
            <a:r>
              <a:rPr lang="pl-PL" sz="2800" dirty="0">
                <a:solidFill>
                  <a:srgbClr val="0070C0"/>
                </a:solidFill>
              </a:rPr>
              <a:t>Rehydratacja</a:t>
            </a:r>
            <a:r>
              <a:rPr lang="it-IT" sz="2800" dirty="0">
                <a:solidFill>
                  <a:srgbClr val="0070C0"/>
                </a:solidFill>
              </a:rPr>
              <a:t>…</a:t>
            </a:r>
          </a:p>
        </p:txBody>
      </p:sp>
      <p:grpSp>
        <p:nvGrpSpPr>
          <p:cNvPr id="26" name="Group 28"/>
          <p:cNvGrpSpPr>
            <a:grpSpLocks/>
          </p:cNvGrpSpPr>
          <p:nvPr/>
        </p:nvGrpSpPr>
        <p:grpSpPr bwMode="auto">
          <a:xfrm>
            <a:off x="-57819" y="1455154"/>
            <a:ext cx="9069595" cy="4257908"/>
            <a:chOff x="-182" y="810"/>
            <a:chExt cx="6372" cy="2874"/>
          </a:xfrm>
        </p:grpSpPr>
        <p:sp>
          <p:nvSpPr>
            <p:cNvPr id="27" name="Line 3"/>
            <p:cNvSpPr>
              <a:spLocks noChangeShapeType="1"/>
            </p:cNvSpPr>
            <p:nvPr/>
          </p:nvSpPr>
          <p:spPr bwMode="auto">
            <a:xfrm>
              <a:off x="719" y="3176"/>
              <a:ext cx="4975" cy="0"/>
            </a:xfrm>
            <a:prstGeom prst="line">
              <a:avLst/>
            </a:prstGeom>
            <a:noFill/>
            <a:ln w="38100">
              <a:solidFill>
                <a:srgbClr val="FF33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8" name="Text Box 4"/>
            <p:cNvSpPr txBox="1">
              <a:spLocks noChangeArrowheads="1"/>
            </p:cNvSpPr>
            <p:nvPr/>
          </p:nvSpPr>
          <p:spPr bwMode="auto">
            <a:xfrm>
              <a:off x="2577" y="3226"/>
              <a:ext cx="1923" cy="45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B2B2B2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F0000"/>
                </a:buClr>
                <a:buSzPct val="90000"/>
                <a:buFont typeface="Wingdings 3" pitchFamily="18" charset="2"/>
                <a:buChar char="}"/>
                <a:defRPr sz="24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F0000"/>
                </a:buClr>
                <a:buSzPct val="90000"/>
                <a:buFont typeface="Wingdings 3" pitchFamily="18" charset="2"/>
                <a:buChar char="}"/>
                <a:defRPr sz="24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F0000"/>
                </a:buClr>
                <a:buSzPct val="90000"/>
                <a:buFont typeface="Wingdings 3" pitchFamily="18" charset="2"/>
                <a:buChar char="}"/>
                <a:defRPr sz="24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F0000"/>
                </a:buClr>
                <a:buSzPct val="90000"/>
                <a:buFont typeface="Wingdings 3" pitchFamily="18" charset="2"/>
                <a:buChar char="}"/>
                <a:defRPr sz="24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pl-PL" sz="1800" dirty="0"/>
                <a:t>Wychłodzenie do temp.</a:t>
              </a:r>
              <a:r>
                <a:rPr lang="it-IT" sz="1800" dirty="0"/>
                <a:t> </a:t>
              </a:r>
            </a:p>
            <a:p>
              <a:pPr algn="ctr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pl-PL" sz="1800" dirty="0"/>
                <a:t>Moszczu w nastawie</a:t>
              </a:r>
              <a:endParaRPr lang="it-IT" dirty="0"/>
            </a:p>
          </p:txBody>
        </p:sp>
        <p:sp>
          <p:nvSpPr>
            <p:cNvPr id="29" name="Text Box 7"/>
            <p:cNvSpPr txBox="1">
              <a:spLocks noChangeArrowheads="1"/>
            </p:cNvSpPr>
            <p:nvPr/>
          </p:nvSpPr>
          <p:spPr bwMode="auto">
            <a:xfrm>
              <a:off x="-131" y="1205"/>
              <a:ext cx="1179" cy="86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B2B2B2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F0000"/>
                </a:buClr>
                <a:buSzPct val="90000"/>
                <a:buFont typeface="Wingdings 3" pitchFamily="18" charset="2"/>
                <a:buChar char="}"/>
                <a:defRPr sz="24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F0000"/>
                </a:buClr>
                <a:buSzPct val="90000"/>
                <a:buFont typeface="Wingdings 3" pitchFamily="18" charset="2"/>
                <a:buChar char="}"/>
                <a:defRPr sz="24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F0000"/>
                </a:buClr>
                <a:buSzPct val="90000"/>
                <a:buFont typeface="Wingdings 3" pitchFamily="18" charset="2"/>
                <a:buChar char="}"/>
                <a:defRPr sz="24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F0000"/>
                </a:buClr>
                <a:buSzPct val="90000"/>
                <a:buFont typeface="Wingdings 3" pitchFamily="18" charset="2"/>
                <a:buChar char="}"/>
                <a:defRPr sz="24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pl-PL" sz="1800" dirty="0"/>
                <a:t>Mieszanina moszczu i wody</a:t>
              </a:r>
              <a:endParaRPr lang="it-IT" sz="1800" dirty="0"/>
            </a:p>
            <a:p>
              <a:pPr algn="ctr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it-IT" sz="1800" dirty="0"/>
                <a:t>35-37°C</a:t>
              </a:r>
              <a:endParaRPr lang="it-IT" dirty="0"/>
            </a:p>
          </p:txBody>
        </p:sp>
        <p:pic>
          <p:nvPicPr>
            <p:cNvPr id="30" name="Picture 8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848" y="864"/>
              <a:ext cx="1117" cy="230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31" name="AutoShape 10"/>
            <p:cNvSpPr>
              <a:spLocks noChangeArrowheads="1"/>
            </p:cNvSpPr>
            <p:nvPr/>
          </p:nvSpPr>
          <p:spPr bwMode="auto">
            <a:xfrm rot="7781340">
              <a:off x="1065" y="1610"/>
              <a:ext cx="683" cy="188"/>
            </a:xfrm>
            <a:prstGeom prst="rightArrow">
              <a:avLst>
                <a:gd name="adj1" fmla="val 55556"/>
                <a:gd name="adj2" fmla="val 102077"/>
              </a:avLst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 anchor="ctr"/>
            <a:lstStyle/>
            <a:p>
              <a:endParaRPr lang="en-US"/>
            </a:p>
          </p:txBody>
        </p:sp>
        <p:grpSp>
          <p:nvGrpSpPr>
            <p:cNvPr id="32" name="Group 27"/>
            <p:cNvGrpSpPr>
              <a:grpSpLocks/>
            </p:cNvGrpSpPr>
            <p:nvPr/>
          </p:nvGrpSpPr>
          <p:grpSpPr bwMode="auto">
            <a:xfrm>
              <a:off x="444" y="1888"/>
              <a:ext cx="1632" cy="1056"/>
              <a:chOff x="444" y="1888"/>
              <a:chExt cx="1632" cy="1056"/>
            </a:xfrm>
          </p:grpSpPr>
          <p:pic>
            <p:nvPicPr>
              <p:cNvPr id="40" name="Picture 13"/>
              <p:cNvPicPr>
                <a:picLocks noChangeAspect="1" noChangeArrowheads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503" y="1888"/>
                <a:ext cx="573" cy="42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41" name="Picture 14"/>
              <p:cNvPicPr>
                <a:picLocks noChangeAspect="1" noChangeArrowheads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444" y="2005"/>
                <a:ext cx="800" cy="93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42" name="AutoShape 15"/>
              <p:cNvSpPr>
                <a:spLocks noChangeArrowheads="1"/>
              </p:cNvSpPr>
              <p:nvPr/>
            </p:nvSpPr>
            <p:spPr bwMode="auto">
              <a:xfrm rot="3566372">
                <a:off x="1219" y="2171"/>
                <a:ext cx="117" cy="353"/>
              </a:xfrm>
              <a:prstGeom prst="downArrow">
                <a:avLst>
                  <a:gd name="adj1" fmla="val 50000"/>
                  <a:gd name="adj2" fmla="val 75427"/>
                </a:avLst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33" name="AutoShape 16"/>
            <p:cNvSpPr>
              <a:spLocks noChangeArrowheads="1"/>
            </p:cNvSpPr>
            <p:nvPr/>
          </p:nvSpPr>
          <p:spPr bwMode="auto">
            <a:xfrm>
              <a:off x="2167" y="2659"/>
              <a:ext cx="528" cy="240"/>
            </a:xfrm>
            <a:prstGeom prst="rightArrow">
              <a:avLst>
                <a:gd name="adj1" fmla="val 55556"/>
                <a:gd name="adj2" fmla="val 55896"/>
              </a:avLst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 anchor="ctr"/>
            <a:lstStyle/>
            <a:p>
              <a:endParaRPr lang="en-US"/>
            </a:p>
          </p:txBody>
        </p:sp>
        <p:sp>
          <p:nvSpPr>
            <p:cNvPr id="34" name="AutoShape 17"/>
            <p:cNvSpPr>
              <a:spLocks noChangeArrowheads="1"/>
            </p:cNvSpPr>
            <p:nvPr/>
          </p:nvSpPr>
          <p:spPr bwMode="auto">
            <a:xfrm>
              <a:off x="4080" y="2640"/>
              <a:ext cx="528" cy="240"/>
            </a:xfrm>
            <a:prstGeom prst="rightArrow">
              <a:avLst>
                <a:gd name="adj1" fmla="val 55556"/>
                <a:gd name="adj2" fmla="val 55896"/>
              </a:avLst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2075" tIns="46038" rIns="92075" bIns="46038" anchor="ctr"/>
            <a:lstStyle/>
            <a:p>
              <a:endParaRPr lang="en-US"/>
            </a:p>
          </p:txBody>
        </p:sp>
        <p:sp>
          <p:nvSpPr>
            <p:cNvPr id="35" name="Text Box 21"/>
            <p:cNvSpPr txBox="1">
              <a:spLocks noChangeArrowheads="1"/>
            </p:cNvSpPr>
            <p:nvPr/>
          </p:nvSpPr>
          <p:spPr bwMode="auto">
            <a:xfrm>
              <a:off x="-182" y="3222"/>
              <a:ext cx="2801" cy="45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B2B2B2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F0000"/>
                </a:buClr>
                <a:buSzPct val="90000"/>
                <a:buFont typeface="Wingdings 3" pitchFamily="18" charset="2"/>
                <a:buChar char="}"/>
                <a:defRPr sz="24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F0000"/>
                </a:buClr>
                <a:buSzPct val="90000"/>
                <a:buFont typeface="Wingdings 3" pitchFamily="18" charset="2"/>
                <a:buChar char="}"/>
                <a:defRPr sz="24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F0000"/>
                </a:buClr>
                <a:buSzPct val="90000"/>
                <a:buFont typeface="Wingdings 3" pitchFamily="18" charset="2"/>
                <a:buChar char="}"/>
                <a:defRPr sz="24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F0000"/>
                </a:buClr>
                <a:buSzPct val="90000"/>
                <a:buFont typeface="Wingdings 3" pitchFamily="18" charset="2"/>
                <a:buChar char="}"/>
                <a:defRPr sz="24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pl-PL" sz="1800" dirty="0"/>
                <a:t>Mieszanina moszczu i wody </a:t>
              </a:r>
              <a:r>
                <a:rPr lang="it-IT" sz="1800" dirty="0"/>
                <a:t>(50/50)</a:t>
              </a:r>
            </a:p>
            <a:p>
              <a:pPr algn="ctr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it-IT" sz="1800" dirty="0"/>
                <a:t>+ SIHA </a:t>
              </a:r>
              <a:r>
                <a:rPr lang="pl-PL" sz="1800" dirty="0"/>
                <a:t>drożdże suche</a:t>
              </a:r>
              <a:r>
                <a:rPr lang="it-IT" sz="1800" dirty="0"/>
                <a:t>  </a:t>
              </a:r>
              <a:endParaRPr lang="it-IT" dirty="0"/>
            </a:p>
          </p:txBody>
        </p:sp>
        <p:sp>
          <p:nvSpPr>
            <p:cNvPr id="36" name="Text Box 24"/>
            <p:cNvSpPr txBox="1">
              <a:spLocks noChangeArrowheads="1"/>
            </p:cNvSpPr>
            <p:nvPr/>
          </p:nvSpPr>
          <p:spPr bwMode="auto">
            <a:xfrm>
              <a:off x="956" y="810"/>
              <a:ext cx="2463" cy="66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B2B2B2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F0000"/>
                </a:buClr>
                <a:buSzPct val="90000"/>
                <a:buFont typeface="Wingdings 3" pitchFamily="18" charset="2"/>
                <a:buChar char="}"/>
                <a:defRPr sz="24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F0000"/>
                </a:buClr>
                <a:buSzPct val="90000"/>
                <a:buFont typeface="Wingdings 3" pitchFamily="18" charset="2"/>
                <a:buChar char="}"/>
                <a:defRPr sz="24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F0000"/>
                </a:buClr>
                <a:buSzPct val="90000"/>
                <a:buFont typeface="Wingdings 3" pitchFamily="18" charset="2"/>
                <a:buChar char="}"/>
                <a:defRPr sz="24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F0000"/>
                </a:buClr>
                <a:buSzPct val="90000"/>
                <a:buFont typeface="Wingdings 3" pitchFamily="18" charset="2"/>
                <a:buChar char="}"/>
                <a:defRPr sz="24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pl-PL" sz="1800" dirty="0"/>
                <a:t>Pożywka drożdżowa nieaktywna</a:t>
              </a:r>
              <a:endParaRPr lang="it-IT" sz="1800" dirty="0"/>
            </a:p>
            <a:p>
              <a:pPr algn="ctr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it-IT" sz="1800" dirty="0"/>
                <a:t>(SIHA </a:t>
              </a:r>
              <a:r>
                <a:rPr lang="it-IT" sz="1800" dirty="0" err="1"/>
                <a:t>SpeedFerm</a:t>
              </a:r>
              <a:r>
                <a:rPr lang="it-IT" sz="1800" dirty="0"/>
                <a:t>)</a:t>
              </a:r>
            </a:p>
            <a:p>
              <a:pPr algn="ctr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it-IT" sz="1800" dirty="0"/>
                <a:t> </a:t>
              </a:r>
              <a:r>
                <a:rPr lang="pl-PL" sz="1800" dirty="0"/>
                <a:t>Bezpośrednie dawkowanie</a:t>
              </a:r>
              <a:r>
                <a:rPr lang="it-IT" sz="1800" dirty="0"/>
                <a:t> </a:t>
              </a:r>
              <a:endParaRPr lang="it-IT" dirty="0"/>
            </a:p>
          </p:txBody>
        </p:sp>
        <p:pic>
          <p:nvPicPr>
            <p:cNvPr id="37" name="Picture 25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075" y="2069"/>
              <a:ext cx="800" cy="93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8" name="Text Box 26"/>
            <p:cNvSpPr txBox="1">
              <a:spLocks noChangeArrowheads="1"/>
            </p:cNvSpPr>
            <p:nvPr/>
          </p:nvSpPr>
          <p:spPr bwMode="auto">
            <a:xfrm>
              <a:off x="4538" y="3370"/>
              <a:ext cx="1652" cy="25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B2B2B2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F0000"/>
                </a:buClr>
                <a:buSzPct val="90000"/>
                <a:buFont typeface="Wingdings 3" pitchFamily="18" charset="2"/>
                <a:buChar char="}"/>
                <a:defRPr sz="24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F0000"/>
                </a:buClr>
                <a:buSzPct val="90000"/>
                <a:buFont typeface="Wingdings 3" pitchFamily="18" charset="2"/>
                <a:buChar char="}"/>
                <a:defRPr sz="24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F0000"/>
                </a:buClr>
                <a:buSzPct val="90000"/>
                <a:buFont typeface="Wingdings 3" pitchFamily="18" charset="2"/>
                <a:buChar char="}"/>
                <a:defRPr sz="24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FF0000"/>
                </a:buClr>
                <a:buSzPct val="90000"/>
                <a:buFont typeface="Wingdings 3" pitchFamily="18" charset="2"/>
                <a:buChar char="}"/>
                <a:defRPr sz="24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algn="ctr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pl-PL" sz="1800" dirty="0"/>
                <a:t>Aplikacja do </a:t>
              </a:r>
              <a:r>
                <a:rPr lang="pl-PL" sz="1800" dirty="0" err="1"/>
                <a:t>nastawu</a:t>
              </a:r>
              <a:endParaRPr lang="it-IT" dirty="0"/>
            </a:p>
          </p:txBody>
        </p:sp>
      </p:grpSp>
    </p:spTree>
    <p:extLst>
      <p:ext uri="{BB962C8B-B14F-4D97-AF65-F5344CB8AC3E}">
        <p14:creationId xmlns:p14="http://schemas.microsoft.com/office/powerpoint/2010/main" val="481147091"/>
      </p:ext>
    </p:extLst>
  </p:cSld>
  <p:clrMapOvr>
    <a:masterClrMapping/>
  </p:clrMapOvr>
  <p:transition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ChangeArrowheads="1"/>
          </p:cNvSpPr>
          <p:nvPr>
            <p:ph type="title"/>
          </p:nvPr>
        </p:nvSpPr>
        <p:spPr>
          <a:xfrm>
            <a:off x="539552" y="404664"/>
            <a:ext cx="6948488" cy="728663"/>
          </a:xfrm>
        </p:spPr>
        <p:txBody>
          <a:bodyPr/>
          <a:lstStyle/>
          <a:p>
            <a:pPr eaLnBrk="1" hangingPunct="1"/>
            <a:r>
              <a:rPr lang="pl-PL" dirty="0"/>
              <a:t>Możliwości </a:t>
            </a:r>
            <a:r>
              <a:rPr lang="pl-PL" dirty="0" err="1"/>
              <a:t>rehydratacji</a:t>
            </a:r>
            <a:endParaRPr lang="de-DE" dirty="0"/>
          </a:p>
        </p:txBody>
      </p:sp>
      <p:grpSp>
        <p:nvGrpSpPr>
          <p:cNvPr id="208899" name="Group 3"/>
          <p:cNvGrpSpPr>
            <a:grpSpLocks/>
          </p:cNvGrpSpPr>
          <p:nvPr/>
        </p:nvGrpSpPr>
        <p:grpSpPr bwMode="auto">
          <a:xfrm>
            <a:off x="846211" y="1628775"/>
            <a:ext cx="839788" cy="3832225"/>
            <a:chOff x="1036" y="1026"/>
            <a:chExt cx="529" cy="2414"/>
          </a:xfrm>
        </p:grpSpPr>
        <p:pic>
          <p:nvPicPr>
            <p:cNvPr id="29720" name="Picture 4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66" y="2432"/>
              <a:ext cx="451" cy="100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29721" name="Picture 5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36" y="1026"/>
              <a:ext cx="529" cy="4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208902" name="Group 6"/>
          <p:cNvGrpSpPr>
            <a:grpSpLocks/>
          </p:cNvGrpSpPr>
          <p:nvPr/>
        </p:nvGrpSpPr>
        <p:grpSpPr bwMode="auto">
          <a:xfrm>
            <a:off x="1973336" y="1628775"/>
            <a:ext cx="1728788" cy="3832225"/>
            <a:chOff x="1746" y="1026"/>
            <a:chExt cx="1089" cy="2414"/>
          </a:xfrm>
        </p:grpSpPr>
        <p:pic>
          <p:nvPicPr>
            <p:cNvPr id="29715" name="Picture 7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306" y="1026"/>
              <a:ext cx="529" cy="4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9716" name="Picture 8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290" y="1625"/>
              <a:ext cx="453" cy="57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9717" name="Picture 9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336" y="2432"/>
              <a:ext cx="451" cy="100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29718" name="Text Box 10"/>
            <p:cNvSpPr txBox="1">
              <a:spLocks noChangeArrowheads="1"/>
            </p:cNvSpPr>
            <p:nvPr/>
          </p:nvSpPr>
          <p:spPr bwMode="auto">
            <a:xfrm>
              <a:off x="1746" y="1671"/>
              <a:ext cx="431" cy="39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15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 sz="15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 sz="15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 sz="15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 sz="15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5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5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5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5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/>
              <a:r>
                <a:rPr lang="pl-PL" dirty="0"/>
                <a:t>Woda</a:t>
              </a:r>
              <a:endParaRPr lang="de-DE" dirty="0"/>
            </a:p>
            <a:p>
              <a:pPr eaLnBrk="1" hangingPunct="1"/>
              <a:r>
                <a:rPr lang="de-DE" dirty="0"/>
                <a:t>10°C</a:t>
              </a:r>
            </a:p>
          </p:txBody>
        </p:sp>
        <p:sp>
          <p:nvSpPr>
            <p:cNvPr id="29719" name="Line 11"/>
            <p:cNvSpPr>
              <a:spLocks noChangeShapeType="1"/>
            </p:cNvSpPr>
            <p:nvPr/>
          </p:nvSpPr>
          <p:spPr bwMode="auto">
            <a:xfrm>
              <a:off x="2109" y="1943"/>
              <a:ext cx="272" cy="91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208908" name="Group 12"/>
          <p:cNvGrpSpPr>
            <a:grpSpLocks/>
          </p:cNvGrpSpPr>
          <p:nvPr/>
        </p:nvGrpSpPr>
        <p:grpSpPr bwMode="auto">
          <a:xfrm>
            <a:off x="3703721" y="1628775"/>
            <a:ext cx="1725616" cy="3832225"/>
            <a:chOff x="2836" y="1026"/>
            <a:chExt cx="1087" cy="2414"/>
          </a:xfrm>
        </p:grpSpPr>
        <p:pic>
          <p:nvPicPr>
            <p:cNvPr id="29710" name="Picture 13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394" y="1026"/>
              <a:ext cx="529" cy="4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9711" name="Picture 14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424" y="2432"/>
              <a:ext cx="451" cy="100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29712" name="Picture 15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380" y="1580"/>
              <a:ext cx="453" cy="57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9713" name="Text Box 16"/>
            <p:cNvSpPr txBox="1">
              <a:spLocks noChangeArrowheads="1"/>
            </p:cNvSpPr>
            <p:nvPr/>
          </p:nvSpPr>
          <p:spPr bwMode="auto">
            <a:xfrm>
              <a:off x="2836" y="1626"/>
              <a:ext cx="771" cy="55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15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 sz="15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 sz="15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 sz="15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 sz="15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5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5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5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5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/>
              <a:r>
                <a:rPr lang="pl-PL" dirty="0"/>
                <a:t>Moszcz</a:t>
              </a:r>
              <a:r>
                <a:rPr lang="de-DE" dirty="0"/>
                <a:t> </a:t>
              </a:r>
            </a:p>
            <a:p>
              <a:pPr eaLnBrk="1" hangingPunct="1"/>
              <a:r>
                <a:rPr lang="pl-PL" dirty="0"/>
                <a:t>Obniżona </a:t>
              </a:r>
              <a:br>
                <a:rPr lang="pl-PL" dirty="0"/>
              </a:br>
              <a:r>
                <a:rPr lang="pl-PL" dirty="0"/>
                <a:t>temperatura</a:t>
              </a:r>
              <a:endParaRPr lang="de-DE" dirty="0"/>
            </a:p>
          </p:txBody>
        </p:sp>
        <p:sp>
          <p:nvSpPr>
            <p:cNvPr id="29714" name="Line 17"/>
            <p:cNvSpPr>
              <a:spLocks noChangeShapeType="1"/>
            </p:cNvSpPr>
            <p:nvPr/>
          </p:nvSpPr>
          <p:spPr bwMode="auto">
            <a:xfrm>
              <a:off x="3199" y="1898"/>
              <a:ext cx="272" cy="91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208914" name="Group 18"/>
          <p:cNvGrpSpPr>
            <a:grpSpLocks/>
          </p:cNvGrpSpPr>
          <p:nvPr/>
        </p:nvGrpSpPr>
        <p:grpSpPr bwMode="auto">
          <a:xfrm>
            <a:off x="5573785" y="1628775"/>
            <a:ext cx="2932113" cy="3832225"/>
            <a:chOff x="4014" y="1026"/>
            <a:chExt cx="1847" cy="2414"/>
          </a:xfrm>
        </p:grpSpPr>
        <p:pic>
          <p:nvPicPr>
            <p:cNvPr id="29703" name="Picture 19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483" y="1026"/>
              <a:ext cx="529" cy="4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9704" name="Picture 20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604" y="2432"/>
              <a:ext cx="451" cy="100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29705" name="Picture 21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558" y="1625"/>
              <a:ext cx="453" cy="57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9706" name="Text Box 22"/>
            <p:cNvSpPr txBox="1">
              <a:spLocks noChangeArrowheads="1"/>
            </p:cNvSpPr>
            <p:nvPr/>
          </p:nvSpPr>
          <p:spPr bwMode="auto">
            <a:xfrm>
              <a:off x="4014" y="1671"/>
              <a:ext cx="431" cy="39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15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 sz="15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 sz="15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 sz="15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 sz="15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5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5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5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5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/>
              <a:r>
                <a:rPr lang="pl-PL" dirty="0"/>
                <a:t>Woda</a:t>
              </a:r>
              <a:endParaRPr lang="de-DE" dirty="0"/>
            </a:p>
            <a:p>
              <a:pPr eaLnBrk="1" hangingPunct="1"/>
              <a:r>
                <a:rPr lang="de-DE" dirty="0"/>
                <a:t>40°C</a:t>
              </a:r>
            </a:p>
          </p:txBody>
        </p:sp>
        <p:sp>
          <p:nvSpPr>
            <p:cNvPr id="29707" name="Line 23"/>
            <p:cNvSpPr>
              <a:spLocks noChangeShapeType="1"/>
            </p:cNvSpPr>
            <p:nvPr/>
          </p:nvSpPr>
          <p:spPr bwMode="auto">
            <a:xfrm>
              <a:off x="4377" y="1943"/>
              <a:ext cx="272" cy="91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9708" name="Text Box 24"/>
            <p:cNvSpPr txBox="1">
              <a:spLocks noChangeArrowheads="1"/>
            </p:cNvSpPr>
            <p:nvPr/>
          </p:nvSpPr>
          <p:spPr bwMode="auto">
            <a:xfrm>
              <a:off x="5090" y="1570"/>
              <a:ext cx="771" cy="52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15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defRPr sz="15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defRPr sz="15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defRPr sz="15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defRPr sz="15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5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5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5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15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/>
              <a:r>
                <a:rPr lang="pl-PL" dirty="0"/>
                <a:t>Moszcz</a:t>
              </a:r>
              <a:br>
                <a:rPr lang="pl-PL" dirty="0"/>
              </a:br>
              <a:r>
                <a:rPr lang="pl-PL" dirty="0"/>
                <a:t>obniżona</a:t>
              </a:r>
              <a:br>
                <a:rPr lang="pl-PL" dirty="0"/>
              </a:br>
              <a:r>
                <a:rPr lang="pl-PL" dirty="0"/>
                <a:t>temperatura</a:t>
              </a:r>
              <a:endParaRPr lang="de-DE" dirty="0"/>
            </a:p>
          </p:txBody>
        </p:sp>
        <p:sp>
          <p:nvSpPr>
            <p:cNvPr id="29709" name="Line 25"/>
            <p:cNvSpPr>
              <a:spLocks noChangeShapeType="1"/>
            </p:cNvSpPr>
            <p:nvPr/>
          </p:nvSpPr>
          <p:spPr bwMode="auto">
            <a:xfrm flipH="1">
              <a:off x="4921" y="1761"/>
              <a:ext cx="136" cy="18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4286184281"/>
      </p:ext>
    </p:extLst>
  </p:cSld>
  <p:clrMapOvr>
    <a:masterClrMapping/>
  </p:clrMapOvr>
  <p:transition spd="med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8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0889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0889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088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9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0890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0890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089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9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0890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0890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089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9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089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089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089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5042" name="Rectangle 2"/>
          <p:cNvSpPr>
            <a:spLocks noGrp="1" noChangeArrowheads="1"/>
          </p:cNvSpPr>
          <p:nvPr>
            <p:ph type="title"/>
          </p:nvPr>
        </p:nvSpPr>
        <p:spPr>
          <a:xfrm>
            <a:off x="323528" y="332656"/>
            <a:ext cx="6948488" cy="728663"/>
          </a:xfrm>
        </p:spPr>
        <p:txBody>
          <a:bodyPr/>
          <a:lstStyle/>
          <a:p>
            <a:r>
              <a:rPr lang="pl-PL" sz="2800" dirty="0"/>
              <a:t>Rehydratacja</a:t>
            </a:r>
            <a:r>
              <a:rPr lang="de-DE" sz="2800" dirty="0"/>
              <a:t>….</a:t>
            </a:r>
          </a:p>
        </p:txBody>
      </p:sp>
      <p:grpSp>
        <p:nvGrpSpPr>
          <p:cNvPr id="855043" name="Group 3"/>
          <p:cNvGrpSpPr>
            <a:grpSpLocks/>
          </p:cNvGrpSpPr>
          <p:nvPr/>
        </p:nvGrpSpPr>
        <p:grpSpPr bwMode="auto">
          <a:xfrm>
            <a:off x="827088" y="2420938"/>
            <a:ext cx="3000373" cy="1865311"/>
            <a:chOff x="521" y="1016"/>
            <a:chExt cx="1890" cy="1175"/>
          </a:xfrm>
        </p:grpSpPr>
        <p:pic>
          <p:nvPicPr>
            <p:cNvPr id="855044" name="Picture 4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90" y="1016"/>
              <a:ext cx="529" cy="4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855045" name="Picture 5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65" y="1615"/>
              <a:ext cx="453" cy="57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855046" name="Text Box 6"/>
            <p:cNvSpPr txBox="1">
              <a:spLocks noChangeArrowheads="1"/>
            </p:cNvSpPr>
            <p:nvPr/>
          </p:nvSpPr>
          <p:spPr bwMode="auto">
            <a:xfrm>
              <a:off x="521" y="1661"/>
              <a:ext cx="451" cy="41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pl-PL" dirty="0">
                  <a:solidFill>
                    <a:schemeClr val="tx1"/>
                  </a:solidFill>
                </a:rPr>
                <a:t>Woda</a:t>
              </a:r>
              <a:endParaRPr lang="de-DE" dirty="0">
                <a:solidFill>
                  <a:schemeClr val="tx1"/>
                </a:solidFill>
              </a:endParaRPr>
            </a:p>
            <a:p>
              <a:r>
                <a:rPr lang="de-DE" dirty="0">
                  <a:solidFill>
                    <a:schemeClr val="tx1"/>
                  </a:solidFill>
                </a:rPr>
                <a:t>40°C</a:t>
              </a:r>
            </a:p>
          </p:txBody>
        </p:sp>
        <p:sp>
          <p:nvSpPr>
            <p:cNvPr id="855047" name="Line 7"/>
            <p:cNvSpPr>
              <a:spLocks noChangeShapeType="1"/>
            </p:cNvSpPr>
            <p:nvPr/>
          </p:nvSpPr>
          <p:spPr bwMode="auto">
            <a:xfrm>
              <a:off x="884" y="1933"/>
              <a:ext cx="272" cy="91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855048" name="Text Box 8"/>
            <p:cNvSpPr txBox="1">
              <a:spLocks noChangeArrowheads="1"/>
            </p:cNvSpPr>
            <p:nvPr/>
          </p:nvSpPr>
          <p:spPr bwMode="auto">
            <a:xfrm>
              <a:off x="1597" y="1560"/>
              <a:ext cx="814" cy="5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pl-PL" dirty="0">
                  <a:solidFill>
                    <a:schemeClr val="tx1"/>
                  </a:solidFill>
                </a:rPr>
                <a:t>Moszcz</a:t>
              </a:r>
            </a:p>
            <a:p>
              <a:r>
                <a:rPr lang="pl-PL" dirty="0"/>
                <a:t>Obniżona</a:t>
              </a:r>
              <a:br>
                <a:rPr lang="pl-PL" dirty="0"/>
              </a:br>
              <a:r>
                <a:rPr lang="pl-PL" dirty="0"/>
                <a:t>temperatura</a:t>
              </a:r>
              <a:endParaRPr lang="de-DE" dirty="0">
                <a:solidFill>
                  <a:schemeClr val="tx1"/>
                </a:solidFill>
              </a:endParaRPr>
            </a:p>
          </p:txBody>
        </p:sp>
        <p:sp>
          <p:nvSpPr>
            <p:cNvPr id="855049" name="Line 9"/>
            <p:cNvSpPr>
              <a:spLocks noChangeShapeType="1"/>
            </p:cNvSpPr>
            <p:nvPr/>
          </p:nvSpPr>
          <p:spPr bwMode="auto">
            <a:xfrm flipH="1">
              <a:off x="1428" y="1751"/>
              <a:ext cx="136" cy="18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855050" name="Group 10"/>
          <p:cNvGrpSpPr>
            <a:grpSpLocks/>
          </p:cNvGrpSpPr>
          <p:nvPr/>
        </p:nvGrpSpPr>
        <p:grpSpPr bwMode="auto">
          <a:xfrm>
            <a:off x="3573458" y="1117838"/>
            <a:ext cx="2043110" cy="5185717"/>
            <a:chOff x="3787" y="799"/>
            <a:chExt cx="1287" cy="3471"/>
          </a:xfrm>
        </p:grpSpPr>
        <p:pic>
          <p:nvPicPr>
            <p:cNvPr id="855051" name="Picture 11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195" y="2478"/>
              <a:ext cx="451" cy="100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855052" name="Picture 12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150" y="799"/>
              <a:ext cx="453" cy="57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855053" name="Text Box 13"/>
            <p:cNvSpPr txBox="1">
              <a:spLocks noChangeArrowheads="1"/>
            </p:cNvSpPr>
            <p:nvPr/>
          </p:nvSpPr>
          <p:spPr bwMode="auto">
            <a:xfrm>
              <a:off x="4059" y="3612"/>
              <a:ext cx="1015" cy="65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pl-PL" dirty="0">
                  <a:solidFill>
                    <a:schemeClr val="tx1"/>
                  </a:solidFill>
                </a:rPr>
                <a:t>Temp. moszczu</a:t>
              </a:r>
              <a:endParaRPr lang="de-DE" dirty="0">
                <a:solidFill>
                  <a:schemeClr val="tx1"/>
                </a:solidFill>
              </a:endParaRPr>
            </a:p>
            <a:p>
              <a:r>
                <a:rPr lang="de-DE" dirty="0">
                  <a:solidFill>
                    <a:schemeClr val="tx1"/>
                  </a:solidFill>
                </a:rPr>
                <a:t>15-20 °C</a:t>
              </a:r>
            </a:p>
            <a:p>
              <a:r>
                <a:rPr lang="pl-PL" dirty="0">
                  <a:solidFill>
                    <a:schemeClr val="tx1"/>
                  </a:solidFill>
                </a:rPr>
                <a:t>flotacja</a:t>
              </a:r>
              <a:endParaRPr lang="de-DE" dirty="0">
                <a:solidFill>
                  <a:schemeClr val="tx1"/>
                </a:solidFill>
              </a:endParaRPr>
            </a:p>
          </p:txBody>
        </p:sp>
        <p:pic>
          <p:nvPicPr>
            <p:cNvPr id="855054" name="Picture 14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151" y="1298"/>
              <a:ext cx="453" cy="57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855055" name="Text Box 15"/>
            <p:cNvSpPr txBox="1">
              <a:spLocks noChangeArrowheads="1"/>
            </p:cNvSpPr>
            <p:nvPr/>
          </p:nvSpPr>
          <p:spPr bwMode="auto">
            <a:xfrm>
              <a:off x="3833" y="1525"/>
              <a:ext cx="404" cy="21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de-DE">
                  <a:solidFill>
                    <a:schemeClr val="tx1"/>
                  </a:solidFill>
                </a:rPr>
                <a:t>27°C</a:t>
              </a:r>
            </a:p>
          </p:txBody>
        </p:sp>
        <p:sp>
          <p:nvSpPr>
            <p:cNvPr id="855056" name="Text Box 16"/>
            <p:cNvSpPr txBox="1">
              <a:spLocks noChangeArrowheads="1"/>
            </p:cNvSpPr>
            <p:nvPr/>
          </p:nvSpPr>
          <p:spPr bwMode="auto">
            <a:xfrm>
              <a:off x="3787" y="1071"/>
              <a:ext cx="404" cy="21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de-DE">
                  <a:solidFill>
                    <a:schemeClr val="tx1"/>
                  </a:solidFill>
                </a:rPr>
                <a:t>35°C</a:t>
              </a:r>
            </a:p>
          </p:txBody>
        </p:sp>
        <p:pic>
          <p:nvPicPr>
            <p:cNvPr id="855057" name="Picture 17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151" y="1856"/>
              <a:ext cx="453" cy="57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855058" name="Text Box 18"/>
            <p:cNvSpPr txBox="1">
              <a:spLocks noChangeArrowheads="1"/>
            </p:cNvSpPr>
            <p:nvPr/>
          </p:nvSpPr>
          <p:spPr bwMode="auto">
            <a:xfrm>
              <a:off x="3833" y="2083"/>
              <a:ext cx="404" cy="21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de-DE">
                  <a:solidFill>
                    <a:schemeClr val="tx1"/>
                  </a:solidFill>
                </a:rPr>
                <a:t>22°C</a:t>
              </a:r>
            </a:p>
          </p:txBody>
        </p:sp>
      </p:grpSp>
      <p:pic>
        <p:nvPicPr>
          <p:cNvPr id="855059" name="Picture 19" descr="siha3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72125" y="2133600"/>
            <a:ext cx="2960688" cy="2546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982091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50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550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550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8550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5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8550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8550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855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50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85505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85505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8550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15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587"/>
          <a:stretch/>
        </p:blipFill>
        <p:spPr bwMode="auto">
          <a:xfrm>
            <a:off x="611559" y="1401484"/>
            <a:ext cx="3734980" cy="44493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9155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475"/>
          <a:stretch/>
        </p:blipFill>
        <p:spPr bwMode="auto">
          <a:xfrm>
            <a:off x="4687499" y="1401484"/>
            <a:ext cx="3888432" cy="44493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 Box 5"/>
          <p:cNvSpPr txBox="1">
            <a:spLocks noChangeArrowheads="1"/>
          </p:cNvSpPr>
          <p:nvPr/>
        </p:nvSpPr>
        <p:spPr bwMode="auto">
          <a:xfrm>
            <a:off x="683568" y="537931"/>
            <a:ext cx="3829895" cy="5920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1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2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2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2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2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pl-PL" sz="3200" dirty="0">
                <a:solidFill>
                  <a:srgbClr val="0070C0"/>
                </a:solidFill>
              </a:rPr>
              <a:t>Drożdże win białych</a:t>
            </a:r>
            <a:endParaRPr lang="en-GB" sz="3200" dirty="0">
              <a:solidFill>
                <a:srgbClr val="0070C0"/>
              </a:solidFill>
            </a:endParaRPr>
          </a:p>
        </p:txBody>
      </p:sp>
      <p:sp>
        <p:nvSpPr>
          <p:cNvPr id="5" name="Text Box 5"/>
          <p:cNvSpPr txBox="1">
            <a:spLocks noChangeArrowheads="1"/>
          </p:cNvSpPr>
          <p:nvPr/>
        </p:nvSpPr>
        <p:spPr bwMode="auto">
          <a:xfrm>
            <a:off x="5004048" y="537931"/>
            <a:ext cx="2759089" cy="5920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1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2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2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2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2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pl-PL" sz="3200" dirty="0">
                <a:solidFill>
                  <a:srgbClr val="0070C0"/>
                </a:solidFill>
              </a:rPr>
              <a:t>…czerwonych</a:t>
            </a:r>
            <a:endParaRPr lang="en-GB" sz="320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9236027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6" name="Text Box 5"/>
          <p:cNvSpPr txBox="1">
            <a:spLocks noChangeArrowheads="1"/>
          </p:cNvSpPr>
          <p:nvPr/>
        </p:nvSpPr>
        <p:spPr bwMode="auto">
          <a:xfrm>
            <a:off x="467544" y="332656"/>
            <a:ext cx="5400837" cy="5920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1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2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2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2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2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pl-PL" sz="3200" dirty="0">
                <a:solidFill>
                  <a:srgbClr val="0070C0"/>
                </a:solidFill>
              </a:rPr>
              <a:t>Drożdże do win czerwonych</a:t>
            </a:r>
            <a:r>
              <a:rPr lang="en-GB" sz="3200" dirty="0">
                <a:solidFill>
                  <a:srgbClr val="0070C0"/>
                </a:solidFill>
              </a:rPr>
              <a:t> </a:t>
            </a:r>
          </a:p>
        </p:txBody>
      </p:sp>
      <p:graphicFrame>
        <p:nvGraphicFramePr>
          <p:cNvPr id="2" name="Tabelle 1"/>
          <p:cNvGraphicFramePr>
            <a:graphicFrameLocks noGrp="1"/>
          </p:cNvGraphicFramePr>
          <p:nvPr>
            <p:extLst/>
          </p:nvPr>
        </p:nvGraphicFramePr>
        <p:xfrm>
          <a:off x="323528" y="1196752"/>
          <a:ext cx="8352927" cy="34493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8430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12034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44827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800" b="0" kern="0" dirty="0">
                          <a:effectLst/>
                          <a:latin typeface="+mn-lt"/>
                          <a:cs typeface="Times New Roman"/>
                        </a:rPr>
                        <a:t>Yeast</a:t>
                      </a:r>
                      <a:endParaRPr lang="en-US" sz="1800" b="0" kern="0" dirty="0">
                        <a:effectLst/>
                        <a:latin typeface="+mn-lt"/>
                        <a:cs typeface="Times New Roman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800" b="0" dirty="0"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Particularly suitable for</a:t>
                      </a:r>
                      <a:endParaRPr lang="en-US" sz="1800" b="0" dirty="0"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800" b="0" dirty="0"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Yeast characteristics</a:t>
                      </a:r>
                      <a:endParaRPr lang="en-US" sz="1800" b="0" dirty="0"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SIHA</a:t>
                      </a:r>
                      <a:r>
                        <a:rPr lang="en-GB" sz="1400" baseline="0" dirty="0"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de-DE" sz="1400" baseline="0" dirty="0" err="1"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Active</a:t>
                      </a:r>
                      <a:r>
                        <a:rPr lang="de-DE" sz="1400" baseline="0" dirty="0"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de-DE" sz="1400" baseline="0" dirty="0" err="1"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Yeast</a:t>
                      </a:r>
                      <a:r>
                        <a:rPr lang="de-DE" sz="1400" baseline="0" dirty="0"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 8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de-DE" sz="1400" baseline="0" dirty="0"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(Burgundy </a:t>
                      </a:r>
                      <a:r>
                        <a:rPr lang="de-DE" sz="1400" baseline="0" dirty="0" err="1"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Yeast</a:t>
                      </a:r>
                      <a:r>
                        <a:rPr lang="de-DE" sz="1400" baseline="0" dirty="0"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)</a:t>
                      </a:r>
                      <a:endParaRPr lang="en-US" sz="1000" dirty="0"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000" b="0" kern="0" dirty="0">
                          <a:effectLst/>
                          <a:latin typeface="+mn-lt"/>
                          <a:cs typeface="Times New Roman"/>
                        </a:rPr>
                        <a:t>Selection region Baden, Germany</a:t>
                      </a:r>
                      <a:endParaRPr lang="en-US" sz="1000" b="0" kern="0" dirty="0">
                        <a:effectLst/>
                        <a:latin typeface="+mn-lt"/>
                        <a:cs typeface="Times New Roman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de-DE" sz="1400" dirty="0" err="1"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Pinot</a:t>
                      </a:r>
                      <a:r>
                        <a:rPr lang="de-DE" sz="1400" dirty="0"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 Noir, Merlot, </a:t>
                      </a:r>
                      <a:r>
                        <a:rPr lang="de-DE" sz="1400" dirty="0" err="1"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Pinot</a:t>
                      </a:r>
                      <a:r>
                        <a:rPr lang="de-DE" sz="1400" dirty="0"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de-DE" sz="1400" dirty="0" err="1"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Meunier</a:t>
                      </a:r>
                      <a:r>
                        <a:rPr lang="de-DE" sz="1400" dirty="0"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, St. Laurent,</a:t>
                      </a:r>
                      <a:r>
                        <a:rPr lang="de-DE" sz="1400" baseline="0" dirty="0"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de-DE" sz="1400" u="sng" baseline="0" dirty="0"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(</a:t>
                      </a:r>
                      <a:r>
                        <a:rPr lang="de-DE" sz="1400" u="sng" baseline="0" dirty="0" err="1"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f.e</a:t>
                      </a:r>
                      <a:r>
                        <a:rPr lang="de-DE" sz="1400" u="sng" baseline="0" dirty="0"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. Regent)</a:t>
                      </a:r>
                      <a:endParaRPr lang="en-US" sz="1000" u="sng" dirty="0"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400" dirty="0"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Increased glycerol production, blackberry, cherry, classic Pinot type </a:t>
                      </a:r>
                      <a:endParaRPr lang="en-US" sz="1000" dirty="0"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4120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US" sz="1000" b="0" kern="0" dirty="0">
                        <a:effectLst/>
                        <a:latin typeface="+mn-lt"/>
                        <a:cs typeface="Times New Roman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US" sz="1000" dirty="0"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en-US" sz="1000" dirty="0"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SIHA Active Yeast 10</a:t>
                      </a:r>
                      <a:br>
                        <a:rPr lang="en-GB" sz="1400" dirty="0">
                          <a:effectLst/>
                          <a:latin typeface="+mn-lt"/>
                          <a:ea typeface="Times New Roman"/>
                          <a:cs typeface="Times New Roman"/>
                        </a:rPr>
                      </a:br>
                      <a:r>
                        <a:rPr lang="en-GB" sz="1400" dirty="0"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(Red Roman)</a:t>
                      </a:r>
                      <a:endParaRPr lang="en-GB" sz="1400" baseline="0" dirty="0"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000" baseline="0" dirty="0"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Selection region Piedmont, Italy </a:t>
                      </a:r>
                      <a:endParaRPr lang="en-US" sz="600" dirty="0"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400" dirty="0" err="1"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Dornfelder</a:t>
                      </a:r>
                      <a:r>
                        <a:rPr lang="it-IT" sz="1400" baseline="0" dirty="0"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, </a:t>
                      </a:r>
                      <a:r>
                        <a:rPr lang="it-IT" sz="1400" baseline="0" dirty="0" err="1"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Lemberger</a:t>
                      </a:r>
                      <a:r>
                        <a:rPr lang="it-IT" sz="1400" baseline="0" dirty="0"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, Cabernet Sauvignon, Cabernet </a:t>
                      </a:r>
                      <a:r>
                        <a:rPr lang="it-IT" sz="1400" baseline="0" dirty="0" err="1"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Franc</a:t>
                      </a:r>
                      <a:r>
                        <a:rPr lang="it-IT" sz="1400" baseline="0" dirty="0"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, </a:t>
                      </a:r>
                      <a:r>
                        <a:rPr lang="it-IT" sz="1400" baseline="0" dirty="0" err="1"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Syrah</a:t>
                      </a:r>
                      <a:r>
                        <a:rPr lang="it-IT" sz="1400" baseline="0" dirty="0"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, Amarone, Nebbiolo, </a:t>
                      </a:r>
                      <a:r>
                        <a:rPr lang="it-IT" sz="1400" u="sng" baseline="0" dirty="0"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(</a:t>
                      </a:r>
                      <a:r>
                        <a:rPr lang="it-IT" sz="1400" u="sng" baseline="0" dirty="0" err="1"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f.e</a:t>
                      </a:r>
                      <a:r>
                        <a:rPr lang="it-IT" sz="1400" u="sng" baseline="0" dirty="0"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. </a:t>
                      </a:r>
                      <a:r>
                        <a:rPr lang="it-IT" sz="1400" u="sng" baseline="0" dirty="0" err="1"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Monarch</a:t>
                      </a:r>
                      <a:r>
                        <a:rPr lang="it-IT" sz="1400" u="sng" baseline="0" dirty="0"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, Cabernet Cantor, Cabernet Cortis)</a:t>
                      </a:r>
                      <a:endParaRPr lang="en-US" sz="1000" u="sng" dirty="0"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4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Spicy, dark chocolate</a:t>
                      </a:r>
                      <a:r>
                        <a:rPr lang="en-GB" sz="1400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 aroma, autolysis capabilities, excellent for </a:t>
                      </a:r>
                      <a:r>
                        <a:rPr lang="en-GB" sz="1400" baseline="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barrique</a:t>
                      </a:r>
                      <a:r>
                        <a:rPr lang="en-GB" sz="1400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GB" sz="1400" baseline="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vinification</a:t>
                      </a:r>
                      <a:endParaRPr lang="en-US" sz="100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4081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US" sz="600" dirty="0"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US" sz="1000" dirty="0"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en-US" sz="100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SIHA </a:t>
                      </a:r>
                      <a:r>
                        <a:rPr lang="en-GB" sz="1400" dirty="0" err="1"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Rubino</a:t>
                      </a:r>
                      <a:r>
                        <a:rPr lang="en-GB" sz="1400" dirty="0"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 Cru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(Hybrid</a:t>
                      </a:r>
                      <a:r>
                        <a:rPr lang="en-GB" sz="1400" baseline="0" dirty="0"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 Yeast)</a:t>
                      </a:r>
                      <a:endParaRPr lang="en-GB" sz="1400" dirty="0"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de-DE" sz="1400" b="0" kern="0" dirty="0">
                          <a:effectLst/>
                          <a:latin typeface="+mn-lt"/>
                          <a:cs typeface="Times New Roman"/>
                        </a:rPr>
                        <a:t>Cabernet Sauvignon,</a:t>
                      </a:r>
                      <a:r>
                        <a:rPr lang="de-DE" sz="1400" b="0" kern="0" baseline="0" dirty="0">
                          <a:effectLst/>
                          <a:latin typeface="+mn-lt"/>
                          <a:cs typeface="Times New Roman"/>
                        </a:rPr>
                        <a:t> </a:t>
                      </a:r>
                      <a:r>
                        <a:rPr lang="de-DE" sz="1400" b="0" kern="0" baseline="0" dirty="0" err="1">
                          <a:effectLst/>
                          <a:latin typeface="+mn-lt"/>
                          <a:cs typeface="Times New Roman"/>
                        </a:rPr>
                        <a:t>Pinot</a:t>
                      </a:r>
                      <a:r>
                        <a:rPr lang="de-DE" sz="1400" b="0" kern="0" baseline="0" dirty="0">
                          <a:effectLst/>
                          <a:latin typeface="+mn-lt"/>
                          <a:cs typeface="Times New Roman"/>
                        </a:rPr>
                        <a:t> </a:t>
                      </a:r>
                      <a:r>
                        <a:rPr lang="de-DE" sz="1400" b="0" kern="0" baseline="0" dirty="0" err="1">
                          <a:effectLst/>
                          <a:latin typeface="+mn-lt"/>
                          <a:cs typeface="Times New Roman"/>
                        </a:rPr>
                        <a:t>Meunier</a:t>
                      </a:r>
                      <a:r>
                        <a:rPr lang="de-DE" sz="1400" b="0" kern="0" baseline="0" dirty="0">
                          <a:effectLst/>
                          <a:latin typeface="+mn-lt"/>
                          <a:cs typeface="Times New Roman"/>
                        </a:rPr>
                        <a:t>, Rosé </a:t>
                      </a:r>
                      <a:r>
                        <a:rPr lang="de-DE" sz="1400" b="0" kern="0" baseline="0" dirty="0" err="1">
                          <a:effectLst/>
                          <a:latin typeface="+mn-lt"/>
                          <a:cs typeface="Times New Roman"/>
                        </a:rPr>
                        <a:t>Production</a:t>
                      </a:r>
                      <a:endParaRPr lang="en-US" sz="1400" b="0" kern="0" dirty="0">
                        <a:effectLst/>
                        <a:latin typeface="+mn-lt"/>
                        <a:cs typeface="Times New Roman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4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Mocha</a:t>
                      </a:r>
                      <a:r>
                        <a:rPr lang="en-GB" sz="1400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 and dark chocolate aroma, colour stability</a:t>
                      </a:r>
                      <a:endParaRPr lang="en-US" sz="100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1243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US" sz="600" dirty="0"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US" sz="1400" b="0" kern="0" dirty="0">
                        <a:effectLst/>
                        <a:latin typeface="+mn-lt"/>
                        <a:cs typeface="Times New Roman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en-US" sz="100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SIHAFERM</a:t>
                      </a:r>
                      <a:r>
                        <a:rPr lang="en-GB" sz="1400" baseline="0" dirty="0"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 Finesse Red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000" dirty="0"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Selection region Württemberg, Germany</a:t>
                      </a:r>
                      <a:endParaRPr lang="en-US" sz="600" dirty="0"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400" b="0" kern="0" dirty="0">
                          <a:effectLst/>
                          <a:latin typeface="+mn-lt"/>
                          <a:cs typeface="Times New Roman"/>
                        </a:rPr>
                        <a:t>Pinot Noir, Cabernet Sauvignon, Merlot</a:t>
                      </a:r>
                      <a:r>
                        <a:rPr lang="en-GB" sz="1400" b="0" kern="0" baseline="0" dirty="0">
                          <a:effectLst/>
                          <a:latin typeface="+mn-lt"/>
                          <a:cs typeface="Times New Roman"/>
                        </a:rPr>
                        <a:t>, Zinfandel, </a:t>
                      </a:r>
                      <a:r>
                        <a:rPr lang="en-GB" sz="1400" b="0" u="sng" kern="0" baseline="0" dirty="0">
                          <a:effectLst/>
                          <a:latin typeface="+mn-lt"/>
                          <a:cs typeface="Times New Roman"/>
                        </a:rPr>
                        <a:t>(</a:t>
                      </a:r>
                      <a:r>
                        <a:rPr lang="en-GB" sz="1400" b="0" u="sng" kern="0" baseline="0" dirty="0" err="1">
                          <a:effectLst/>
                          <a:latin typeface="+mn-lt"/>
                          <a:cs typeface="Times New Roman"/>
                        </a:rPr>
                        <a:t>f.e</a:t>
                      </a:r>
                      <a:r>
                        <a:rPr lang="en-GB" sz="1400" b="0" u="sng" kern="0" baseline="0" dirty="0">
                          <a:effectLst/>
                          <a:latin typeface="+mn-lt"/>
                          <a:cs typeface="Times New Roman"/>
                        </a:rPr>
                        <a:t>. Cabernet Cantor, Cabernet </a:t>
                      </a:r>
                      <a:r>
                        <a:rPr lang="en-GB" sz="1400" b="0" u="sng" kern="0" baseline="0" dirty="0" err="1">
                          <a:effectLst/>
                          <a:latin typeface="+mn-lt"/>
                          <a:cs typeface="Times New Roman"/>
                        </a:rPr>
                        <a:t>Cortis</a:t>
                      </a:r>
                      <a:r>
                        <a:rPr lang="en-GB" sz="1400" b="0" u="sng" kern="0" baseline="0" dirty="0">
                          <a:effectLst/>
                          <a:latin typeface="+mn-lt"/>
                          <a:cs typeface="Times New Roman"/>
                        </a:rPr>
                        <a:t>)</a:t>
                      </a:r>
                      <a:endParaRPr lang="en-US" sz="1400" b="0" u="sng" kern="0" dirty="0">
                        <a:effectLst/>
                        <a:latin typeface="+mn-lt"/>
                        <a:cs typeface="Times New Roman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4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High stabilisation of </a:t>
                      </a:r>
                      <a:r>
                        <a:rPr lang="en-GB" sz="14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color</a:t>
                      </a:r>
                      <a:r>
                        <a:rPr lang="en-GB" sz="14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, spicy red wines </a:t>
                      </a:r>
                    </a:p>
                  </a:txBody>
                  <a:tcPr marL="44450" marR="44450" marT="0" marB="0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8347943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6" name="Text Box 5"/>
          <p:cNvSpPr txBox="1">
            <a:spLocks noChangeArrowheads="1"/>
          </p:cNvSpPr>
          <p:nvPr/>
        </p:nvSpPr>
        <p:spPr bwMode="auto">
          <a:xfrm>
            <a:off x="397413" y="332656"/>
            <a:ext cx="3001719" cy="5920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1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2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2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2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2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en-GB" sz="3200" dirty="0" err="1">
                <a:solidFill>
                  <a:srgbClr val="0070C0"/>
                </a:solidFill>
              </a:rPr>
              <a:t>Weißweinhefen</a:t>
            </a:r>
            <a:endParaRPr lang="en-GB" sz="3200" dirty="0">
              <a:solidFill>
                <a:srgbClr val="0070C0"/>
              </a:solidFill>
            </a:endParaRPr>
          </a:p>
        </p:txBody>
      </p:sp>
      <p:graphicFrame>
        <p:nvGraphicFramePr>
          <p:cNvPr id="2" name="Tabelle 1"/>
          <p:cNvGraphicFramePr>
            <a:graphicFrameLocks noGrp="1"/>
          </p:cNvGraphicFramePr>
          <p:nvPr>
            <p:extLst/>
          </p:nvPr>
        </p:nvGraphicFramePr>
        <p:xfrm>
          <a:off x="323528" y="1196752"/>
          <a:ext cx="8352927" cy="37541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8430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12034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44827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800" b="0" kern="0" dirty="0">
                          <a:effectLst/>
                          <a:latin typeface="+mn-lt"/>
                          <a:cs typeface="Times New Roman"/>
                        </a:rPr>
                        <a:t>Yeast</a:t>
                      </a:r>
                      <a:endParaRPr lang="en-US" sz="1800" b="0" kern="0" dirty="0">
                        <a:effectLst/>
                        <a:latin typeface="+mn-lt"/>
                        <a:cs typeface="Times New Roman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800" b="0" dirty="0"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Particularly suitable for</a:t>
                      </a:r>
                      <a:endParaRPr lang="en-US" sz="1800" b="0" dirty="0"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800" b="0" dirty="0"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Yeast characteristics</a:t>
                      </a:r>
                      <a:endParaRPr lang="en-US" sz="1800" b="0" dirty="0"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SIHA</a:t>
                      </a:r>
                      <a:r>
                        <a:rPr lang="en-GB" sz="1400" baseline="0" dirty="0"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 Active Yeast 3</a:t>
                      </a:r>
                      <a:endParaRPr lang="en-US" sz="1000" dirty="0"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000" b="0" kern="0" dirty="0">
                          <a:effectLst/>
                          <a:latin typeface="+mn-lt"/>
                          <a:cs typeface="Times New Roman"/>
                        </a:rPr>
                        <a:t>Selection region </a:t>
                      </a:r>
                      <a:r>
                        <a:rPr lang="en-GB" sz="1000" b="0" kern="0" dirty="0" err="1">
                          <a:effectLst/>
                          <a:latin typeface="+mn-lt"/>
                          <a:cs typeface="Times New Roman"/>
                        </a:rPr>
                        <a:t>Nahe</a:t>
                      </a:r>
                      <a:r>
                        <a:rPr lang="en-GB" sz="1000" b="0" kern="0" dirty="0">
                          <a:effectLst/>
                          <a:latin typeface="+mn-lt"/>
                          <a:cs typeface="Times New Roman"/>
                        </a:rPr>
                        <a:t>, Germany</a:t>
                      </a:r>
                      <a:endParaRPr lang="en-US" sz="1000" b="0" kern="0" dirty="0">
                        <a:effectLst/>
                        <a:latin typeface="+mn-lt"/>
                        <a:cs typeface="Times New Roman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de-DE" sz="1400" dirty="0"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Silvaner, Müller-Thurgau, </a:t>
                      </a:r>
                      <a:r>
                        <a:rPr lang="de-DE" sz="1400" dirty="0" err="1"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Pinot</a:t>
                      </a:r>
                      <a:r>
                        <a:rPr lang="de-DE" sz="1400" baseline="0" dirty="0"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 Gris, Grüner Veltliner</a:t>
                      </a:r>
                      <a:endParaRPr lang="en-US" sz="1000" dirty="0"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400" dirty="0"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Universal yeast, for elegant fruity white, rosé and red wines</a:t>
                      </a:r>
                      <a:endParaRPr lang="en-US" sz="1000" dirty="0"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4120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US" sz="1000" b="0" kern="0" dirty="0">
                        <a:effectLst/>
                        <a:latin typeface="+mn-lt"/>
                        <a:cs typeface="Times New Roman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US" sz="1000" dirty="0"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en-US" sz="1000" dirty="0"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SIHA Active Yeast 7 </a:t>
                      </a:r>
                      <a:br>
                        <a:rPr lang="en-GB" sz="1400" dirty="0">
                          <a:effectLst/>
                          <a:latin typeface="+mn-lt"/>
                          <a:ea typeface="Times New Roman"/>
                          <a:cs typeface="Times New Roman"/>
                        </a:rPr>
                      </a:br>
                      <a:r>
                        <a:rPr lang="en-GB" sz="1400" dirty="0"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Riesling</a:t>
                      </a:r>
                      <a:r>
                        <a:rPr lang="en-GB" sz="1400" baseline="0" dirty="0"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 Yeast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000" baseline="0" dirty="0"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Selection region Palatinate, Germany </a:t>
                      </a:r>
                      <a:endParaRPr lang="en-US" sz="600" dirty="0"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400" dirty="0"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Riesling,</a:t>
                      </a:r>
                      <a:r>
                        <a:rPr lang="it-IT" sz="1400" baseline="0" dirty="0"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it-IT" sz="1400" baseline="0" dirty="0" err="1"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Muscat</a:t>
                      </a:r>
                      <a:r>
                        <a:rPr lang="it-IT" sz="1400" baseline="0" dirty="0"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it-IT" sz="1400" baseline="0" dirty="0" err="1"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varieties</a:t>
                      </a:r>
                      <a:r>
                        <a:rPr lang="it-IT" sz="1400" baseline="0" dirty="0"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 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400" u="sng" baseline="0" dirty="0"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(</a:t>
                      </a:r>
                      <a:r>
                        <a:rPr lang="it-IT" sz="1400" u="sng" baseline="0" dirty="0" err="1"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f.e</a:t>
                      </a:r>
                      <a:r>
                        <a:rPr lang="it-IT" sz="1400" u="sng" baseline="0" dirty="0"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. </a:t>
                      </a:r>
                      <a:r>
                        <a:rPr lang="it-IT" sz="1400" u="sng" baseline="0" dirty="0" err="1"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Muscaris</a:t>
                      </a:r>
                      <a:r>
                        <a:rPr lang="it-IT" sz="1400" u="sng" baseline="0" dirty="0"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)</a:t>
                      </a:r>
                      <a:r>
                        <a:rPr lang="it-IT" sz="1400" u="none" baseline="0" dirty="0"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, </a:t>
                      </a:r>
                      <a:r>
                        <a:rPr lang="it-IT" sz="1400" baseline="0" dirty="0" err="1"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Gewürtztraminer</a:t>
                      </a:r>
                      <a:r>
                        <a:rPr lang="it-IT" sz="1400" baseline="0" dirty="0"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, </a:t>
                      </a:r>
                      <a:r>
                        <a:rPr lang="it-IT" sz="1400" baseline="0" dirty="0" err="1"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Semillon</a:t>
                      </a:r>
                      <a:r>
                        <a:rPr lang="it-IT" sz="1400" baseline="0" dirty="0"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it-IT" sz="1400" baseline="0" dirty="0" err="1"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Blanc</a:t>
                      </a:r>
                      <a:r>
                        <a:rPr lang="it-IT" sz="1400" baseline="0" dirty="0"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, </a:t>
                      </a:r>
                      <a:r>
                        <a:rPr lang="it-IT" sz="1400" baseline="0" dirty="0" err="1"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Solaris</a:t>
                      </a:r>
                      <a:r>
                        <a:rPr lang="it-IT" sz="1400" baseline="0" dirty="0"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 </a:t>
                      </a:r>
                      <a:endParaRPr lang="en-US" sz="1000" dirty="0"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4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Tropical fruit and pine apple aroma, ß- </a:t>
                      </a:r>
                      <a:r>
                        <a:rPr lang="en-GB" sz="14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Glucosidase</a:t>
                      </a:r>
                      <a:r>
                        <a:rPr lang="en-GB" sz="14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 activity </a:t>
                      </a:r>
                      <a:endParaRPr lang="en-US" sz="100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4081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US" sz="600" dirty="0"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US" sz="1000" dirty="0"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en-US" sz="100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SIHA-</a:t>
                      </a:r>
                      <a:r>
                        <a:rPr lang="en-GB" sz="1400" dirty="0" err="1"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Varioferm</a:t>
                      </a:r>
                      <a:endParaRPr lang="en-GB" sz="1400" dirty="0"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(3-Saccharoymces </a:t>
                      </a:r>
                      <a:r>
                        <a:rPr lang="en-GB" sz="1400" dirty="0" err="1"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cerevisiae</a:t>
                      </a:r>
                      <a:r>
                        <a:rPr lang="en-GB" sz="1400" baseline="0" dirty="0"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 strains)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000" baseline="0" dirty="0"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Selection </a:t>
                      </a:r>
                      <a:r>
                        <a:rPr lang="en-GB" sz="1000" baseline="0" dirty="0" err="1"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Rheingau</a:t>
                      </a:r>
                      <a:r>
                        <a:rPr lang="en-GB" sz="1000" baseline="0" dirty="0"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, </a:t>
                      </a:r>
                      <a:r>
                        <a:rPr lang="en-GB" sz="1000" baseline="0" dirty="0" err="1"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Rheinhessen</a:t>
                      </a:r>
                      <a:r>
                        <a:rPr lang="en-GB" sz="1000" baseline="0" dirty="0"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, </a:t>
                      </a:r>
                      <a:r>
                        <a:rPr lang="en-GB" sz="1000" baseline="0" dirty="0" err="1"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Nahe</a:t>
                      </a:r>
                      <a:r>
                        <a:rPr lang="en-GB" sz="1000" baseline="0" dirty="0"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, Germany </a:t>
                      </a:r>
                      <a:endParaRPr lang="en-US" sz="600" dirty="0"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de-DE" sz="1400" b="0" kern="0" dirty="0" err="1">
                          <a:effectLst/>
                          <a:latin typeface="+mn-lt"/>
                          <a:cs typeface="Times New Roman"/>
                        </a:rPr>
                        <a:t>Chardonnay</a:t>
                      </a:r>
                      <a:r>
                        <a:rPr lang="de-DE" sz="1400" b="0" kern="0" dirty="0">
                          <a:effectLst/>
                          <a:latin typeface="+mn-lt"/>
                          <a:cs typeface="Times New Roman"/>
                        </a:rPr>
                        <a:t>, </a:t>
                      </a:r>
                      <a:r>
                        <a:rPr lang="de-DE" sz="1400" b="0" kern="0" dirty="0" err="1">
                          <a:effectLst/>
                          <a:latin typeface="+mn-lt"/>
                          <a:cs typeface="Times New Roman"/>
                        </a:rPr>
                        <a:t>Pinot</a:t>
                      </a:r>
                      <a:r>
                        <a:rPr lang="de-DE" sz="1400" b="0" kern="0" dirty="0">
                          <a:effectLst/>
                          <a:latin typeface="+mn-lt"/>
                          <a:cs typeface="Times New Roman"/>
                        </a:rPr>
                        <a:t> Blanc, </a:t>
                      </a:r>
                      <a:r>
                        <a:rPr lang="de-DE" sz="1400" b="0" kern="0" dirty="0" err="1">
                          <a:effectLst/>
                          <a:latin typeface="+mn-lt"/>
                          <a:cs typeface="Times New Roman"/>
                        </a:rPr>
                        <a:t>Pinot</a:t>
                      </a:r>
                      <a:r>
                        <a:rPr lang="de-DE" sz="1400" b="0" kern="0" dirty="0">
                          <a:effectLst/>
                          <a:latin typeface="+mn-lt"/>
                          <a:cs typeface="Times New Roman"/>
                        </a:rPr>
                        <a:t> </a:t>
                      </a:r>
                      <a:r>
                        <a:rPr lang="de-DE" sz="1400" b="0" kern="0" dirty="0" err="1">
                          <a:effectLst/>
                          <a:latin typeface="+mn-lt"/>
                          <a:cs typeface="Times New Roman"/>
                        </a:rPr>
                        <a:t>gris</a:t>
                      </a:r>
                      <a:r>
                        <a:rPr lang="de-DE" sz="1400" b="0" kern="0" dirty="0">
                          <a:effectLst/>
                          <a:latin typeface="+mn-lt"/>
                          <a:cs typeface="Times New Roman"/>
                        </a:rPr>
                        <a:t>, </a:t>
                      </a:r>
                      <a:r>
                        <a:rPr lang="de-DE" sz="1400" b="0" kern="0" dirty="0" err="1">
                          <a:effectLst/>
                          <a:latin typeface="+mn-lt"/>
                          <a:cs typeface="Times New Roman"/>
                        </a:rPr>
                        <a:t>Ribolla</a:t>
                      </a:r>
                      <a:r>
                        <a:rPr lang="de-DE" sz="1400" b="0" kern="0" dirty="0">
                          <a:effectLst/>
                          <a:latin typeface="+mn-lt"/>
                          <a:cs typeface="Times New Roman"/>
                        </a:rPr>
                        <a:t>, </a:t>
                      </a:r>
                      <a:r>
                        <a:rPr lang="de-DE" sz="1400" b="0" kern="0" dirty="0" err="1">
                          <a:effectLst/>
                          <a:latin typeface="+mn-lt"/>
                          <a:cs typeface="Times New Roman"/>
                        </a:rPr>
                        <a:t>Tocai</a:t>
                      </a:r>
                      <a:endParaRPr lang="en-US" sz="1400" b="0" kern="0" dirty="0">
                        <a:effectLst/>
                        <a:latin typeface="+mn-lt"/>
                        <a:cs typeface="Times New Roman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4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Peach</a:t>
                      </a:r>
                      <a:r>
                        <a:rPr lang="en-GB" sz="1400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 and passion fruit aroma, complexity, for </a:t>
                      </a:r>
                      <a:r>
                        <a:rPr lang="en-GB" sz="1400" baseline="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Bâtonnage</a:t>
                      </a:r>
                      <a:r>
                        <a:rPr lang="en-GB" sz="1400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 </a:t>
                      </a:r>
                      <a:endParaRPr lang="en-US" sz="100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9566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US" sz="600" dirty="0"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US" sz="1400" b="0" kern="0" dirty="0">
                        <a:effectLst/>
                        <a:latin typeface="+mn-lt"/>
                        <a:cs typeface="Times New Roman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en-US" sz="100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SIHA </a:t>
                      </a:r>
                      <a:r>
                        <a:rPr lang="en-GB" sz="1400" dirty="0" err="1"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Cryarome</a:t>
                      </a:r>
                      <a:endParaRPr lang="en-GB" sz="1400" dirty="0"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000" dirty="0"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Selection region Sauterne,</a:t>
                      </a:r>
                      <a:r>
                        <a:rPr lang="en-GB" sz="1000" baseline="0" dirty="0"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 France</a:t>
                      </a:r>
                      <a:endParaRPr lang="en-US" sz="600" dirty="0"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400" b="0" kern="0" dirty="0">
                          <a:effectLst/>
                          <a:latin typeface="+mn-lt"/>
                          <a:cs typeface="Times New Roman"/>
                        </a:rPr>
                        <a:t> Sauvignon</a:t>
                      </a:r>
                      <a:r>
                        <a:rPr lang="en-GB" sz="1400" b="0" kern="0" baseline="0" dirty="0">
                          <a:effectLst/>
                          <a:latin typeface="+mn-lt"/>
                          <a:cs typeface="Times New Roman"/>
                        </a:rPr>
                        <a:t> Blanc, </a:t>
                      </a:r>
                      <a:r>
                        <a:rPr lang="en-GB" sz="1400" b="0" kern="0" baseline="0" dirty="0" err="1">
                          <a:effectLst/>
                          <a:latin typeface="+mn-lt"/>
                          <a:cs typeface="Times New Roman"/>
                        </a:rPr>
                        <a:t>Silvaner</a:t>
                      </a:r>
                      <a:r>
                        <a:rPr lang="en-GB" sz="1400" b="0" kern="0" baseline="0" dirty="0">
                          <a:effectLst/>
                          <a:latin typeface="+mn-lt"/>
                          <a:cs typeface="Times New Roman"/>
                        </a:rPr>
                        <a:t>, </a:t>
                      </a:r>
                      <a:r>
                        <a:rPr lang="en-GB" sz="1400" b="0" kern="0" baseline="0" dirty="0" err="1">
                          <a:effectLst/>
                          <a:latin typeface="+mn-lt"/>
                          <a:cs typeface="Times New Roman"/>
                        </a:rPr>
                        <a:t>Welschriesling</a:t>
                      </a:r>
                      <a:r>
                        <a:rPr lang="en-GB" sz="1400" b="0" kern="0" baseline="0" dirty="0">
                          <a:effectLst/>
                          <a:latin typeface="+mn-lt"/>
                          <a:cs typeface="Times New Roman"/>
                        </a:rPr>
                        <a:t>, new diverse varieties, </a:t>
                      </a:r>
                      <a:r>
                        <a:rPr lang="en-GB" sz="1400" b="0" u="sng" kern="0" baseline="0" dirty="0">
                          <a:effectLst/>
                          <a:latin typeface="+mn-lt"/>
                          <a:cs typeface="Times New Roman"/>
                        </a:rPr>
                        <a:t>(</a:t>
                      </a:r>
                      <a:r>
                        <a:rPr lang="en-GB" sz="1400" b="0" u="sng" kern="0" baseline="0" dirty="0" err="1">
                          <a:effectLst/>
                          <a:latin typeface="+mn-lt"/>
                          <a:cs typeface="Times New Roman"/>
                        </a:rPr>
                        <a:t>f.e</a:t>
                      </a:r>
                      <a:r>
                        <a:rPr lang="en-GB" sz="1400" b="0" u="sng" kern="0" baseline="0" dirty="0">
                          <a:effectLst/>
                          <a:latin typeface="+mn-lt"/>
                          <a:cs typeface="Times New Roman"/>
                        </a:rPr>
                        <a:t>. Solaris)</a:t>
                      </a:r>
                      <a:endParaRPr lang="en-US" sz="1400" b="0" u="sng" kern="0" dirty="0">
                        <a:effectLst/>
                        <a:latin typeface="+mn-lt"/>
                        <a:cs typeface="Times New Roman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4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ß-</a:t>
                      </a:r>
                      <a:r>
                        <a:rPr lang="en-GB" sz="14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Lyase</a:t>
                      </a:r>
                      <a:r>
                        <a:rPr lang="en-GB" sz="1400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 Activity, excellent cold fermentation characteristics </a:t>
                      </a:r>
                      <a:endParaRPr lang="en-GB" sz="140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3878652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elle 3"/>
          <p:cNvGraphicFramePr>
            <a:graphicFrameLocks noGrp="1"/>
          </p:cNvGraphicFramePr>
          <p:nvPr>
            <p:extLst/>
          </p:nvPr>
        </p:nvGraphicFramePr>
        <p:xfrm>
          <a:off x="323528" y="1700808"/>
          <a:ext cx="8352927" cy="35407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8430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12034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44827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800" b="0" kern="0" dirty="0">
                          <a:effectLst/>
                          <a:latin typeface="+mn-lt"/>
                          <a:cs typeface="Times New Roman"/>
                        </a:rPr>
                        <a:t>Yeast</a:t>
                      </a:r>
                      <a:endParaRPr lang="en-US" sz="1800" b="0" kern="0" dirty="0">
                        <a:effectLst/>
                        <a:latin typeface="+mn-lt"/>
                        <a:cs typeface="Times New Roman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800" b="0" dirty="0"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Particularly suitable for</a:t>
                      </a:r>
                      <a:endParaRPr lang="en-US" sz="1800" b="0" dirty="0"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800" b="0" dirty="0"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Yeast characteristics</a:t>
                      </a:r>
                      <a:endParaRPr lang="en-US" sz="1800" b="0" dirty="0"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SIHA</a:t>
                      </a:r>
                      <a:r>
                        <a:rPr lang="en-GB" sz="1400" baseline="0" dirty="0"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de-DE" sz="1400" baseline="0" dirty="0" err="1"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WhiteArome</a:t>
                      </a:r>
                      <a:endParaRPr lang="en-US" sz="1000" dirty="0"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000" b="0" kern="0" dirty="0">
                          <a:effectLst/>
                          <a:latin typeface="+mn-lt"/>
                          <a:cs typeface="Times New Roman"/>
                        </a:rPr>
                        <a:t>Selection region Mosel, Germany</a:t>
                      </a:r>
                      <a:endParaRPr lang="en-US" sz="1000" b="0" kern="0" dirty="0">
                        <a:effectLst/>
                        <a:latin typeface="+mn-lt"/>
                        <a:cs typeface="Times New Roman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de-DE" sz="1400" dirty="0" err="1"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Rielsing</a:t>
                      </a:r>
                      <a:r>
                        <a:rPr lang="de-DE" sz="1400" dirty="0"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,</a:t>
                      </a:r>
                      <a:r>
                        <a:rPr lang="de-DE" sz="1400" baseline="0" dirty="0"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de-DE" sz="1400" baseline="0" dirty="0" err="1"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Pinot</a:t>
                      </a:r>
                      <a:r>
                        <a:rPr lang="de-DE" sz="1400" baseline="0" dirty="0"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 Blanc, Silvaner, </a:t>
                      </a:r>
                      <a:r>
                        <a:rPr lang="de-DE" sz="1400" baseline="0" dirty="0" err="1"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Chardonnay</a:t>
                      </a:r>
                      <a:r>
                        <a:rPr lang="de-DE" sz="1400" baseline="0" dirty="0"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de-DE" sz="1400" u="sng" baseline="0" dirty="0"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(</a:t>
                      </a:r>
                      <a:r>
                        <a:rPr lang="de-DE" sz="1400" u="sng" baseline="0" dirty="0" err="1"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f.e</a:t>
                      </a:r>
                      <a:r>
                        <a:rPr lang="de-DE" sz="1400" u="sng" baseline="0" dirty="0"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. Johanniter)</a:t>
                      </a:r>
                      <a:endParaRPr lang="en-US" sz="1000" u="sng" dirty="0"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400" dirty="0"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Harmonic</a:t>
                      </a:r>
                      <a:r>
                        <a:rPr lang="en-GB" sz="1400" baseline="0" dirty="0"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 white Wines with good grape variety-specific fruit aroma</a:t>
                      </a:r>
                      <a:endParaRPr lang="en-US" sz="1000" dirty="0"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4120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US" sz="1000" b="0" kern="0" dirty="0">
                        <a:effectLst/>
                        <a:latin typeface="+mn-lt"/>
                        <a:cs typeface="Times New Roman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US" sz="1000" dirty="0"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en-US" sz="1000" dirty="0"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SIHAFERM</a:t>
                      </a:r>
                      <a:r>
                        <a:rPr lang="en-GB" sz="1400" baseline="0" dirty="0"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 Element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000" baseline="0" dirty="0"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Selection region Palatinate, Germany </a:t>
                      </a:r>
                      <a:endParaRPr lang="en-US" sz="600" dirty="0"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it-IT" sz="1400" dirty="0"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Riesling,</a:t>
                      </a:r>
                      <a:r>
                        <a:rPr lang="it-IT" sz="1400" baseline="0" dirty="0"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 Pinot Gris, Pinot </a:t>
                      </a:r>
                      <a:r>
                        <a:rPr lang="it-IT" sz="1400" baseline="0" dirty="0" err="1"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Blanc</a:t>
                      </a:r>
                      <a:r>
                        <a:rPr lang="it-IT" sz="1400" baseline="0" dirty="0"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, </a:t>
                      </a:r>
                      <a:r>
                        <a:rPr lang="it-IT" sz="1400" baseline="0" dirty="0" err="1"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domestic</a:t>
                      </a:r>
                      <a:r>
                        <a:rPr lang="it-IT" sz="1400" baseline="0" dirty="0"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it-IT" sz="1400" baseline="0" dirty="0" err="1"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grape</a:t>
                      </a:r>
                      <a:r>
                        <a:rPr lang="it-IT" sz="1400" baseline="0" dirty="0"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it-IT" sz="1400" baseline="0" dirty="0" err="1"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varieties</a:t>
                      </a:r>
                      <a:r>
                        <a:rPr lang="it-IT" sz="1400" baseline="0" dirty="0"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 </a:t>
                      </a:r>
                      <a:endParaRPr lang="en-US" sz="1000" dirty="0"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4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Flint and citrus</a:t>
                      </a:r>
                      <a:r>
                        <a:rPr lang="en-GB" sz="1400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 aroma, promotes grape variety-specific aroma, </a:t>
                      </a:r>
                      <a:r>
                        <a:rPr lang="en-GB" sz="14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ß- </a:t>
                      </a:r>
                      <a:r>
                        <a:rPr lang="en-GB" sz="14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Glucosidase</a:t>
                      </a:r>
                      <a:r>
                        <a:rPr lang="en-GB" sz="14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 activity </a:t>
                      </a:r>
                      <a:endParaRPr lang="en-US" sz="100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4081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US" sz="600" dirty="0"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US" sz="1000" dirty="0"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en-US" sz="100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400" dirty="0"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SIHA</a:t>
                      </a:r>
                      <a:r>
                        <a:rPr lang="en-GB" sz="1400" baseline="0" dirty="0"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FERM </a:t>
                      </a:r>
                      <a:r>
                        <a:rPr lang="en-GB" sz="1400" baseline="0" dirty="0" err="1"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PureNature</a:t>
                      </a:r>
                      <a:r>
                        <a:rPr lang="en-GB" sz="1400" baseline="0" dirty="0"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GB" sz="1400" dirty="0"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(SIHAFERM Pure</a:t>
                      </a:r>
                      <a:r>
                        <a:rPr lang="en-GB" sz="1400" baseline="0" dirty="0"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 – S. </a:t>
                      </a:r>
                      <a:r>
                        <a:rPr lang="en-GB" sz="1400" baseline="0" dirty="0" err="1"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cerevisiae</a:t>
                      </a:r>
                      <a:r>
                        <a:rPr lang="en-GB" sz="1400" baseline="0" dirty="0"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, SIHAFERM Nature: </a:t>
                      </a:r>
                      <a:r>
                        <a:rPr lang="en-GB" sz="1400" baseline="0" dirty="0" err="1"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Torulaspora</a:t>
                      </a:r>
                      <a:r>
                        <a:rPr lang="en-GB" sz="1400" baseline="0" dirty="0"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GB" sz="1400" baseline="0" dirty="0" err="1"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delbrueckeii</a:t>
                      </a:r>
                      <a:r>
                        <a:rPr lang="en-GB" sz="1400" baseline="0" dirty="0"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)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000" baseline="0" dirty="0"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Selection Pure: Württemberg, Nature: </a:t>
                      </a:r>
                      <a:r>
                        <a:rPr lang="en-GB" sz="1000" baseline="0" dirty="0" err="1"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Rheingau</a:t>
                      </a:r>
                      <a:r>
                        <a:rPr lang="en-GB" sz="1000" baseline="0" dirty="0"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, Germany </a:t>
                      </a:r>
                      <a:endParaRPr lang="en-US" sz="600" dirty="0"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de-DE" sz="1400" b="0" kern="0" dirty="0">
                          <a:effectLst/>
                          <a:latin typeface="+mn-lt"/>
                          <a:cs typeface="Times New Roman"/>
                        </a:rPr>
                        <a:t>Riesling, </a:t>
                      </a:r>
                      <a:r>
                        <a:rPr lang="de-DE" sz="1400" b="0" kern="0" dirty="0" err="1">
                          <a:effectLst/>
                          <a:latin typeface="+mn-lt"/>
                          <a:cs typeface="Times New Roman"/>
                        </a:rPr>
                        <a:t>Pinot</a:t>
                      </a:r>
                      <a:r>
                        <a:rPr lang="de-DE" sz="1400" b="0" kern="0" baseline="0" dirty="0">
                          <a:effectLst/>
                          <a:latin typeface="+mn-lt"/>
                          <a:cs typeface="Times New Roman"/>
                        </a:rPr>
                        <a:t> Gris, Silvaner, 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de-DE" sz="1400" b="0" u="sng" kern="0" baseline="0" dirty="0">
                          <a:effectLst/>
                          <a:latin typeface="+mn-lt"/>
                          <a:cs typeface="Times New Roman"/>
                        </a:rPr>
                        <a:t>(</a:t>
                      </a:r>
                      <a:r>
                        <a:rPr lang="de-DE" sz="1400" b="0" u="sng" kern="0" baseline="0" dirty="0" err="1">
                          <a:effectLst/>
                          <a:latin typeface="+mn-lt"/>
                          <a:cs typeface="Times New Roman"/>
                        </a:rPr>
                        <a:t>f.e</a:t>
                      </a:r>
                      <a:r>
                        <a:rPr lang="de-DE" sz="1400" b="0" u="sng" kern="0" baseline="0" dirty="0">
                          <a:effectLst/>
                          <a:latin typeface="+mn-lt"/>
                          <a:cs typeface="Times New Roman"/>
                        </a:rPr>
                        <a:t>. Solaris)</a:t>
                      </a:r>
                      <a:endParaRPr lang="en-US" sz="1400" b="0" u="sng" kern="0" dirty="0">
                        <a:effectLst/>
                        <a:latin typeface="+mn-lt"/>
                        <a:cs typeface="Times New Roman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GB" sz="14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Imitation of spontaneous</a:t>
                      </a:r>
                      <a:r>
                        <a:rPr lang="en-GB" sz="1400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Times New Roman"/>
                        </a:rPr>
                        <a:t> fermentation aroma </a:t>
                      </a:r>
                      <a:endParaRPr lang="en-US" sz="100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9566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US" sz="600" dirty="0"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US" sz="1400" b="0" kern="0" dirty="0">
                        <a:effectLst/>
                        <a:latin typeface="+mn-lt"/>
                        <a:cs typeface="Times New Roman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en-US" sz="1000" dirty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5" name="Text Box 5"/>
          <p:cNvSpPr txBox="1">
            <a:spLocks noChangeArrowheads="1"/>
          </p:cNvSpPr>
          <p:nvPr/>
        </p:nvSpPr>
        <p:spPr bwMode="auto">
          <a:xfrm>
            <a:off x="467544" y="404664"/>
            <a:ext cx="3001719" cy="5920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1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2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2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2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2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en-GB" sz="3200" dirty="0" err="1">
                <a:solidFill>
                  <a:srgbClr val="0070C0"/>
                </a:solidFill>
              </a:rPr>
              <a:t>Weißweinhefen</a:t>
            </a:r>
            <a:endParaRPr lang="en-GB" sz="320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60831166"/>
      </p:ext>
    </p:extLst>
  </p:cSld>
  <p:clrMapOvr>
    <a:masterClrMapping/>
  </p:clrMapOvr>
</p:sld>
</file>

<file path=ppt/theme/theme1.xml><?xml version="1.0" encoding="utf-8"?>
<a:theme xmlns:a="http://schemas.openxmlformats.org/drawingml/2006/main" name="Eaton slide layout">
  <a:themeElements>
    <a:clrScheme name="Eaton Palette 2012">
      <a:dk1>
        <a:srgbClr val="000000"/>
      </a:dk1>
      <a:lt1>
        <a:srgbClr val="FFFFFF"/>
      </a:lt1>
      <a:dk2>
        <a:srgbClr val="0067CD"/>
      </a:dk2>
      <a:lt2>
        <a:srgbClr val="FFFFFF"/>
      </a:lt2>
      <a:accent1>
        <a:srgbClr val="0067C6"/>
      </a:accent1>
      <a:accent2>
        <a:srgbClr val="009900"/>
      </a:accent2>
      <a:accent3>
        <a:srgbClr val="FF0000"/>
      </a:accent3>
      <a:accent4>
        <a:srgbClr val="F88B1C"/>
      </a:accent4>
      <a:accent5>
        <a:srgbClr val="800080"/>
      </a:accent5>
      <a:accent6>
        <a:srgbClr val="FFFF00"/>
      </a:accent6>
      <a:hlink>
        <a:srgbClr val="F88B1C"/>
      </a:hlink>
      <a:folHlink>
        <a:srgbClr val="800080"/>
      </a:folHlink>
    </a:clrScheme>
    <a:fontScheme name="photo_template_june2008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10000"/>
          </a:lnSpc>
          <a:spcBef>
            <a:spcPct val="20000"/>
          </a:spcBef>
          <a:spcAft>
            <a:spcPct val="0"/>
          </a:spcAft>
          <a:buClr>
            <a:srgbClr val="3367CD"/>
          </a:buClr>
          <a:buSzTx/>
          <a:buFontTx/>
          <a:buNone/>
          <a:tabLst/>
          <a:defRPr kumimoji="0" lang="en-US" sz="1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10000"/>
          </a:lnSpc>
          <a:spcBef>
            <a:spcPct val="20000"/>
          </a:spcBef>
          <a:spcAft>
            <a:spcPct val="0"/>
          </a:spcAft>
          <a:buClr>
            <a:srgbClr val="3367CD"/>
          </a:buClr>
          <a:buSzTx/>
          <a:buFontTx/>
          <a:buNone/>
          <a:tabLst/>
          <a:defRPr kumimoji="0" lang="en-US" sz="1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photo_template_june2008 1">
        <a:dk1>
          <a:srgbClr val="000000"/>
        </a:dk1>
        <a:lt1>
          <a:srgbClr val="FFFFFF"/>
        </a:lt1>
        <a:dk2>
          <a:srgbClr val="0067CD"/>
        </a:dk2>
        <a:lt2>
          <a:srgbClr val="800080"/>
        </a:lt2>
        <a:accent1>
          <a:srgbClr val="009900"/>
        </a:accent1>
        <a:accent2>
          <a:srgbClr val="FF0000"/>
        </a:accent2>
        <a:accent3>
          <a:srgbClr val="FFFFFF"/>
        </a:accent3>
        <a:accent4>
          <a:srgbClr val="000000"/>
        </a:accent4>
        <a:accent5>
          <a:srgbClr val="AACAAA"/>
        </a:accent5>
        <a:accent6>
          <a:srgbClr val="E70000"/>
        </a:accent6>
        <a:hlink>
          <a:srgbClr val="FF9900"/>
        </a:hlink>
        <a:folHlink>
          <a:srgbClr val="FFFF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Eaton_PPT_template_Impactful_Flag_01032014</Template>
  <TotalTime>69</TotalTime>
  <Words>908</Words>
  <Application>Microsoft Office PowerPoint</Application>
  <PresentationFormat>Pokaz na ekranie (4:3)</PresentationFormat>
  <Paragraphs>203</Paragraphs>
  <Slides>14</Slides>
  <Notes>2</Notes>
  <HiddenSlides>0</HiddenSlides>
  <MMClips>0</MMClips>
  <ScaleCrop>false</ScaleCrop>
  <HeadingPairs>
    <vt:vector size="6" baseType="variant">
      <vt:variant>
        <vt:lpstr>Używane czcionki</vt:lpstr>
      </vt:variant>
      <vt:variant>
        <vt:i4>4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14</vt:i4>
      </vt:variant>
    </vt:vector>
  </HeadingPairs>
  <TitlesOfParts>
    <vt:vector size="19" baseType="lpstr">
      <vt:lpstr>Arial</vt:lpstr>
      <vt:lpstr>Monotype Sorts</vt:lpstr>
      <vt:lpstr>Times New Roman</vt:lpstr>
      <vt:lpstr>Wingdings 3</vt:lpstr>
      <vt:lpstr>Eaton slide layout</vt:lpstr>
      <vt:lpstr>Prezentacja programu PowerPoint</vt:lpstr>
      <vt:lpstr>Fermentacja oparta na drożdżach selekcjonowanych, czystych i spontaniczna....</vt:lpstr>
      <vt:lpstr>Prezentacja programu PowerPoint</vt:lpstr>
      <vt:lpstr>Możliwości rehydratacji</vt:lpstr>
      <vt:lpstr>Rehydratacja….</vt:lpstr>
      <vt:lpstr>Prezentacja programu PowerPoint</vt:lpstr>
      <vt:lpstr>Prezentacja programu PowerPoint</vt:lpstr>
      <vt:lpstr>Prezentacja programu PowerPoint</vt:lpstr>
      <vt:lpstr>Prezentacja programu PowerPoint</vt:lpstr>
      <vt:lpstr>„Slow Food“  – Preparaty ściany komórkowej</vt:lpstr>
      <vt:lpstr>Czego potrzebują komórki drożdżowe, i co możemy im dostarczyć…</vt:lpstr>
      <vt:lpstr>Pożywki drożdży – „Cztery kategorie“</vt:lpstr>
      <vt:lpstr>Fermentacja –  z pożywkami kompleksowymi - Dawkowanie </vt:lpstr>
      <vt:lpstr>Prezentacja programu PowerPoint</vt:lpstr>
    </vt:vector>
  </TitlesOfParts>
  <Company>Eaton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Ilona Schneider</dc:creator>
  <cp:lastModifiedBy>Mazur, Janusz</cp:lastModifiedBy>
  <cp:revision>13</cp:revision>
  <dcterms:created xsi:type="dcterms:W3CDTF">2019-05-10T12:01:43Z</dcterms:created>
  <dcterms:modified xsi:type="dcterms:W3CDTF">2019-05-12T19:52:24Z</dcterms:modified>
</cp:coreProperties>
</file>