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477" r:id="rId2"/>
    <p:sldId id="540" r:id="rId3"/>
    <p:sldId id="644" r:id="rId4"/>
    <p:sldId id="401" r:id="rId5"/>
    <p:sldId id="645" r:id="rId6"/>
    <p:sldId id="628" r:id="rId7"/>
    <p:sldId id="630" r:id="rId8"/>
    <p:sldId id="631" r:id="rId9"/>
    <p:sldId id="632" r:id="rId10"/>
    <p:sldId id="650" r:id="rId11"/>
    <p:sldId id="656" r:id="rId12"/>
    <p:sldId id="651" r:id="rId13"/>
    <p:sldId id="653" r:id="rId14"/>
    <p:sldId id="689" r:id="rId15"/>
  </p:sldIdLst>
  <p:sldSz cx="9144000" cy="6858000" type="screen4x3"/>
  <p:notesSz cx="7302500" cy="95885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93" autoAdjust="0"/>
  </p:normalViewPr>
  <p:slideViewPr>
    <p:cSldViewPr>
      <p:cViewPr varScale="1">
        <p:scale>
          <a:sx n="68" d="100"/>
          <a:sy n="68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2" y="-108"/>
      </p:cViewPr>
      <p:guideLst>
        <p:guide orient="horz" pos="3020"/>
        <p:guide pos="23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43C8A4-DC0B-4906-8C64-0FFBDBCA26FF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43C8A4-DC0B-4906-8C64-0FFBDBCA26FF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/>
              <a:t> 2019 Eaton. All Rights Reserved.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8596065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00708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7225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/>
              <a:t> 2015 </a:t>
            </a:r>
            <a:r>
              <a:rPr lang="en-US" sz="700" dirty="0"/>
              <a:t>Eaton. All Rights Reserved.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/>
              <a:t> 2019 Eaton. All Rights Reserved.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4347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/>
              <a:t> 2019 Eaton. All Rights Reserved.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12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46660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59897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490656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629537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64505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 dirty="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/>
              <a:t> 2019 Eaton. All Rights Reserved.</a:t>
            </a:r>
            <a:r>
              <a:rPr lang="en-US" sz="7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19" r:id="rId11"/>
  </p:sldLayoutIdLst>
  <p:transition spd="med"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kt 03_Anschni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1800"/>
            <a:ext cx="28686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Rotwein 01_Rot_KOR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37" y="1700213"/>
            <a:ext cx="34940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1560" y="288823"/>
            <a:ext cx="8424936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/>
            <a:r>
              <a:rPr lang="pl-PL" sz="3200" dirty="0">
                <a:solidFill>
                  <a:srgbClr val="0070C0"/>
                </a:solidFill>
              </a:rPr>
              <a:t>Fermentacja alkoholowa</a:t>
            </a:r>
            <a:r>
              <a:rPr lang="de-DE" sz="3200" dirty="0">
                <a:solidFill>
                  <a:srgbClr val="0070C0"/>
                </a:solidFill>
              </a:rPr>
              <a:t> &amp; </a:t>
            </a:r>
            <a:r>
              <a:rPr lang="pl-PL" sz="3200" dirty="0">
                <a:solidFill>
                  <a:srgbClr val="0070C0"/>
                </a:solidFill>
              </a:rPr>
              <a:t>Pożywki drożdży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39786" y="5013176"/>
            <a:ext cx="1823512" cy="6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de-DE" dirty="0"/>
          </a:p>
          <a:p>
            <a:pPr algn="ctr" eaLnBrk="1" hangingPunct="1"/>
            <a:r>
              <a:rPr lang="de-DE" dirty="0"/>
              <a:t>Dr. Ilona Schneider</a:t>
            </a:r>
          </a:p>
        </p:txBody>
      </p:sp>
    </p:spTree>
    <p:extLst>
      <p:ext uri="{BB962C8B-B14F-4D97-AF65-F5344CB8AC3E}">
        <p14:creationId xmlns:p14="http://schemas.microsoft.com/office/powerpoint/2010/main" val="2656180382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15934" y="44678"/>
            <a:ext cx="5938838" cy="1143000"/>
          </a:xfrm>
        </p:spPr>
        <p:txBody>
          <a:bodyPr/>
          <a:lstStyle/>
          <a:p>
            <a:pPr eaLnBrk="1" hangingPunct="1"/>
            <a:r>
              <a:rPr lang="de-DE" dirty="0"/>
              <a:t>„Slow Food“ </a:t>
            </a:r>
            <a:br>
              <a:rPr lang="pl-PL" dirty="0"/>
            </a:br>
            <a:r>
              <a:rPr lang="de-DE" dirty="0"/>
              <a:t>– </a:t>
            </a:r>
            <a:r>
              <a:rPr lang="pl-PL" dirty="0"/>
              <a:t>Preparaty ściany komórkowej</a:t>
            </a:r>
            <a:endParaRPr lang="de-DE" dirty="0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 rot="5400000">
            <a:off x="4260252" y="2721293"/>
            <a:ext cx="1066800" cy="2146300"/>
            <a:chOff x="1781" y="815"/>
            <a:chExt cx="336" cy="721"/>
          </a:xfrm>
        </p:grpSpPr>
        <p:sp>
          <p:nvSpPr>
            <p:cNvPr id="38939" name="Oval 5"/>
            <p:cNvSpPr>
              <a:spLocks noChangeArrowheads="1"/>
            </p:cNvSpPr>
            <p:nvPr/>
          </p:nvSpPr>
          <p:spPr bwMode="auto">
            <a:xfrm>
              <a:off x="1781" y="1008"/>
              <a:ext cx="336" cy="5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Oval 6"/>
            <p:cNvSpPr>
              <a:spLocks noChangeArrowheads="1"/>
            </p:cNvSpPr>
            <p:nvPr/>
          </p:nvSpPr>
          <p:spPr bwMode="auto">
            <a:xfrm>
              <a:off x="1806" y="1033"/>
              <a:ext cx="286" cy="4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Oval 7"/>
            <p:cNvSpPr>
              <a:spLocks noChangeArrowheads="1"/>
            </p:cNvSpPr>
            <p:nvPr/>
          </p:nvSpPr>
          <p:spPr bwMode="auto">
            <a:xfrm>
              <a:off x="1874" y="815"/>
              <a:ext cx="147" cy="19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8"/>
            <p:cNvSpPr>
              <a:spLocks noChangeArrowheads="1"/>
            </p:cNvSpPr>
            <p:nvPr/>
          </p:nvSpPr>
          <p:spPr bwMode="auto">
            <a:xfrm>
              <a:off x="1888" y="828"/>
              <a:ext cx="119" cy="16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634846" y="1350964"/>
            <a:ext cx="2006605" cy="1673224"/>
            <a:chOff x="3634846" y="1350964"/>
            <a:chExt cx="2006605" cy="1673224"/>
          </a:xfrm>
        </p:grpSpPr>
        <p:sp>
          <p:nvSpPr>
            <p:cNvPr id="38919" name="Line 11"/>
            <p:cNvSpPr>
              <a:spLocks noChangeShapeType="1"/>
            </p:cNvSpPr>
            <p:nvPr/>
          </p:nvSpPr>
          <p:spPr bwMode="auto">
            <a:xfrm rot="3993304">
              <a:off x="4120171" y="2563367"/>
              <a:ext cx="644296" cy="27734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grpSp>
          <p:nvGrpSpPr>
            <p:cNvPr id="38925" name="Group 19"/>
            <p:cNvGrpSpPr>
              <a:grpSpLocks/>
            </p:cNvGrpSpPr>
            <p:nvPr/>
          </p:nvGrpSpPr>
          <p:grpSpPr bwMode="auto">
            <a:xfrm>
              <a:off x="3634846" y="1350964"/>
              <a:ext cx="2006605" cy="611188"/>
              <a:chOff x="2358" y="816"/>
              <a:chExt cx="1264" cy="385"/>
            </a:xfrm>
          </p:grpSpPr>
          <p:sp>
            <p:nvSpPr>
              <p:cNvPr id="38935" name="Text Box 20"/>
              <p:cNvSpPr txBox="1">
                <a:spLocks noChangeArrowheads="1"/>
              </p:cNvSpPr>
              <p:nvPr/>
            </p:nvSpPr>
            <p:spPr bwMode="auto">
              <a:xfrm>
                <a:off x="2358" y="816"/>
                <a:ext cx="1046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800" b="1" dirty="0"/>
                  <a:t>Detoksykacja</a:t>
                </a:r>
                <a:endParaRPr lang="de-DE" sz="1800" b="1" dirty="0"/>
              </a:p>
            </p:txBody>
          </p:sp>
          <p:sp>
            <p:nvSpPr>
              <p:cNvPr id="38936" name="Text Box 21"/>
              <p:cNvSpPr txBox="1">
                <a:spLocks noChangeArrowheads="1"/>
              </p:cNvSpPr>
              <p:nvPr/>
            </p:nvSpPr>
            <p:spPr bwMode="auto">
              <a:xfrm>
                <a:off x="2414" y="985"/>
                <a:ext cx="1208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Ściana komórkowa</a:t>
                </a:r>
                <a:endParaRPr lang="de-DE" sz="1600" dirty="0"/>
              </a:p>
            </p:txBody>
          </p:sp>
        </p:grpSp>
      </p:grpSp>
      <p:grpSp>
        <p:nvGrpSpPr>
          <p:cNvPr id="8" name="Gruppieren 7"/>
          <p:cNvGrpSpPr/>
          <p:nvPr/>
        </p:nvGrpSpPr>
        <p:grpSpPr>
          <a:xfrm>
            <a:off x="5612628" y="2378079"/>
            <a:ext cx="3051930" cy="1289052"/>
            <a:chOff x="5612628" y="2378079"/>
            <a:chExt cx="3051930" cy="1289052"/>
          </a:xfrm>
        </p:grpSpPr>
        <p:sp>
          <p:nvSpPr>
            <p:cNvPr id="38918" name="Line 10"/>
            <p:cNvSpPr>
              <a:spLocks noChangeShapeType="1"/>
            </p:cNvSpPr>
            <p:nvPr/>
          </p:nvSpPr>
          <p:spPr bwMode="auto">
            <a:xfrm rot="7498704">
              <a:off x="5584156" y="3109083"/>
              <a:ext cx="497652" cy="44070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grpSp>
          <p:nvGrpSpPr>
            <p:cNvPr id="38927" name="Group 25"/>
            <p:cNvGrpSpPr>
              <a:grpSpLocks/>
            </p:cNvGrpSpPr>
            <p:nvPr/>
          </p:nvGrpSpPr>
          <p:grpSpPr bwMode="auto">
            <a:xfrm>
              <a:off x="6554775" y="2378079"/>
              <a:ext cx="2109783" cy="1289052"/>
              <a:chOff x="4193" y="1262"/>
              <a:chExt cx="1329" cy="812"/>
            </a:xfrm>
          </p:grpSpPr>
          <p:sp>
            <p:nvSpPr>
              <p:cNvPr id="38931" name="Text Box 26"/>
              <p:cNvSpPr txBox="1">
                <a:spLocks noChangeArrowheads="1"/>
              </p:cNvSpPr>
              <p:nvPr/>
            </p:nvSpPr>
            <p:spPr bwMode="auto">
              <a:xfrm>
                <a:off x="4193" y="1262"/>
                <a:ext cx="1329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800" b="1" dirty="0"/>
                  <a:t>Zdolności </a:t>
                </a:r>
                <a:br>
                  <a:rPr lang="pl-PL" sz="1800" b="1" dirty="0"/>
                </a:br>
                <a:r>
                  <a:rPr lang="pl-PL" sz="1800" b="1" dirty="0"/>
                  <a:t>antyoksydacyjne</a:t>
                </a:r>
                <a:r>
                  <a:rPr lang="de-DE" sz="1800" b="1" dirty="0"/>
                  <a:t> </a:t>
                </a:r>
              </a:p>
            </p:txBody>
          </p:sp>
          <p:sp>
            <p:nvSpPr>
              <p:cNvPr id="38932" name="Text Box 27"/>
              <p:cNvSpPr txBox="1">
                <a:spLocks noChangeArrowheads="1"/>
              </p:cNvSpPr>
              <p:nvPr/>
            </p:nvSpPr>
            <p:spPr bwMode="auto">
              <a:xfrm>
                <a:off x="4193" y="1687"/>
                <a:ext cx="1150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Przeciwko reakcji </a:t>
                </a:r>
                <a:br>
                  <a:rPr lang="pl-PL" sz="1600" dirty="0"/>
                </a:br>
                <a:r>
                  <a:rPr lang="pl-PL" sz="1600" dirty="0"/>
                  <a:t>brunatnienia</a:t>
                </a:r>
                <a:r>
                  <a:rPr lang="de-DE" sz="1600" dirty="0"/>
                  <a:t> </a:t>
                </a:r>
              </a:p>
            </p:txBody>
          </p:sp>
        </p:grpSp>
      </p:grpSp>
      <p:grpSp>
        <p:nvGrpSpPr>
          <p:cNvPr id="3" name="Gruppieren 2"/>
          <p:cNvGrpSpPr/>
          <p:nvPr/>
        </p:nvGrpSpPr>
        <p:grpSpPr>
          <a:xfrm>
            <a:off x="322262" y="4154260"/>
            <a:ext cx="3195606" cy="1295634"/>
            <a:chOff x="322262" y="4154260"/>
            <a:chExt cx="3195606" cy="1295634"/>
          </a:xfrm>
        </p:grpSpPr>
        <p:sp>
          <p:nvSpPr>
            <p:cNvPr id="38917" name="Line 9"/>
            <p:cNvSpPr>
              <a:spLocks noChangeShapeType="1"/>
            </p:cNvSpPr>
            <p:nvPr/>
          </p:nvSpPr>
          <p:spPr bwMode="auto">
            <a:xfrm flipV="1">
              <a:off x="2843807" y="4154260"/>
              <a:ext cx="674061" cy="4019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grpSp>
          <p:nvGrpSpPr>
            <p:cNvPr id="38928" name="Group 28"/>
            <p:cNvGrpSpPr>
              <a:grpSpLocks/>
            </p:cNvGrpSpPr>
            <p:nvPr/>
          </p:nvGrpSpPr>
          <p:grpSpPr bwMode="auto">
            <a:xfrm>
              <a:off x="322262" y="4176717"/>
              <a:ext cx="2071692" cy="1273177"/>
              <a:chOff x="206" y="2363"/>
              <a:chExt cx="1305" cy="802"/>
            </a:xfrm>
          </p:grpSpPr>
          <p:sp>
            <p:nvSpPr>
              <p:cNvPr id="38929" name="Text Box 29"/>
              <p:cNvSpPr txBox="1">
                <a:spLocks noChangeArrowheads="1"/>
              </p:cNvSpPr>
              <p:nvPr/>
            </p:nvSpPr>
            <p:spPr bwMode="auto">
              <a:xfrm>
                <a:off x="206" y="2363"/>
                <a:ext cx="130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800" b="1" dirty="0"/>
                  <a:t>Czynniki wzrostu</a:t>
                </a:r>
                <a:endParaRPr lang="de-DE" sz="1800" b="1" dirty="0"/>
              </a:p>
            </p:txBody>
          </p:sp>
          <p:sp>
            <p:nvSpPr>
              <p:cNvPr id="38930" name="Text Box 30"/>
              <p:cNvSpPr txBox="1">
                <a:spLocks noChangeArrowheads="1"/>
              </p:cNvSpPr>
              <p:nvPr/>
            </p:nvSpPr>
            <p:spPr bwMode="auto">
              <a:xfrm>
                <a:off x="267" y="2546"/>
                <a:ext cx="1085" cy="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Taniny</a:t>
                </a:r>
                <a:endParaRPr lang="de-DE" sz="1600" dirty="0"/>
              </a:p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Amon</a:t>
                </a:r>
                <a:endParaRPr lang="de-DE" sz="1600" dirty="0"/>
              </a:p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Kwasy aminowe</a:t>
                </a:r>
                <a:r>
                  <a:rPr lang="de-DE" sz="1600" dirty="0"/>
                  <a:t> </a:t>
                </a:r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5385905" y="1370808"/>
            <a:ext cx="2279541" cy="1802116"/>
            <a:chOff x="5385905" y="1370808"/>
            <a:chExt cx="2279541" cy="1802116"/>
          </a:xfrm>
        </p:grpSpPr>
        <p:grpSp>
          <p:nvGrpSpPr>
            <p:cNvPr id="38926" name="Group 22"/>
            <p:cNvGrpSpPr>
              <a:grpSpLocks/>
            </p:cNvGrpSpPr>
            <p:nvPr/>
          </p:nvGrpSpPr>
          <p:grpSpPr bwMode="auto">
            <a:xfrm>
              <a:off x="5841407" y="1370808"/>
              <a:ext cx="1824039" cy="627063"/>
              <a:chOff x="3627" y="809"/>
              <a:chExt cx="1149" cy="395"/>
            </a:xfrm>
          </p:grpSpPr>
          <p:sp>
            <p:nvSpPr>
              <p:cNvPr id="38933" name="Text Box 23"/>
              <p:cNvSpPr txBox="1">
                <a:spLocks noChangeArrowheads="1"/>
              </p:cNvSpPr>
              <p:nvPr/>
            </p:nvSpPr>
            <p:spPr bwMode="auto">
              <a:xfrm>
                <a:off x="3643" y="809"/>
                <a:ext cx="1103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800" b="1" dirty="0"/>
                  <a:t>Polisacharydy</a:t>
                </a:r>
                <a:endParaRPr lang="de-DE" sz="1800" b="1" dirty="0"/>
              </a:p>
            </p:txBody>
          </p:sp>
          <p:sp>
            <p:nvSpPr>
              <p:cNvPr id="38934" name="Text Box 24"/>
              <p:cNvSpPr txBox="1">
                <a:spLocks noChangeArrowheads="1"/>
              </p:cNvSpPr>
              <p:nvPr/>
            </p:nvSpPr>
            <p:spPr bwMode="auto">
              <a:xfrm>
                <a:off x="3627" y="988"/>
                <a:ext cx="1149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Stabilizacja barwy</a:t>
                </a:r>
                <a:endParaRPr lang="de-DE" sz="1600" dirty="0"/>
              </a:p>
            </p:txBody>
          </p:sp>
        </p:grp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rot="7498704">
              <a:off x="5106682" y="2761513"/>
              <a:ext cx="690634" cy="1321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428752" y="4371196"/>
            <a:ext cx="2893108" cy="1026309"/>
            <a:chOff x="5428752" y="4371196"/>
            <a:chExt cx="2893108" cy="1026309"/>
          </a:xfrm>
        </p:grpSpPr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6384572" y="4371196"/>
              <a:ext cx="1083630" cy="374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800" b="1" dirty="0"/>
                <a:t>Peptydy</a:t>
              </a:r>
              <a:endParaRPr lang="de-DE" sz="1800" b="1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6340064" y="4735272"/>
              <a:ext cx="1981796" cy="66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600" dirty="0"/>
                <a:t>Efekt klarownia</a:t>
              </a:r>
              <a:endParaRPr lang="de-DE" sz="1600" dirty="0"/>
            </a:p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de-DE" sz="1600" dirty="0"/>
                <a:t>BSA</a:t>
              </a:r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 rot="7498704">
              <a:off x="5706694" y="4175982"/>
              <a:ext cx="185356" cy="7412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738025" y="4512041"/>
            <a:ext cx="2058111" cy="2138146"/>
            <a:chOff x="3738025" y="4512041"/>
            <a:chExt cx="2058111" cy="2138146"/>
          </a:xfrm>
        </p:grpSpPr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3738025" y="5360220"/>
              <a:ext cx="1968488" cy="374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de-DE" sz="1800" b="1" dirty="0" err="1"/>
                <a:t>Mannan</a:t>
              </a:r>
              <a:r>
                <a:rPr lang="de-DE" sz="1800" b="1" dirty="0"/>
                <a:t>, </a:t>
              </a:r>
              <a:r>
                <a:rPr lang="pl-PL" sz="1800" b="1" dirty="0" err="1"/>
                <a:t>Glukan</a:t>
              </a:r>
              <a:endParaRPr lang="de-DE" sz="1800" b="1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3814340" y="5717111"/>
              <a:ext cx="1981796" cy="933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600" dirty="0"/>
                <a:t>Tekstura</a:t>
              </a:r>
              <a:endParaRPr lang="de-DE" sz="1600" dirty="0"/>
            </a:p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600" dirty="0"/>
                <a:t>Stabilizacja kamienia winnego</a:t>
              </a:r>
              <a:endParaRPr lang="de-DE" sz="1600" dirty="0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V="1">
              <a:off x="4505763" y="4512041"/>
              <a:ext cx="624" cy="65425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28435" y="1469338"/>
            <a:ext cx="2795129" cy="1834125"/>
            <a:chOff x="1028435" y="1469338"/>
            <a:chExt cx="2795129" cy="1834125"/>
          </a:xfrm>
        </p:grpSpPr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1028435" y="1469338"/>
              <a:ext cx="1716239" cy="374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800" b="1" dirty="0"/>
                <a:t>Zw. mineralne</a:t>
              </a:r>
              <a:endParaRPr lang="de-DE" sz="1800" b="1" dirty="0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1036373" y="1745563"/>
              <a:ext cx="2224968" cy="678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FF0000"/>
                </a:buClr>
                <a:buSzPct val="90000"/>
                <a:buFont typeface="Wingdings 3" pitchFamily="18" charset="2"/>
                <a:buNone/>
              </a:pPr>
              <a:r>
                <a:rPr lang="pl-PL" sz="1800" dirty="0"/>
                <a:t>Zdrowy metabolizm</a:t>
              </a:r>
              <a:br>
                <a:rPr lang="pl-PL" sz="1800" dirty="0"/>
              </a:br>
              <a:r>
                <a:rPr lang="pl-PL" sz="1800" dirty="0"/>
                <a:t>drożdży</a:t>
              </a:r>
              <a:endParaRPr lang="de-DE" sz="1800" dirty="0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rot="3993304" flipV="1">
              <a:off x="3325925" y="2805823"/>
              <a:ext cx="688236" cy="30704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95992" y="2658153"/>
            <a:ext cx="3094888" cy="971413"/>
            <a:chOff x="395992" y="2658153"/>
            <a:chExt cx="3094888" cy="971413"/>
          </a:xfrm>
        </p:grpSpPr>
        <p:grpSp>
          <p:nvGrpSpPr>
            <p:cNvPr id="38924" name="Group 16"/>
            <p:cNvGrpSpPr>
              <a:grpSpLocks/>
            </p:cNvGrpSpPr>
            <p:nvPr/>
          </p:nvGrpSpPr>
          <p:grpSpPr bwMode="auto">
            <a:xfrm>
              <a:off x="395992" y="2658153"/>
              <a:ext cx="2647954" cy="939802"/>
              <a:chOff x="565" y="1350"/>
              <a:chExt cx="1668" cy="592"/>
            </a:xfrm>
          </p:grpSpPr>
          <p:sp>
            <p:nvSpPr>
              <p:cNvPr id="38937" name="Text Box 17"/>
              <p:cNvSpPr txBox="1">
                <a:spLocks noChangeArrowheads="1"/>
              </p:cNvSpPr>
              <p:nvPr/>
            </p:nvSpPr>
            <p:spPr bwMode="auto">
              <a:xfrm>
                <a:off x="565" y="1350"/>
                <a:ext cx="1668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800" b="1" dirty="0"/>
                  <a:t>Faktor przeżywalności</a:t>
                </a:r>
                <a:endParaRPr lang="de-DE" sz="1800" b="1" dirty="0"/>
              </a:p>
            </p:txBody>
          </p:sp>
          <p:sp>
            <p:nvSpPr>
              <p:cNvPr id="38938" name="Text Box 18"/>
              <p:cNvSpPr txBox="1">
                <a:spLocks noChangeArrowheads="1"/>
              </p:cNvSpPr>
              <p:nvPr/>
            </p:nvSpPr>
            <p:spPr bwMode="auto">
              <a:xfrm>
                <a:off x="570" y="1524"/>
                <a:ext cx="526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Lipidy</a:t>
                </a:r>
                <a:endParaRPr lang="de-DE" sz="1600" dirty="0"/>
              </a:p>
              <a:p>
                <a:pPr>
                  <a:spcBef>
                    <a:spcPct val="20000"/>
                  </a:spcBef>
                  <a:buClr>
                    <a:srgbClr val="FF0000"/>
                  </a:buClr>
                  <a:buSzPct val="90000"/>
                  <a:buFont typeface="Wingdings 3" pitchFamily="18" charset="2"/>
                  <a:buNone/>
                </a:pPr>
                <a:r>
                  <a:rPr lang="pl-PL" sz="1600" dirty="0"/>
                  <a:t>Sterole</a:t>
                </a:r>
                <a:endParaRPr lang="de-DE" sz="1600" dirty="0"/>
              </a:p>
            </p:txBody>
          </p:sp>
        </p:grp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rot="3993304" flipV="1">
              <a:off x="2997463" y="3136149"/>
              <a:ext cx="393566" cy="59326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47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80" y="169863"/>
            <a:ext cx="8330734" cy="728662"/>
          </a:xfrm>
        </p:spPr>
        <p:txBody>
          <a:bodyPr/>
          <a:lstStyle/>
          <a:p>
            <a:pPr eaLnBrk="1" hangingPunct="1"/>
            <a:r>
              <a:rPr lang="pl-PL" sz="1900" dirty="0"/>
              <a:t>Czego potrzebują komórki drożdżowe, i co możemy im dostarczyć</a:t>
            </a:r>
            <a:r>
              <a:rPr lang="de-DE" sz="1900" dirty="0"/>
              <a:t>…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555875" y="1916113"/>
            <a:ext cx="1433513" cy="715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rot="3993304">
            <a:off x="6265862" y="1652588"/>
            <a:ext cx="188913" cy="1277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58251" y="1222437"/>
            <a:ext cx="1825821" cy="6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Pożywka specjalna</a:t>
            </a:r>
            <a:endParaRPr lang="de-DE" dirty="0"/>
          </a:p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Polisacharydy</a:t>
            </a:r>
            <a:endParaRPr lang="de-DE" dirty="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5745" y="1425575"/>
            <a:ext cx="1739259" cy="58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Wzrost i </a:t>
            </a:r>
            <a:br>
              <a:rPr lang="pl-PL" dirty="0"/>
            </a:br>
            <a:r>
              <a:rPr lang="pl-PL" dirty="0"/>
              <a:t>czynniki przeżycia</a:t>
            </a:r>
            <a:endParaRPr lang="de-DE" dirty="0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211638" y="1844675"/>
            <a:ext cx="288925" cy="647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5003800" y="1944197"/>
            <a:ext cx="481757" cy="54817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414337" y="3840438"/>
            <a:ext cx="3925890" cy="2643521"/>
            <a:chOff x="38" y="1936"/>
            <a:chExt cx="2473" cy="1907"/>
          </a:xfrm>
        </p:grpSpPr>
        <p:sp>
          <p:nvSpPr>
            <p:cNvPr id="49177" name="Line 15"/>
            <p:cNvSpPr>
              <a:spLocks noChangeShapeType="1"/>
            </p:cNvSpPr>
            <p:nvPr/>
          </p:nvSpPr>
          <p:spPr bwMode="auto">
            <a:xfrm flipV="1">
              <a:off x="1338" y="1936"/>
              <a:ext cx="901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Rectangle 16"/>
            <p:cNvSpPr>
              <a:spLocks noChangeArrowheads="1"/>
            </p:cNvSpPr>
            <p:nvPr/>
          </p:nvSpPr>
          <p:spPr bwMode="auto">
            <a:xfrm>
              <a:off x="38" y="2673"/>
              <a:ext cx="2473" cy="11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l-PL" dirty="0"/>
                <a:t>Pożywka kompleksowa</a:t>
              </a:r>
              <a:r>
                <a:rPr lang="de-DE" dirty="0"/>
                <a:t> </a:t>
              </a:r>
            </a:p>
            <a:p>
              <a:r>
                <a:rPr lang="de-DE" dirty="0"/>
                <a:t>SIHA </a:t>
              </a:r>
              <a:r>
                <a:rPr lang="de-DE" dirty="0" err="1"/>
                <a:t>Vit</a:t>
              </a:r>
              <a:r>
                <a:rPr lang="de-DE" dirty="0"/>
                <a:t>. B</a:t>
              </a:r>
              <a:r>
                <a:rPr lang="de-DE" baseline="-25000" dirty="0"/>
                <a:t>1 </a:t>
              </a:r>
              <a:r>
                <a:rPr lang="de-DE" dirty="0"/>
                <a:t>(max. 0,06 g/hl)</a:t>
              </a:r>
            </a:p>
            <a:p>
              <a:r>
                <a:rPr lang="pl-PL" dirty="0"/>
                <a:t>Fosforan dwuamonowy</a:t>
              </a:r>
              <a:r>
                <a:rPr lang="de-DE" dirty="0"/>
                <a:t> (max. 100 g/hl)</a:t>
              </a:r>
            </a:p>
            <a:p>
              <a:r>
                <a:rPr lang="de-DE" dirty="0"/>
                <a:t>SIHA </a:t>
              </a:r>
              <a:r>
                <a:rPr lang="de-DE" dirty="0" err="1"/>
                <a:t>SpeedFerm</a:t>
              </a:r>
              <a:r>
                <a:rPr lang="de-DE" dirty="0"/>
                <a:t> (max. 40 g/hl)</a:t>
              </a:r>
            </a:p>
            <a:p>
              <a:r>
                <a:rPr lang="de-DE" dirty="0"/>
                <a:t>SIHA </a:t>
              </a:r>
              <a:r>
                <a:rPr lang="de-DE" dirty="0" err="1"/>
                <a:t>Proferm</a:t>
              </a:r>
              <a:r>
                <a:rPr lang="de-DE" dirty="0"/>
                <a:t> H+</a:t>
              </a:r>
              <a:r>
                <a:rPr lang="de-DE" baseline="30000" dirty="0"/>
                <a:t>2 </a:t>
              </a:r>
              <a:r>
                <a:rPr lang="de-DE" dirty="0"/>
                <a:t>(max. 40 g/hl)</a:t>
              </a:r>
            </a:p>
          </p:txBody>
        </p:sp>
      </p:grpSp>
      <p:sp>
        <p:nvSpPr>
          <p:cNvPr id="49165" name="Line 17"/>
          <p:cNvSpPr>
            <a:spLocks noChangeShapeType="1"/>
          </p:cNvSpPr>
          <p:nvPr/>
        </p:nvSpPr>
        <p:spPr bwMode="auto">
          <a:xfrm>
            <a:off x="1403350" y="3213100"/>
            <a:ext cx="734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6" name="Group 18"/>
          <p:cNvGrpSpPr>
            <a:grpSpLocks/>
          </p:cNvGrpSpPr>
          <p:nvPr/>
        </p:nvGrpSpPr>
        <p:grpSpPr bwMode="auto">
          <a:xfrm rot="5400000">
            <a:off x="4414838" y="2147888"/>
            <a:ext cx="1066800" cy="2146300"/>
            <a:chOff x="1781" y="815"/>
            <a:chExt cx="336" cy="721"/>
          </a:xfrm>
        </p:grpSpPr>
        <p:sp>
          <p:nvSpPr>
            <p:cNvPr id="49173" name="Oval 19"/>
            <p:cNvSpPr>
              <a:spLocks noChangeArrowheads="1"/>
            </p:cNvSpPr>
            <p:nvPr/>
          </p:nvSpPr>
          <p:spPr bwMode="auto">
            <a:xfrm>
              <a:off x="1781" y="1008"/>
              <a:ext cx="336" cy="52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20"/>
            <p:cNvSpPr>
              <a:spLocks noChangeArrowheads="1"/>
            </p:cNvSpPr>
            <p:nvPr/>
          </p:nvSpPr>
          <p:spPr bwMode="auto">
            <a:xfrm>
              <a:off x="1806" y="1033"/>
              <a:ext cx="286" cy="47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Oval 21"/>
            <p:cNvSpPr>
              <a:spLocks noChangeArrowheads="1"/>
            </p:cNvSpPr>
            <p:nvPr/>
          </p:nvSpPr>
          <p:spPr bwMode="auto">
            <a:xfrm>
              <a:off x="1874" y="815"/>
              <a:ext cx="147" cy="19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Oval 22"/>
            <p:cNvSpPr>
              <a:spLocks noChangeArrowheads="1"/>
            </p:cNvSpPr>
            <p:nvPr/>
          </p:nvSpPr>
          <p:spPr bwMode="auto">
            <a:xfrm>
              <a:off x="1888" y="828"/>
              <a:ext cx="119" cy="16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71" name="Rectangle 25"/>
          <p:cNvSpPr>
            <a:spLocks noChangeArrowheads="1"/>
          </p:cNvSpPr>
          <p:nvPr/>
        </p:nvSpPr>
        <p:spPr bwMode="auto">
          <a:xfrm>
            <a:off x="4340227" y="5596727"/>
            <a:ext cx="4546437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/>
              <a:t>Pożywka kompleksowa o dodatkowym działaniu</a:t>
            </a:r>
            <a:br>
              <a:rPr lang="pl-PL" dirty="0"/>
            </a:br>
            <a:r>
              <a:rPr lang="de-DE" dirty="0"/>
              <a:t>SIHA </a:t>
            </a:r>
            <a:r>
              <a:rPr lang="de-DE" dirty="0" err="1"/>
              <a:t>Proferm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(max. 40 g/hl)</a:t>
            </a:r>
          </a:p>
        </p:txBody>
      </p:sp>
      <p:sp>
        <p:nvSpPr>
          <p:cNvPr id="49169" name="Line 28"/>
          <p:cNvSpPr>
            <a:spLocks noChangeShapeType="1"/>
          </p:cNvSpPr>
          <p:nvPr/>
        </p:nvSpPr>
        <p:spPr bwMode="auto">
          <a:xfrm flipH="1" flipV="1">
            <a:off x="5736518" y="3767217"/>
            <a:ext cx="964689" cy="535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29"/>
          <p:cNvSpPr>
            <a:spLocks noChangeArrowheads="1"/>
          </p:cNvSpPr>
          <p:nvPr/>
        </p:nvSpPr>
        <p:spPr bwMode="auto">
          <a:xfrm>
            <a:off x="5939335" y="4324446"/>
            <a:ext cx="3209405" cy="12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/>
              <a:t>Pożywka kompleksowa </a:t>
            </a:r>
            <a:br>
              <a:rPr lang="pl-PL" dirty="0"/>
            </a:br>
            <a:r>
              <a:rPr lang="pl-PL" dirty="0"/>
              <a:t>o dodatkowym działaniu</a:t>
            </a:r>
            <a:r>
              <a:rPr lang="de-DE" dirty="0"/>
              <a:t>:</a:t>
            </a:r>
          </a:p>
          <a:p>
            <a:r>
              <a:rPr lang="de-DE" dirty="0"/>
              <a:t>SIHA </a:t>
            </a:r>
            <a:r>
              <a:rPr lang="de-DE" dirty="0" err="1"/>
              <a:t>Proferm</a:t>
            </a:r>
            <a:r>
              <a:rPr lang="de-DE" dirty="0"/>
              <a:t> Fit (max. 40 g/hl)</a:t>
            </a:r>
          </a:p>
          <a:p>
            <a:r>
              <a:rPr lang="de-DE" dirty="0"/>
              <a:t>SIHA </a:t>
            </a:r>
            <a:r>
              <a:rPr lang="de-DE" dirty="0" err="1"/>
              <a:t>Proferm</a:t>
            </a:r>
            <a:r>
              <a:rPr lang="de-DE" dirty="0"/>
              <a:t> Plus (max. 40 g/hl)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388884" y="1216103"/>
            <a:ext cx="2489463" cy="6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Pożywka specjalna</a:t>
            </a:r>
            <a:endParaRPr lang="de-DE" dirty="0"/>
          </a:p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Zdolności antyoksydacyjne</a:t>
            </a:r>
            <a:endParaRPr lang="de-DE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954600" y="1331181"/>
            <a:ext cx="1825820" cy="6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Pożywka specjalna</a:t>
            </a:r>
            <a:endParaRPr lang="de-DE" dirty="0"/>
          </a:p>
          <a:p>
            <a:pPr algn="ctr">
              <a:spcBef>
                <a:spcPct val="20000"/>
              </a:spcBef>
              <a:buClr>
                <a:srgbClr val="FF0000"/>
              </a:buClr>
              <a:buSzPct val="90000"/>
              <a:buFont typeface="Wingdings 3" pitchFamily="18" charset="2"/>
              <a:buNone/>
            </a:pPr>
            <a:r>
              <a:rPr lang="pl-PL" dirty="0"/>
              <a:t>Peptydy</a:t>
            </a:r>
            <a:endParaRPr lang="de-DE" dirty="0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H="1" flipV="1">
            <a:off x="5114074" y="3982524"/>
            <a:ext cx="332783" cy="1534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03" name="Group 99"/>
          <p:cNvGrpSpPr>
            <a:grpSpLocks/>
          </p:cNvGrpSpPr>
          <p:nvPr/>
        </p:nvGrpSpPr>
        <p:grpSpPr bwMode="auto">
          <a:xfrm>
            <a:off x="3059113" y="1052513"/>
            <a:ext cx="3455983" cy="2160587"/>
            <a:chOff x="1927" y="663"/>
            <a:chExt cx="2177" cy="1361"/>
          </a:xfrm>
        </p:grpSpPr>
        <p:sp>
          <p:nvSpPr>
            <p:cNvPr id="149513" name="Oval 9"/>
            <p:cNvSpPr>
              <a:spLocks noChangeArrowheads="1"/>
            </p:cNvSpPr>
            <p:nvPr/>
          </p:nvSpPr>
          <p:spPr bwMode="auto">
            <a:xfrm>
              <a:off x="1927" y="663"/>
              <a:ext cx="2177" cy="136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7" name="Text Box 13"/>
            <p:cNvSpPr txBox="1">
              <a:spLocks noChangeArrowheads="1"/>
            </p:cNvSpPr>
            <p:nvPr/>
          </p:nvSpPr>
          <p:spPr bwMode="auto">
            <a:xfrm>
              <a:off x="2029" y="896"/>
              <a:ext cx="1965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b="1" u="sng" dirty="0"/>
                <a:t>A</a:t>
              </a:r>
              <a:r>
                <a:rPr lang="pl-PL" b="1" u="sng" dirty="0" err="1"/>
                <a:t>zot</a:t>
              </a:r>
              <a:r>
                <a:rPr lang="pl-PL" b="1" u="sng" dirty="0"/>
                <a:t> nieorganiczny</a:t>
              </a:r>
              <a:r>
                <a:rPr lang="de-DE" b="1" u="sng" dirty="0"/>
                <a:t>:</a:t>
              </a:r>
            </a:p>
            <a:p>
              <a:pPr algn="ctr"/>
              <a:r>
                <a:rPr lang="de-DE" sz="1400" dirty="0"/>
                <a:t>DAHP/DAP (</a:t>
              </a:r>
              <a:r>
                <a:rPr lang="pl-PL" sz="1400" dirty="0"/>
                <a:t>Fosforan dwuamonowy</a:t>
              </a:r>
              <a:r>
                <a:rPr lang="de-DE" sz="1400" dirty="0"/>
                <a:t>)</a:t>
              </a:r>
            </a:p>
            <a:p>
              <a:pPr algn="ctr"/>
              <a:r>
                <a:rPr lang="de-DE" sz="1400" dirty="0"/>
                <a:t>DAS (Diammoniumsulfat)</a:t>
              </a:r>
            </a:p>
            <a:p>
              <a:pPr algn="ctr"/>
              <a:r>
                <a:rPr lang="de-DE" sz="1400" dirty="0"/>
                <a:t>„Gärsalz“ </a:t>
              </a:r>
            </a:p>
          </p:txBody>
        </p:sp>
      </p:grp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Pożywki drożdży</a:t>
            </a:r>
            <a:r>
              <a:rPr lang="de-DE" dirty="0"/>
              <a:t> – „</a:t>
            </a:r>
            <a:r>
              <a:rPr lang="pl-PL" dirty="0"/>
              <a:t>Cztery kategorie</a:t>
            </a:r>
            <a:r>
              <a:rPr lang="de-DE" dirty="0"/>
              <a:t>“</a:t>
            </a:r>
          </a:p>
        </p:txBody>
      </p:sp>
      <p:sp>
        <p:nvSpPr>
          <p:cNvPr id="149516" name="Oval 12"/>
          <p:cNvSpPr>
            <a:spLocks noChangeArrowheads="1"/>
          </p:cNvSpPr>
          <p:nvPr/>
        </p:nvSpPr>
        <p:spPr bwMode="auto">
          <a:xfrm>
            <a:off x="684213" y="2276475"/>
            <a:ext cx="3455987" cy="21605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684213" y="2502601"/>
            <a:ext cx="3395481" cy="15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 u="sng" dirty="0"/>
              <a:t>Lipid</a:t>
            </a:r>
            <a:r>
              <a:rPr lang="pl-PL" b="1" u="sng" dirty="0"/>
              <a:t>y</a:t>
            </a:r>
            <a:r>
              <a:rPr lang="de-DE" b="1" u="sng" dirty="0"/>
              <a:t> / Sterole:</a:t>
            </a:r>
          </a:p>
          <a:p>
            <a:pPr algn="ctr"/>
            <a:r>
              <a:rPr lang="pl-PL" sz="1400" dirty="0"/>
              <a:t>Średnio łańcuchowe kwasy tłuszczowe</a:t>
            </a:r>
            <a:endParaRPr lang="de-DE" sz="1400" dirty="0"/>
          </a:p>
          <a:p>
            <a:pPr algn="ctr"/>
            <a:r>
              <a:rPr lang="pl-PL" sz="1400" dirty="0"/>
              <a:t>Długo łańcuchowe kwasy tłuszczowe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 err="1"/>
              <a:t>Ergosterol</a:t>
            </a:r>
            <a:r>
              <a:rPr lang="pl-PL" sz="1400" dirty="0"/>
              <a:t>e</a:t>
            </a:r>
            <a:endParaRPr lang="de-DE" sz="1400" dirty="0"/>
          </a:p>
          <a:p>
            <a:pPr algn="ctr"/>
            <a:r>
              <a:rPr lang="de-DE" sz="1400" dirty="0"/>
              <a:t>„</a:t>
            </a:r>
            <a:r>
              <a:rPr lang="pl-PL" sz="1400" dirty="0"/>
              <a:t>preparaty ściany komórkowej”</a:t>
            </a:r>
            <a:endParaRPr lang="de-DE" dirty="0"/>
          </a:p>
        </p:txBody>
      </p:sp>
      <p:sp>
        <p:nvSpPr>
          <p:cNvPr id="149515" name="Oval 11"/>
          <p:cNvSpPr>
            <a:spLocks noChangeArrowheads="1"/>
          </p:cNvSpPr>
          <p:nvPr/>
        </p:nvSpPr>
        <p:spPr bwMode="auto">
          <a:xfrm>
            <a:off x="2916238" y="3644900"/>
            <a:ext cx="3455987" cy="21605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2916238" y="4005064"/>
            <a:ext cx="3428001" cy="14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b="1" u="sng" dirty="0"/>
              <a:t>Mineralstoffe / Vitamine:</a:t>
            </a:r>
          </a:p>
          <a:p>
            <a:pPr algn="ctr"/>
            <a:r>
              <a:rPr lang="de-DE" sz="1400" dirty="0"/>
              <a:t>Mg (</a:t>
            </a:r>
            <a:r>
              <a:rPr lang="de-DE" sz="1400" dirty="0" err="1"/>
              <a:t>Magnes</a:t>
            </a:r>
            <a:r>
              <a:rPr lang="de-DE" sz="1400" dirty="0"/>
              <a:t>),</a:t>
            </a:r>
            <a:r>
              <a:rPr lang="pl-PL" sz="1400" dirty="0"/>
              <a:t> </a:t>
            </a:r>
            <a:r>
              <a:rPr lang="de-DE" sz="1400" dirty="0"/>
              <a:t>K (</a:t>
            </a:r>
            <a:r>
              <a:rPr lang="pl-PL" sz="1400" dirty="0"/>
              <a:t>Potas</a:t>
            </a:r>
            <a:r>
              <a:rPr lang="de-DE" sz="1400" dirty="0"/>
              <a:t>), Na (</a:t>
            </a:r>
            <a:r>
              <a:rPr lang="pl-PL" sz="1400" dirty="0"/>
              <a:t>Sód</a:t>
            </a:r>
            <a:r>
              <a:rPr lang="de-DE" sz="1400" dirty="0"/>
              <a:t>)</a:t>
            </a:r>
          </a:p>
          <a:p>
            <a:pPr algn="ctr"/>
            <a:r>
              <a:rPr lang="de-DE" sz="1400" dirty="0"/>
              <a:t>Vitamin</a:t>
            </a:r>
            <a:r>
              <a:rPr lang="pl-PL" sz="1400" dirty="0"/>
              <a:t>a</a:t>
            </a:r>
            <a:r>
              <a:rPr lang="de-DE" sz="1400" dirty="0"/>
              <a:t> B</a:t>
            </a:r>
            <a:r>
              <a:rPr lang="de-DE" sz="1400" baseline="-25000" dirty="0"/>
              <a:t>1</a:t>
            </a:r>
            <a:r>
              <a:rPr lang="de-DE" sz="1400" dirty="0"/>
              <a:t> („Thiamin</a:t>
            </a:r>
            <a:r>
              <a:rPr lang="pl-PL" sz="1400" dirty="0"/>
              <a:t>a</a:t>
            </a:r>
            <a:r>
              <a:rPr lang="de-DE" sz="1400" dirty="0"/>
              <a:t>“), Vitamin</a:t>
            </a:r>
            <a:r>
              <a:rPr lang="pl-PL" sz="1400" dirty="0"/>
              <a:t>a</a:t>
            </a:r>
            <a:r>
              <a:rPr lang="de-DE" sz="1400" dirty="0"/>
              <a:t> B</a:t>
            </a:r>
            <a:r>
              <a:rPr lang="de-DE" sz="1400" baseline="-25000" dirty="0"/>
              <a:t>2</a:t>
            </a:r>
            <a:r>
              <a:rPr lang="de-DE" sz="1400" dirty="0"/>
              <a:t> (R</a:t>
            </a:r>
            <a:r>
              <a:rPr lang="pl-PL" sz="1400" dirty="0"/>
              <a:t>y</a:t>
            </a:r>
            <a:r>
              <a:rPr lang="de-DE" sz="1400" dirty="0" err="1"/>
              <a:t>bofla</a:t>
            </a:r>
            <a:r>
              <a:rPr lang="pl-PL" sz="1400" dirty="0"/>
              <a:t>w</a:t>
            </a:r>
            <a:r>
              <a:rPr lang="de-DE" sz="1400" dirty="0"/>
              <a:t>in</a:t>
            </a:r>
            <a:r>
              <a:rPr lang="pl-PL" sz="1400" dirty="0"/>
              <a:t>a</a:t>
            </a:r>
            <a:r>
              <a:rPr lang="de-DE" sz="1400" dirty="0"/>
              <a:t>)</a:t>
            </a:r>
          </a:p>
          <a:p>
            <a:pPr algn="ctr"/>
            <a:r>
              <a:rPr lang="de-DE" sz="1400" dirty="0"/>
              <a:t>„</a:t>
            </a:r>
            <a:r>
              <a:rPr lang="pl-PL" sz="1400" dirty="0"/>
              <a:t>preparaty ściany komórkowej</a:t>
            </a:r>
            <a:r>
              <a:rPr lang="de-DE" sz="1400" dirty="0"/>
              <a:t>“</a:t>
            </a:r>
          </a:p>
        </p:txBody>
      </p:sp>
      <p:sp>
        <p:nvSpPr>
          <p:cNvPr id="149514" name="Oval 10"/>
          <p:cNvSpPr>
            <a:spLocks noChangeArrowheads="1"/>
          </p:cNvSpPr>
          <p:nvPr/>
        </p:nvSpPr>
        <p:spPr bwMode="auto">
          <a:xfrm>
            <a:off x="5219700" y="2276475"/>
            <a:ext cx="3455988" cy="2160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5627452" y="2715545"/>
            <a:ext cx="2831223" cy="118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b="1" u="sng" dirty="0">
                <a:solidFill>
                  <a:schemeClr val="bg1"/>
                </a:solidFill>
              </a:rPr>
              <a:t>Azot organiczny</a:t>
            </a:r>
            <a:r>
              <a:rPr lang="de-DE" b="1" u="sng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(Prolin), </a:t>
            </a:r>
            <a:r>
              <a:rPr lang="pl-PL" sz="1400" b="1" dirty="0">
                <a:solidFill>
                  <a:schemeClr val="bg1"/>
                </a:solidFill>
              </a:rPr>
              <a:t>kwasy glutaminowe</a:t>
            </a:r>
            <a:r>
              <a:rPr lang="de-DE" sz="1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</a:rPr>
              <a:t>Kwasy asparaginowe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„</a:t>
            </a:r>
            <a:r>
              <a:rPr lang="pl-PL" sz="1400" b="1" dirty="0" err="1">
                <a:solidFill>
                  <a:schemeClr val="bg1"/>
                </a:solidFill>
              </a:rPr>
              <a:t>reparaty</a:t>
            </a:r>
            <a:r>
              <a:rPr lang="pl-PL" sz="1400" b="1" dirty="0">
                <a:solidFill>
                  <a:schemeClr val="bg1"/>
                </a:solidFill>
              </a:rPr>
              <a:t> ściany komórkowej</a:t>
            </a:r>
            <a:r>
              <a:rPr lang="de-DE" sz="14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8575184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eck 82"/>
          <p:cNvSpPr/>
          <p:nvPr/>
        </p:nvSpPr>
        <p:spPr>
          <a:xfrm>
            <a:off x="1130430" y="5790519"/>
            <a:ext cx="7561460" cy="78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4572000" y="1773238"/>
            <a:ext cx="433388" cy="2087562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 rot="10800000">
            <a:off x="4572000" y="3860800"/>
            <a:ext cx="433388" cy="2087563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2484438" y="3609975"/>
            <a:ext cx="2232025" cy="431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10800000">
            <a:off x="4787900" y="3644900"/>
            <a:ext cx="2232025" cy="431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284663" y="3530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154488" y="332740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1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3938588" y="35321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3813175" y="332422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2</a:t>
            </a:r>
          </a:p>
        </p:txBody>
      </p:sp>
      <p:grpSp>
        <p:nvGrpSpPr>
          <p:cNvPr id="164876" name="Group 12"/>
          <p:cNvGrpSpPr>
            <a:grpSpLocks/>
          </p:cNvGrpSpPr>
          <p:nvPr/>
        </p:nvGrpSpPr>
        <p:grpSpPr bwMode="auto">
          <a:xfrm>
            <a:off x="3471863" y="3327400"/>
            <a:ext cx="254000" cy="274638"/>
            <a:chOff x="2168" y="2097"/>
            <a:chExt cx="160" cy="173"/>
          </a:xfrm>
        </p:grpSpPr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>
              <a:off x="2245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2168" y="2097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3</a:t>
              </a:r>
            </a:p>
          </p:txBody>
        </p:sp>
      </p:grp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3130550" y="3328988"/>
            <a:ext cx="254000" cy="271462"/>
            <a:chOff x="1937" y="2099"/>
            <a:chExt cx="160" cy="171"/>
          </a:xfrm>
        </p:grpSpPr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2018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1937" y="209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4</a:t>
              </a:r>
            </a:p>
          </p:txBody>
        </p:sp>
      </p:grpSp>
      <p:grpSp>
        <p:nvGrpSpPr>
          <p:cNvPr id="164882" name="Group 18"/>
          <p:cNvGrpSpPr>
            <a:grpSpLocks/>
          </p:cNvGrpSpPr>
          <p:nvPr/>
        </p:nvGrpSpPr>
        <p:grpSpPr bwMode="auto">
          <a:xfrm>
            <a:off x="2790825" y="3328988"/>
            <a:ext cx="254000" cy="271462"/>
            <a:chOff x="1758" y="2099"/>
            <a:chExt cx="160" cy="171"/>
          </a:xfrm>
        </p:grpSpPr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1837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758" y="209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5</a:t>
              </a:r>
            </a:p>
          </p:txBody>
        </p:sp>
      </p:grpSp>
      <p:grpSp>
        <p:nvGrpSpPr>
          <p:cNvPr id="164885" name="Group 21"/>
          <p:cNvGrpSpPr>
            <a:grpSpLocks/>
          </p:cNvGrpSpPr>
          <p:nvPr/>
        </p:nvGrpSpPr>
        <p:grpSpPr bwMode="auto">
          <a:xfrm>
            <a:off x="5076825" y="3357563"/>
            <a:ext cx="254000" cy="274637"/>
            <a:chOff x="2617" y="2097"/>
            <a:chExt cx="160" cy="173"/>
          </a:xfrm>
        </p:grpSpPr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2699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2617" y="2097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1</a:t>
              </a:r>
            </a:p>
          </p:txBody>
        </p: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5454650" y="3357563"/>
            <a:ext cx="254000" cy="279400"/>
            <a:chOff x="2393" y="2094"/>
            <a:chExt cx="160" cy="176"/>
          </a:xfrm>
        </p:grpSpPr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2472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>
              <a:off x="2393" y="209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2</a:t>
              </a:r>
            </a:p>
          </p:txBody>
        </p:sp>
      </p:grpSp>
      <p:grpSp>
        <p:nvGrpSpPr>
          <p:cNvPr id="164891" name="Group 27"/>
          <p:cNvGrpSpPr>
            <a:grpSpLocks/>
          </p:cNvGrpSpPr>
          <p:nvPr/>
        </p:nvGrpSpPr>
        <p:grpSpPr bwMode="auto">
          <a:xfrm>
            <a:off x="5832475" y="3357563"/>
            <a:ext cx="254000" cy="274637"/>
            <a:chOff x="2168" y="2097"/>
            <a:chExt cx="160" cy="173"/>
          </a:xfrm>
        </p:grpSpPr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2245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2168" y="2097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3</a:t>
              </a:r>
            </a:p>
          </p:txBody>
        </p:sp>
      </p:grpSp>
      <p:grpSp>
        <p:nvGrpSpPr>
          <p:cNvPr id="164894" name="Group 30"/>
          <p:cNvGrpSpPr>
            <a:grpSpLocks/>
          </p:cNvGrpSpPr>
          <p:nvPr/>
        </p:nvGrpSpPr>
        <p:grpSpPr bwMode="auto">
          <a:xfrm>
            <a:off x="6210300" y="3357563"/>
            <a:ext cx="254000" cy="271462"/>
            <a:chOff x="1937" y="2099"/>
            <a:chExt cx="160" cy="171"/>
          </a:xfrm>
        </p:grpSpPr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2018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Text Box 32"/>
            <p:cNvSpPr txBox="1">
              <a:spLocks noChangeArrowheads="1"/>
            </p:cNvSpPr>
            <p:nvPr/>
          </p:nvSpPr>
          <p:spPr bwMode="auto">
            <a:xfrm>
              <a:off x="1937" y="209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4</a:t>
              </a:r>
            </a:p>
          </p:txBody>
        </p:sp>
      </p:grpSp>
      <p:grpSp>
        <p:nvGrpSpPr>
          <p:cNvPr id="164897" name="Group 33"/>
          <p:cNvGrpSpPr>
            <a:grpSpLocks/>
          </p:cNvGrpSpPr>
          <p:nvPr/>
        </p:nvGrpSpPr>
        <p:grpSpPr bwMode="auto">
          <a:xfrm>
            <a:off x="6588125" y="3357563"/>
            <a:ext cx="254000" cy="271462"/>
            <a:chOff x="1758" y="2099"/>
            <a:chExt cx="160" cy="171"/>
          </a:xfrm>
        </p:grpSpPr>
        <p:sp>
          <p:nvSpPr>
            <p:cNvPr id="164898" name="Line 34"/>
            <p:cNvSpPr>
              <a:spLocks noChangeShapeType="1"/>
            </p:cNvSpPr>
            <p:nvPr/>
          </p:nvSpPr>
          <p:spPr bwMode="auto">
            <a:xfrm>
              <a:off x="1837" y="222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Text Box 35"/>
            <p:cNvSpPr txBox="1">
              <a:spLocks noChangeArrowheads="1"/>
            </p:cNvSpPr>
            <p:nvPr/>
          </p:nvSpPr>
          <p:spPr bwMode="auto">
            <a:xfrm>
              <a:off x="1758" y="209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5</a:t>
              </a:r>
            </a:p>
          </p:txBody>
        </p:sp>
      </p:grpSp>
      <p:sp>
        <p:nvSpPr>
          <p:cNvPr id="164900" name="Line 36"/>
          <p:cNvSpPr>
            <a:spLocks noChangeShapeType="1"/>
          </p:cNvSpPr>
          <p:nvPr/>
        </p:nvSpPr>
        <p:spPr bwMode="auto">
          <a:xfrm rot="16200000">
            <a:off x="4528344" y="3013869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>
            <a:off x="4279900" y="2925763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2</a:t>
            </a:r>
          </a:p>
        </p:txBody>
      </p:sp>
      <p:sp>
        <p:nvSpPr>
          <p:cNvPr id="164902" name="Line 38"/>
          <p:cNvSpPr>
            <a:spLocks noChangeShapeType="1"/>
          </p:cNvSpPr>
          <p:nvPr/>
        </p:nvSpPr>
        <p:spPr bwMode="auto">
          <a:xfrm rot="16200000">
            <a:off x="4531519" y="2729706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4287838" y="263842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3</a:t>
            </a:r>
          </a:p>
        </p:txBody>
      </p:sp>
      <p:sp>
        <p:nvSpPr>
          <p:cNvPr id="164904" name="Line 40"/>
          <p:cNvSpPr>
            <a:spLocks noChangeShapeType="1"/>
          </p:cNvSpPr>
          <p:nvPr/>
        </p:nvSpPr>
        <p:spPr bwMode="auto">
          <a:xfrm rot="16200000">
            <a:off x="4526757" y="2436019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>
            <a:off x="4286250" y="2351088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4</a:t>
            </a:r>
          </a:p>
        </p:txBody>
      </p:sp>
      <p:sp>
        <p:nvSpPr>
          <p:cNvPr id="164906" name="Line 42"/>
          <p:cNvSpPr>
            <a:spLocks noChangeShapeType="1"/>
          </p:cNvSpPr>
          <p:nvPr/>
        </p:nvSpPr>
        <p:spPr bwMode="auto">
          <a:xfrm rot="16200000">
            <a:off x="4534694" y="2151856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>
            <a:off x="4291013" y="206375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5</a:t>
            </a:r>
          </a:p>
        </p:txBody>
      </p:sp>
      <p:sp>
        <p:nvSpPr>
          <p:cNvPr id="164908" name="Line 44"/>
          <p:cNvSpPr>
            <a:spLocks noChangeShapeType="1"/>
          </p:cNvSpPr>
          <p:nvPr/>
        </p:nvSpPr>
        <p:spPr bwMode="auto">
          <a:xfrm rot="16200000">
            <a:off x="4523582" y="3299619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>
            <a:off x="4284663" y="3213100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/>
              <a:t>1</a:t>
            </a:r>
          </a:p>
        </p:txBody>
      </p:sp>
      <p:grpSp>
        <p:nvGrpSpPr>
          <p:cNvPr id="164910" name="Group 46"/>
          <p:cNvGrpSpPr>
            <a:grpSpLocks/>
          </p:cNvGrpSpPr>
          <p:nvPr/>
        </p:nvGrpSpPr>
        <p:grpSpPr bwMode="auto">
          <a:xfrm>
            <a:off x="5006975" y="4157663"/>
            <a:ext cx="266700" cy="244475"/>
            <a:chOff x="3178" y="2671"/>
            <a:chExt cx="168" cy="154"/>
          </a:xfrm>
        </p:grpSpPr>
        <p:sp>
          <p:nvSpPr>
            <p:cNvPr id="164911" name="Line 47"/>
            <p:cNvSpPr>
              <a:spLocks noChangeShapeType="1"/>
            </p:cNvSpPr>
            <p:nvPr/>
          </p:nvSpPr>
          <p:spPr bwMode="auto">
            <a:xfrm rot="16200000">
              <a:off x="3201" y="272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Text Box 48"/>
            <p:cNvSpPr txBox="1">
              <a:spLocks noChangeArrowheads="1"/>
            </p:cNvSpPr>
            <p:nvPr/>
          </p:nvSpPr>
          <p:spPr bwMode="auto">
            <a:xfrm>
              <a:off x="3186" y="267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1</a:t>
              </a:r>
            </a:p>
          </p:txBody>
        </p:sp>
      </p:grpSp>
      <p:grpSp>
        <p:nvGrpSpPr>
          <p:cNvPr id="164913" name="Group 49"/>
          <p:cNvGrpSpPr>
            <a:grpSpLocks/>
          </p:cNvGrpSpPr>
          <p:nvPr/>
        </p:nvGrpSpPr>
        <p:grpSpPr bwMode="auto">
          <a:xfrm>
            <a:off x="4997450" y="4770438"/>
            <a:ext cx="282575" cy="244475"/>
            <a:chOff x="3172" y="3049"/>
            <a:chExt cx="178" cy="154"/>
          </a:xfrm>
        </p:grpSpPr>
        <p:sp>
          <p:nvSpPr>
            <p:cNvPr id="164914" name="Line 50"/>
            <p:cNvSpPr>
              <a:spLocks noChangeShapeType="1"/>
            </p:cNvSpPr>
            <p:nvPr/>
          </p:nvSpPr>
          <p:spPr bwMode="auto">
            <a:xfrm rot="16200000">
              <a:off x="3195" y="310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Text Box 51"/>
            <p:cNvSpPr txBox="1">
              <a:spLocks noChangeArrowheads="1"/>
            </p:cNvSpPr>
            <p:nvPr/>
          </p:nvSpPr>
          <p:spPr bwMode="auto">
            <a:xfrm>
              <a:off x="3190" y="304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3</a:t>
              </a:r>
            </a:p>
          </p:txBody>
        </p:sp>
      </p:grpSp>
      <p:grpSp>
        <p:nvGrpSpPr>
          <p:cNvPr id="164916" name="Group 52"/>
          <p:cNvGrpSpPr>
            <a:grpSpLocks/>
          </p:cNvGrpSpPr>
          <p:nvPr/>
        </p:nvGrpSpPr>
        <p:grpSpPr bwMode="auto">
          <a:xfrm>
            <a:off x="5000625" y="4464050"/>
            <a:ext cx="273050" cy="244475"/>
            <a:chOff x="3174" y="2850"/>
            <a:chExt cx="172" cy="154"/>
          </a:xfrm>
        </p:grpSpPr>
        <p:sp>
          <p:nvSpPr>
            <p:cNvPr id="164917" name="Line 53"/>
            <p:cNvSpPr>
              <a:spLocks noChangeShapeType="1"/>
            </p:cNvSpPr>
            <p:nvPr/>
          </p:nvSpPr>
          <p:spPr bwMode="auto">
            <a:xfrm rot="16200000">
              <a:off x="3197" y="2906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Text Box 54"/>
            <p:cNvSpPr txBox="1">
              <a:spLocks noChangeArrowheads="1"/>
            </p:cNvSpPr>
            <p:nvPr/>
          </p:nvSpPr>
          <p:spPr bwMode="auto">
            <a:xfrm>
              <a:off x="3186" y="2850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2</a:t>
              </a:r>
            </a:p>
          </p:txBody>
        </p:sp>
      </p:grpSp>
      <p:grpSp>
        <p:nvGrpSpPr>
          <p:cNvPr id="164919" name="Group 55"/>
          <p:cNvGrpSpPr>
            <a:grpSpLocks/>
          </p:cNvGrpSpPr>
          <p:nvPr/>
        </p:nvGrpSpPr>
        <p:grpSpPr bwMode="auto">
          <a:xfrm>
            <a:off x="5003800" y="5076825"/>
            <a:ext cx="273050" cy="244475"/>
            <a:chOff x="3176" y="3249"/>
            <a:chExt cx="172" cy="154"/>
          </a:xfrm>
        </p:grpSpPr>
        <p:sp>
          <p:nvSpPr>
            <p:cNvPr id="164920" name="Line 56"/>
            <p:cNvSpPr>
              <a:spLocks noChangeShapeType="1"/>
            </p:cNvSpPr>
            <p:nvPr/>
          </p:nvSpPr>
          <p:spPr bwMode="auto">
            <a:xfrm rot="16200000">
              <a:off x="3199" y="3305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Text Box 57"/>
            <p:cNvSpPr txBox="1">
              <a:spLocks noChangeArrowheads="1"/>
            </p:cNvSpPr>
            <p:nvPr/>
          </p:nvSpPr>
          <p:spPr bwMode="auto">
            <a:xfrm>
              <a:off x="3188" y="324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4</a:t>
              </a:r>
            </a:p>
          </p:txBody>
        </p:sp>
      </p:grpSp>
      <p:grpSp>
        <p:nvGrpSpPr>
          <p:cNvPr id="164922" name="Group 58"/>
          <p:cNvGrpSpPr>
            <a:grpSpLocks/>
          </p:cNvGrpSpPr>
          <p:nvPr/>
        </p:nvGrpSpPr>
        <p:grpSpPr bwMode="auto">
          <a:xfrm>
            <a:off x="5010150" y="5384800"/>
            <a:ext cx="266700" cy="244475"/>
            <a:chOff x="3180" y="3444"/>
            <a:chExt cx="168" cy="154"/>
          </a:xfrm>
        </p:grpSpPr>
        <p:sp>
          <p:nvSpPr>
            <p:cNvPr id="164923" name="Line 59"/>
            <p:cNvSpPr>
              <a:spLocks noChangeShapeType="1"/>
            </p:cNvSpPr>
            <p:nvPr/>
          </p:nvSpPr>
          <p:spPr bwMode="auto">
            <a:xfrm rot="16200000">
              <a:off x="3203" y="3500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Text Box 60"/>
            <p:cNvSpPr txBox="1">
              <a:spLocks noChangeArrowheads="1"/>
            </p:cNvSpPr>
            <p:nvPr/>
          </p:nvSpPr>
          <p:spPr bwMode="auto">
            <a:xfrm>
              <a:off x="3188" y="344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000"/>
                <a:t>5</a:t>
              </a:r>
            </a:p>
          </p:txBody>
        </p:sp>
      </p:grpSp>
      <p:sp>
        <p:nvSpPr>
          <p:cNvPr id="164925" name="Text Box 61"/>
          <p:cNvSpPr txBox="1">
            <a:spLocks noChangeArrowheads="1"/>
          </p:cNvSpPr>
          <p:nvPr/>
        </p:nvSpPr>
        <p:spPr bwMode="auto">
          <a:xfrm>
            <a:off x="3850983" y="5875536"/>
            <a:ext cx="1495794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/>
              <a:t>W</a:t>
            </a:r>
            <a:r>
              <a:rPr lang="de-DE" dirty="0" err="1"/>
              <a:t>itamin</a:t>
            </a:r>
            <a:r>
              <a:rPr lang="pl-PL" dirty="0"/>
              <a:t>y</a:t>
            </a:r>
            <a:br>
              <a:rPr lang="pl-PL" dirty="0"/>
            </a:br>
            <a:r>
              <a:rPr lang="de-DE" dirty="0"/>
              <a:t>/</a:t>
            </a:r>
            <a:r>
              <a:rPr lang="pl-PL" dirty="0"/>
              <a:t>zw. mineralne</a:t>
            </a:r>
            <a:endParaRPr lang="de-DE" dirty="0"/>
          </a:p>
        </p:txBody>
      </p:sp>
      <p:sp>
        <p:nvSpPr>
          <p:cNvPr id="164926" name="Text Box 62"/>
          <p:cNvSpPr txBox="1">
            <a:spLocks noChangeArrowheads="1"/>
          </p:cNvSpPr>
          <p:nvPr/>
        </p:nvSpPr>
        <p:spPr bwMode="auto">
          <a:xfrm>
            <a:off x="7235825" y="3527425"/>
            <a:ext cx="1903085" cy="66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dirty="0"/>
              <a:t>Organiczne kwasy</a:t>
            </a:r>
            <a:endParaRPr lang="de-DE" dirty="0"/>
          </a:p>
          <a:p>
            <a:r>
              <a:rPr lang="pl-PL" dirty="0"/>
              <a:t>aminowe</a:t>
            </a:r>
            <a:endParaRPr lang="de-DE" dirty="0"/>
          </a:p>
        </p:txBody>
      </p:sp>
      <p:sp>
        <p:nvSpPr>
          <p:cNvPr id="164927" name="Text Box 63"/>
          <p:cNvSpPr txBox="1">
            <a:spLocks noChangeArrowheads="1"/>
          </p:cNvSpPr>
          <p:nvPr/>
        </p:nvSpPr>
        <p:spPr bwMode="auto">
          <a:xfrm>
            <a:off x="3768165" y="1114386"/>
            <a:ext cx="2128596" cy="66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dirty="0"/>
              <a:t>Nieorganiczny Azot</a:t>
            </a:r>
            <a:endParaRPr lang="de-DE" dirty="0"/>
          </a:p>
          <a:p>
            <a:pPr algn="ctr"/>
            <a:r>
              <a:rPr lang="de-DE" dirty="0"/>
              <a:t>DAHP/DAP</a:t>
            </a:r>
            <a:r>
              <a:rPr lang="pl-PL" dirty="0"/>
              <a:t> </a:t>
            </a:r>
            <a:r>
              <a:rPr lang="de-DE" dirty="0"/>
              <a:t>„</a:t>
            </a:r>
            <a:r>
              <a:rPr lang="de-DE" dirty="0" err="1"/>
              <a:t>Gärsalz</a:t>
            </a:r>
            <a:r>
              <a:rPr lang="de-DE" dirty="0"/>
              <a:t>“</a:t>
            </a:r>
          </a:p>
        </p:txBody>
      </p:sp>
      <p:sp>
        <p:nvSpPr>
          <p:cNvPr id="164928" name="Text Box 64"/>
          <p:cNvSpPr txBox="1">
            <a:spLocks noChangeArrowheads="1"/>
          </p:cNvSpPr>
          <p:nvPr/>
        </p:nvSpPr>
        <p:spPr bwMode="auto">
          <a:xfrm>
            <a:off x="942975" y="3644900"/>
            <a:ext cx="1425390" cy="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Lipid</a:t>
            </a:r>
            <a:r>
              <a:rPr lang="pl-PL" dirty="0"/>
              <a:t>y</a:t>
            </a:r>
            <a:r>
              <a:rPr lang="de-DE" dirty="0"/>
              <a:t>/</a:t>
            </a:r>
            <a:r>
              <a:rPr lang="de-DE" dirty="0" err="1"/>
              <a:t>Sterole</a:t>
            </a:r>
            <a:endParaRPr lang="de-DE" dirty="0"/>
          </a:p>
        </p:txBody>
      </p:sp>
      <p:sp>
        <p:nvSpPr>
          <p:cNvPr id="164929" name="Text Box 65"/>
          <p:cNvSpPr txBox="1">
            <a:spLocks noChangeArrowheads="1"/>
          </p:cNvSpPr>
          <p:nvPr/>
        </p:nvSpPr>
        <p:spPr bwMode="auto">
          <a:xfrm>
            <a:off x="5197587" y="4909456"/>
            <a:ext cx="3478003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Żywotność komórek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Tworzenie aromatów owocowych</a:t>
            </a:r>
            <a:r>
              <a:rPr lang="de-DE" dirty="0"/>
              <a:t> </a:t>
            </a:r>
          </a:p>
        </p:txBody>
      </p:sp>
      <p:sp>
        <p:nvSpPr>
          <p:cNvPr id="164931" name="Text Box 67"/>
          <p:cNvSpPr txBox="1">
            <a:spLocks noChangeArrowheads="1"/>
          </p:cNvSpPr>
          <p:nvPr/>
        </p:nvSpPr>
        <p:spPr bwMode="auto">
          <a:xfrm>
            <a:off x="205181" y="1506301"/>
            <a:ext cx="3297698" cy="1253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Stabilność błony komórkowej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Lepsze zakończenie fermentacji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Szczególnie przy wysokiej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zawartości alkoholu</a:t>
            </a:r>
            <a:r>
              <a:rPr lang="de-DE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4932" name="AutoShape 68"/>
          <p:cNvSpPr>
            <a:spLocks noChangeArrowheads="1"/>
          </p:cNvSpPr>
          <p:nvPr/>
        </p:nvSpPr>
        <p:spPr bwMode="auto">
          <a:xfrm rot="1864299">
            <a:off x="5003800" y="4292600"/>
            <a:ext cx="1854200" cy="427038"/>
          </a:xfrm>
          <a:prstGeom prst="rightArrow">
            <a:avLst>
              <a:gd name="adj1" fmla="val 50000"/>
              <a:gd name="adj2" fmla="val 1085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33" name="Rectangle 69"/>
          <p:cNvSpPr>
            <a:spLocks noChangeArrowheads="1"/>
          </p:cNvSpPr>
          <p:nvPr/>
        </p:nvSpPr>
        <p:spPr bwMode="auto">
          <a:xfrm rot="10800000">
            <a:off x="4716463" y="3797300"/>
            <a:ext cx="360362" cy="2889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3366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34" name="Rectangle 70"/>
          <p:cNvSpPr>
            <a:spLocks noChangeArrowheads="1"/>
          </p:cNvSpPr>
          <p:nvPr/>
        </p:nvSpPr>
        <p:spPr bwMode="auto">
          <a:xfrm>
            <a:off x="4241800" y="3770313"/>
            <a:ext cx="330200" cy="30638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35" name="Rectangle 71"/>
          <p:cNvSpPr>
            <a:spLocks noChangeArrowheads="1"/>
          </p:cNvSpPr>
          <p:nvPr/>
        </p:nvSpPr>
        <p:spPr bwMode="auto">
          <a:xfrm rot="10800000">
            <a:off x="4716463" y="3789363"/>
            <a:ext cx="2303462" cy="2889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3366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36" name="Rectangle 72"/>
          <p:cNvSpPr>
            <a:spLocks noChangeArrowheads="1"/>
          </p:cNvSpPr>
          <p:nvPr/>
        </p:nvSpPr>
        <p:spPr bwMode="auto">
          <a:xfrm>
            <a:off x="2484438" y="3773488"/>
            <a:ext cx="2076450" cy="30638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39" name="Rectangle 75"/>
          <p:cNvSpPr>
            <a:spLocks noChangeArrowheads="1"/>
          </p:cNvSpPr>
          <p:nvPr/>
        </p:nvSpPr>
        <p:spPr bwMode="auto">
          <a:xfrm rot="1938130">
            <a:off x="5003800" y="4149725"/>
            <a:ext cx="1008063" cy="215900"/>
          </a:xfrm>
          <a:prstGeom prst="rect">
            <a:avLst/>
          </a:prstGeom>
          <a:pattFill prst="dkDnDiag">
            <a:fgClr>
              <a:schemeClr val="bg1"/>
            </a:fgClr>
            <a:bgClr>
              <a:srgbClr val="6600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40" name="AutoShape 76"/>
          <p:cNvSpPr>
            <a:spLocks noChangeArrowheads="1"/>
          </p:cNvSpPr>
          <p:nvPr/>
        </p:nvSpPr>
        <p:spPr bwMode="auto">
          <a:xfrm rot="-8606461">
            <a:off x="2771775" y="2852738"/>
            <a:ext cx="1854200" cy="427037"/>
          </a:xfrm>
          <a:prstGeom prst="rightArrow">
            <a:avLst>
              <a:gd name="adj1" fmla="val 50000"/>
              <a:gd name="adj2" fmla="val 1085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41" name="Rectangle 77"/>
          <p:cNvSpPr>
            <a:spLocks noChangeArrowheads="1"/>
          </p:cNvSpPr>
          <p:nvPr/>
        </p:nvSpPr>
        <p:spPr bwMode="auto">
          <a:xfrm rot="2160000">
            <a:off x="3530600" y="3213100"/>
            <a:ext cx="1008063" cy="215900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42" name="Rectangle 78"/>
          <p:cNvSpPr>
            <a:spLocks noChangeArrowheads="1"/>
          </p:cNvSpPr>
          <p:nvPr/>
        </p:nvSpPr>
        <p:spPr bwMode="auto">
          <a:xfrm rot="16200000">
            <a:off x="3856832" y="4928394"/>
            <a:ext cx="1738312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43" name="Rectangle 79"/>
          <p:cNvSpPr>
            <a:spLocks noChangeArrowheads="1"/>
          </p:cNvSpPr>
          <p:nvPr/>
        </p:nvSpPr>
        <p:spPr bwMode="auto">
          <a:xfrm rot="16200000">
            <a:off x="4580731" y="3925094"/>
            <a:ext cx="287338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4944" name="Text Box 80"/>
          <p:cNvSpPr txBox="1">
            <a:spLocks noChangeArrowheads="1"/>
          </p:cNvSpPr>
          <p:nvPr/>
        </p:nvSpPr>
        <p:spPr bwMode="auto">
          <a:xfrm>
            <a:off x="337322" y="5589578"/>
            <a:ext cx="4495141" cy="66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Redukuje zapotrzebowanie na siarkowanie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Lepsza żywotność komórek</a:t>
            </a:r>
            <a:r>
              <a:rPr lang="de-DE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4945" name="AutoShape 81"/>
          <p:cNvSpPr>
            <a:spLocks noChangeArrowheads="1"/>
          </p:cNvSpPr>
          <p:nvPr/>
        </p:nvSpPr>
        <p:spPr bwMode="auto">
          <a:xfrm rot="-14605371">
            <a:off x="3282157" y="4718844"/>
            <a:ext cx="1854200" cy="427037"/>
          </a:xfrm>
          <a:prstGeom prst="rightArrow">
            <a:avLst>
              <a:gd name="adj1" fmla="val 50000"/>
              <a:gd name="adj2" fmla="val 1085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46" name="Rectangle 82"/>
          <p:cNvSpPr>
            <a:spLocks noChangeArrowheads="1"/>
          </p:cNvSpPr>
          <p:nvPr/>
        </p:nvSpPr>
        <p:spPr bwMode="auto">
          <a:xfrm rot="17786093">
            <a:off x="3896519" y="4439444"/>
            <a:ext cx="1008062" cy="215900"/>
          </a:xfrm>
          <a:prstGeom prst="rect">
            <a:avLst/>
          </a:prstGeom>
          <a:pattFill prst="dkDnDiag">
            <a:fgClr>
              <a:schemeClr val="folHlink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48" name="Picture 84" descr="Stachelbe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89588"/>
            <a:ext cx="1627188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949" name="Picture 85" descr="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589588"/>
            <a:ext cx="14398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950" name="Picture 86" descr="Pfirs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49725"/>
            <a:ext cx="144621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955" name="Picture 91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33925"/>
            <a:ext cx="1079500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8" name="Rectangle 94"/>
          <p:cNvSpPr>
            <a:spLocks noGrp="1" noChangeArrowheads="1"/>
          </p:cNvSpPr>
          <p:nvPr>
            <p:ph type="title"/>
          </p:nvPr>
        </p:nvSpPr>
        <p:spPr>
          <a:xfrm>
            <a:off x="307974" y="-15223"/>
            <a:ext cx="8237539" cy="1008062"/>
          </a:xfrm>
          <a:solidFill>
            <a:srgbClr val="FFFFFF"/>
          </a:solidFill>
          <a:ln/>
        </p:spPr>
        <p:txBody>
          <a:bodyPr/>
          <a:lstStyle/>
          <a:p>
            <a:r>
              <a:rPr lang="pl-PL" sz="2800" dirty="0">
                <a:solidFill>
                  <a:srgbClr val="0070C0"/>
                </a:solidFill>
              </a:rPr>
              <a:t>Fermentacja</a:t>
            </a:r>
            <a:r>
              <a:rPr lang="de-DE" sz="2800" dirty="0">
                <a:solidFill>
                  <a:srgbClr val="0070C0"/>
                </a:solidFill>
              </a:rPr>
              <a:t> –  </a:t>
            </a:r>
            <a:r>
              <a:rPr lang="pl-PL" sz="2800" dirty="0">
                <a:solidFill>
                  <a:srgbClr val="0070C0"/>
                </a:solidFill>
              </a:rPr>
              <a:t>z pożywkami kompleksowymi</a:t>
            </a:r>
            <a:r>
              <a:rPr lang="de-DE" sz="2800" dirty="0">
                <a:solidFill>
                  <a:srgbClr val="0070C0"/>
                </a:solidFill>
              </a:rPr>
              <a:t> - </a:t>
            </a:r>
            <a:r>
              <a:rPr lang="pl-PL" sz="2800" dirty="0">
                <a:solidFill>
                  <a:srgbClr val="0070C0"/>
                </a:solidFill>
              </a:rPr>
              <a:t>Dawkowanie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1511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7000"/>
                                        <p:tgtEl>
                                          <p:spTgt spid="16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6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300" fill="hold"/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300" fill="hold"/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300"/>
                                        <p:tgtEl>
                                          <p:spTgt spid="16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300" fill="hold"/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300" fill="hold"/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300"/>
                                        <p:tgtEl>
                                          <p:spTgt spid="16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400" fill="hold"/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400" fill="hold"/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400"/>
                                        <p:tgtEl>
                                          <p:spTgt spid="16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6100"/>
                                        <p:tgtEl>
                                          <p:spTgt spid="16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099"/>
                                          </p:stCondLst>
                                        </p:cTn>
                                        <p:tgtEl>
                                          <p:spTgt spid="1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6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16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300"/>
                                        <p:tgtEl>
                                          <p:spTgt spid="16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1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16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32" grpId="0" animBg="1"/>
      <p:bldP spid="164935" grpId="0" animBg="1"/>
      <p:bldP spid="164935" grpId="1" animBg="1"/>
      <p:bldP spid="164936" grpId="0" animBg="1"/>
      <p:bldP spid="164936" grpId="1" animBg="1"/>
      <p:bldP spid="164939" grpId="0" animBg="1"/>
      <p:bldP spid="164940" grpId="0" animBg="1"/>
      <p:bldP spid="164941" grpId="0" animBg="1"/>
      <p:bldP spid="164942" grpId="0" animBg="1"/>
      <p:bldP spid="164942" grpId="1" animBg="1"/>
      <p:bldP spid="164945" grpId="0" animBg="1"/>
      <p:bldP spid="1649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kt 03_Anschni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1800"/>
            <a:ext cx="28686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Rotwein 01_Rot_KOR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37" y="1700213"/>
            <a:ext cx="34940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536" y="116632"/>
            <a:ext cx="874846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/>
            <a:r>
              <a:rPr lang="pl-PL" sz="3200" dirty="0">
                <a:solidFill>
                  <a:srgbClr val="0070C0"/>
                </a:solidFill>
              </a:rPr>
              <a:t>Fermentacja alkoholowa</a:t>
            </a:r>
            <a:r>
              <a:rPr lang="de-DE" sz="3200" dirty="0">
                <a:solidFill>
                  <a:srgbClr val="0070C0"/>
                </a:solidFill>
              </a:rPr>
              <a:t> –  </a:t>
            </a:r>
          </a:p>
          <a:p>
            <a:pPr lvl="0"/>
            <a:r>
              <a:rPr lang="pl-PL" sz="3200" dirty="0">
                <a:solidFill>
                  <a:srgbClr val="0070C0"/>
                </a:solidFill>
              </a:rPr>
              <a:t>Pożywki celowane zastosowanie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39786" y="5013176"/>
            <a:ext cx="1823512" cy="3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dirty="0"/>
              <a:t>Dr. Ilona Schneider</a:t>
            </a:r>
          </a:p>
        </p:txBody>
      </p:sp>
    </p:spTree>
    <p:extLst>
      <p:ext uri="{BB962C8B-B14F-4D97-AF65-F5344CB8AC3E}">
        <p14:creationId xmlns:p14="http://schemas.microsoft.com/office/powerpoint/2010/main" val="1802706982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24936" cy="1096963"/>
          </a:xfrm>
        </p:spPr>
        <p:txBody>
          <a:bodyPr/>
          <a:lstStyle/>
          <a:p>
            <a:r>
              <a:rPr lang="pl-PL" b="0" dirty="0"/>
              <a:t>Fermentacja oparta na drożdżach selekcjonowanych, czystych i spontaniczna</a:t>
            </a:r>
            <a:r>
              <a:rPr lang="de-DE" b="0" dirty="0"/>
              <a:t>....</a:t>
            </a:r>
          </a:p>
        </p:txBody>
      </p:sp>
      <p:sp>
        <p:nvSpPr>
          <p:cNvPr id="8704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9552" y="1484784"/>
            <a:ext cx="7329488" cy="466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pl-PL" sz="1800" b="1" i="1" u="sng" dirty="0"/>
              <a:t>Definicja fermentacji na drożdżach czystych selekcjonowanych</a:t>
            </a:r>
            <a:r>
              <a:rPr lang="de-DE" sz="1800" b="1" i="1" u="sng" dirty="0"/>
              <a:t>: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l-PL" sz="1600" dirty="0"/>
              <a:t>Fermentacja z zastosowaniem selekcjonowanych, suchych komórek drożdżowych </a:t>
            </a:r>
            <a:r>
              <a:rPr lang="pl-PL" sz="1600" dirty="0" err="1"/>
              <a:t>rehydrowanych</a:t>
            </a:r>
            <a:r>
              <a:rPr lang="pl-PL" sz="1600" dirty="0"/>
              <a:t> w moszczu przekształcają cukier na alkohol</a:t>
            </a:r>
            <a:r>
              <a:rPr lang="de-DE" sz="1600" dirty="0"/>
              <a:t>.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l-PL" sz="1600" u="sng" dirty="0"/>
              <a:t>Główny organizm czystych komórek drożdżowych</a:t>
            </a:r>
            <a:r>
              <a:rPr lang="de-DE" sz="1600" dirty="0"/>
              <a:t>: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de-DE" sz="1400" dirty="0"/>
              <a:t>„</a:t>
            </a:r>
            <a:r>
              <a:rPr lang="pl-PL" sz="1400" dirty="0"/>
              <a:t>prawdziwe drożdże winiarskie</a:t>
            </a:r>
            <a:r>
              <a:rPr lang="de-DE" sz="1400" dirty="0"/>
              <a:t>“ = </a:t>
            </a:r>
            <a:r>
              <a:rPr lang="de-DE" sz="1400" dirty="0" err="1"/>
              <a:t>Saccharomycet</a:t>
            </a:r>
            <a:r>
              <a:rPr lang="de-DE" sz="1400" dirty="0"/>
              <a:t> &amp; </a:t>
            </a:r>
            <a:r>
              <a:rPr lang="pl-PL" sz="1400" dirty="0"/>
              <a:t>naturalna flora drożdżowa</a:t>
            </a:r>
            <a:endParaRPr lang="de-DE" sz="1400" dirty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pl-PL" sz="1400" dirty="0"/>
              <a:t>Wyselekcjonowane ze spontanicznie fermentujących moszczy winogronowych</a:t>
            </a:r>
            <a:r>
              <a:rPr lang="de-DE" sz="1400" dirty="0"/>
              <a:t> 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de-DE" sz="16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800" b="1" i="1" u="sng" dirty="0"/>
              <a:t>Definicja fermentacji spontanicznej</a:t>
            </a:r>
            <a:r>
              <a:rPr lang="de-DE" sz="1800" b="1" i="1" u="sng" dirty="0"/>
              <a:t>: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l-PL" sz="1600" dirty="0"/>
              <a:t>Fermentacja alkoholowa cukru zawartego w moszczu winogronowym bez użyci drożdży</a:t>
            </a:r>
            <a:r>
              <a:rPr lang="de-DE" sz="1600" dirty="0"/>
              <a:t>.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de-DE" sz="1600" dirty="0"/>
              <a:t>„</a:t>
            </a:r>
            <a:r>
              <a:rPr lang="pl-PL" sz="1600" dirty="0"/>
              <a:t>heterogeniczny proces mikrobiologiczny</a:t>
            </a:r>
            <a:r>
              <a:rPr lang="de-DE" sz="1600" dirty="0"/>
              <a:t>, </a:t>
            </a:r>
            <a:r>
              <a:rPr lang="pl-PL" sz="1600" dirty="0"/>
              <a:t>który sekwencyjnie rozwija drożdże i inne mikroorganizmy znajdujące się w nastawie w obrębie tanku lub beczki</a:t>
            </a:r>
            <a:r>
              <a:rPr lang="de-DE" sz="1600" dirty="0"/>
              <a:t>“.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l-PL" sz="1600" u="sng" dirty="0"/>
              <a:t>Główne organizmy drożdży</a:t>
            </a:r>
            <a:r>
              <a:rPr lang="de-DE" sz="1600" u="sng" dirty="0"/>
              <a:t>: 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pl-PL" sz="1400" dirty="0"/>
              <a:t>Naturalna flora drożdżowa</a:t>
            </a:r>
            <a:r>
              <a:rPr lang="de-DE" sz="1400" dirty="0"/>
              <a:t> = </a:t>
            </a:r>
            <a:r>
              <a:rPr lang="pl-PL" sz="1400" dirty="0"/>
              <a:t>dzikie drożdże</a:t>
            </a:r>
            <a:r>
              <a:rPr lang="de-DE" sz="1400" dirty="0"/>
              <a:t> = </a:t>
            </a:r>
            <a:r>
              <a:rPr lang="pl-PL" sz="1400" dirty="0"/>
              <a:t>nie</a:t>
            </a:r>
            <a:r>
              <a:rPr lang="de-DE" sz="1400" dirty="0"/>
              <a:t>-</a:t>
            </a:r>
            <a:r>
              <a:rPr lang="de-DE" sz="1400" dirty="0" err="1"/>
              <a:t>Saccharomyceten</a:t>
            </a:r>
            <a:r>
              <a:rPr lang="de-DE" sz="1400" dirty="0"/>
              <a:t> </a:t>
            </a:r>
            <a:r>
              <a:rPr lang="pl-PL" sz="1400" dirty="0"/>
              <a:t>i prawdziwe drożdże winiarskie</a:t>
            </a:r>
            <a:endParaRPr lang="de-DE" sz="1400" dirty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de-DE" sz="1400" dirty="0"/>
              <a:t> = </a:t>
            </a:r>
            <a:r>
              <a:rPr lang="de-DE" sz="1400" dirty="0" err="1"/>
              <a:t>Saccharomyceten</a:t>
            </a:r>
            <a:r>
              <a:rPr lang="de-DE" sz="1400" dirty="0"/>
              <a:t> </a:t>
            </a:r>
            <a:r>
              <a:rPr lang="pl-PL" sz="1400" dirty="0"/>
              <a:t>i nieznane gatunki drożdży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8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569998" y="548680"/>
            <a:ext cx="2664512" cy="52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l-PL" sz="2800" dirty="0">
                <a:solidFill>
                  <a:srgbClr val="0070C0"/>
                </a:solidFill>
              </a:rPr>
              <a:t>Rehydratacja</a:t>
            </a:r>
            <a:r>
              <a:rPr lang="it-IT" sz="2800" dirty="0">
                <a:solidFill>
                  <a:srgbClr val="0070C0"/>
                </a:solidFill>
              </a:rPr>
              <a:t>…</a:t>
            </a: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-57819" y="1455154"/>
            <a:ext cx="9069595" cy="4257908"/>
            <a:chOff x="-182" y="810"/>
            <a:chExt cx="6372" cy="2874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719" y="3176"/>
              <a:ext cx="49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577" y="3226"/>
              <a:ext cx="1923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Wychłodzenie do temp.</a:t>
              </a:r>
              <a:r>
                <a:rPr lang="it-IT" sz="1800" dirty="0"/>
                <a:t>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Moszczu w nastawie</a:t>
              </a:r>
              <a:endParaRPr lang="it-IT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-131" y="1205"/>
              <a:ext cx="1179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Mieszanina moszczu i wody</a:t>
              </a:r>
              <a:endParaRPr lang="it-IT" sz="18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800" dirty="0"/>
                <a:t>35-37°C</a:t>
              </a:r>
              <a:endParaRPr lang="it-IT" dirty="0"/>
            </a:p>
          </p:txBody>
        </p:sp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864"/>
              <a:ext cx="1117" cy="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 rot="7781340">
              <a:off x="1065" y="1610"/>
              <a:ext cx="683" cy="188"/>
            </a:xfrm>
            <a:prstGeom prst="rightArrow">
              <a:avLst>
                <a:gd name="adj1" fmla="val 55556"/>
                <a:gd name="adj2" fmla="val 1020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444" y="1888"/>
              <a:ext cx="1632" cy="1056"/>
              <a:chOff x="444" y="1888"/>
              <a:chExt cx="1632" cy="1056"/>
            </a:xfrm>
          </p:grpSpPr>
          <p:pic>
            <p:nvPicPr>
              <p:cNvPr id="40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3" y="1888"/>
                <a:ext cx="573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" y="2005"/>
                <a:ext cx="800" cy="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AutoShape 15"/>
              <p:cNvSpPr>
                <a:spLocks noChangeArrowheads="1"/>
              </p:cNvSpPr>
              <p:nvPr/>
            </p:nvSpPr>
            <p:spPr bwMode="auto">
              <a:xfrm rot="3566372">
                <a:off x="1219" y="2171"/>
                <a:ext cx="117" cy="353"/>
              </a:xfrm>
              <a:prstGeom prst="downArrow">
                <a:avLst>
                  <a:gd name="adj1" fmla="val 50000"/>
                  <a:gd name="adj2" fmla="val 7542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2167" y="2659"/>
              <a:ext cx="528" cy="240"/>
            </a:xfrm>
            <a:prstGeom prst="rightArrow">
              <a:avLst>
                <a:gd name="adj1" fmla="val 55556"/>
                <a:gd name="adj2" fmla="val 5589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" name="AutoShape 17"/>
            <p:cNvSpPr>
              <a:spLocks noChangeArrowheads="1"/>
            </p:cNvSpPr>
            <p:nvPr/>
          </p:nvSpPr>
          <p:spPr bwMode="auto">
            <a:xfrm>
              <a:off x="4080" y="2640"/>
              <a:ext cx="528" cy="240"/>
            </a:xfrm>
            <a:prstGeom prst="rightArrow">
              <a:avLst>
                <a:gd name="adj1" fmla="val 55556"/>
                <a:gd name="adj2" fmla="val 5589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-182" y="3222"/>
              <a:ext cx="2801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Mieszanina moszczu i wody </a:t>
              </a:r>
              <a:r>
                <a:rPr lang="it-IT" sz="1800" dirty="0"/>
                <a:t>(50/50)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800" dirty="0"/>
                <a:t>+ SIHA </a:t>
              </a:r>
              <a:r>
                <a:rPr lang="pl-PL" sz="1800" dirty="0"/>
                <a:t>drożdże suche</a:t>
              </a:r>
              <a:r>
                <a:rPr lang="it-IT" sz="1800" dirty="0"/>
                <a:t>  </a:t>
              </a:r>
              <a:endParaRPr lang="it-IT" dirty="0"/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956" y="810"/>
              <a:ext cx="2463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Pożywka drożdżowa nieaktywna</a:t>
              </a:r>
              <a:endParaRPr lang="it-IT" sz="18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800" dirty="0"/>
                <a:t>(SIHA </a:t>
              </a:r>
              <a:r>
                <a:rPr lang="it-IT" sz="1800" dirty="0" err="1"/>
                <a:t>SpeedFerm</a:t>
              </a:r>
              <a:r>
                <a:rPr lang="it-IT" sz="1800" dirty="0"/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800" dirty="0"/>
                <a:t> </a:t>
              </a:r>
              <a:r>
                <a:rPr lang="pl-PL" sz="1800" dirty="0"/>
                <a:t>Bezpośrednie dawkowanie</a:t>
              </a:r>
              <a:r>
                <a:rPr lang="it-IT" sz="1800" dirty="0"/>
                <a:t> </a:t>
              </a:r>
              <a:endParaRPr lang="it-IT" dirty="0"/>
            </a:p>
          </p:txBody>
        </p:sp>
        <p:pic>
          <p:nvPicPr>
            <p:cNvPr id="3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2069"/>
              <a:ext cx="800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538" y="3370"/>
              <a:ext cx="16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90000"/>
                <a:buFont typeface="Wingdings 3" pitchFamily="18" charset="2"/>
                <a:buChar char="}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sz="1800" dirty="0"/>
                <a:t>Aplikacja do </a:t>
              </a:r>
              <a:r>
                <a:rPr lang="pl-PL" sz="1800" dirty="0" err="1"/>
                <a:t>nastawu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811470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948488" cy="728663"/>
          </a:xfrm>
        </p:spPr>
        <p:txBody>
          <a:bodyPr/>
          <a:lstStyle/>
          <a:p>
            <a:pPr eaLnBrk="1" hangingPunct="1"/>
            <a:r>
              <a:rPr lang="pl-PL" dirty="0"/>
              <a:t>Możliwości </a:t>
            </a:r>
            <a:r>
              <a:rPr lang="pl-PL" dirty="0" err="1"/>
              <a:t>rehydratacji</a:t>
            </a:r>
            <a:endParaRPr lang="de-DE" dirty="0"/>
          </a:p>
        </p:txBody>
      </p:sp>
      <p:grpSp>
        <p:nvGrpSpPr>
          <p:cNvPr id="208899" name="Group 3"/>
          <p:cNvGrpSpPr>
            <a:grpSpLocks/>
          </p:cNvGrpSpPr>
          <p:nvPr/>
        </p:nvGrpSpPr>
        <p:grpSpPr bwMode="auto">
          <a:xfrm>
            <a:off x="846211" y="1628775"/>
            <a:ext cx="839788" cy="3832225"/>
            <a:chOff x="1036" y="1026"/>
            <a:chExt cx="529" cy="2414"/>
          </a:xfrm>
        </p:grpSpPr>
        <p:pic>
          <p:nvPicPr>
            <p:cNvPr id="297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432"/>
              <a:ext cx="451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026"/>
              <a:ext cx="52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902" name="Group 6"/>
          <p:cNvGrpSpPr>
            <a:grpSpLocks/>
          </p:cNvGrpSpPr>
          <p:nvPr/>
        </p:nvGrpSpPr>
        <p:grpSpPr bwMode="auto">
          <a:xfrm>
            <a:off x="1973336" y="1628775"/>
            <a:ext cx="1728788" cy="3832225"/>
            <a:chOff x="1746" y="1026"/>
            <a:chExt cx="1089" cy="2414"/>
          </a:xfrm>
        </p:grpSpPr>
        <p:pic>
          <p:nvPicPr>
            <p:cNvPr id="2971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1026"/>
              <a:ext cx="52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625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432"/>
              <a:ext cx="451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18" name="Text Box 10"/>
            <p:cNvSpPr txBox="1">
              <a:spLocks noChangeArrowheads="1"/>
            </p:cNvSpPr>
            <p:nvPr/>
          </p:nvSpPr>
          <p:spPr bwMode="auto">
            <a:xfrm>
              <a:off x="1746" y="1671"/>
              <a:ext cx="43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dirty="0"/>
                <a:t>Woda</a:t>
              </a:r>
              <a:endParaRPr lang="de-DE" dirty="0"/>
            </a:p>
            <a:p>
              <a:pPr eaLnBrk="1" hangingPunct="1"/>
              <a:r>
                <a:rPr lang="de-DE" dirty="0"/>
                <a:t>10°C</a:t>
              </a:r>
            </a:p>
          </p:txBody>
        </p:sp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2109" y="1943"/>
              <a:ext cx="27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908" name="Group 12"/>
          <p:cNvGrpSpPr>
            <a:grpSpLocks/>
          </p:cNvGrpSpPr>
          <p:nvPr/>
        </p:nvGrpSpPr>
        <p:grpSpPr bwMode="auto">
          <a:xfrm>
            <a:off x="3703721" y="1628775"/>
            <a:ext cx="1725616" cy="3832225"/>
            <a:chOff x="2836" y="1026"/>
            <a:chExt cx="1087" cy="2414"/>
          </a:xfrm>
        </p:grpSpPr>
        <p:pic>
          <p:nvPicPr>
            <p:cNvPr id="2971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" y="1026"/>
              <a:ext cx="52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32"/>
              <a:ext cx="451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2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580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2836" y="1626"/>
              <a:ext cx="771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dirty="0"/>
                <a:t>Moszcz</a:t>
              </a:r>
              <a:r>
                <a:rPr lang="de-DE" dirty="0"/>
                <a:t> </a:t>
              </a:r>
            </a:p>
            <a:p>
              <a:pPr eaLnBrk="1" hangingPunct="1"/>
              <a:r>
                <a:rPr lang="pl-PL" dirty="0"/>
                <a:t>Obniżona </a:t>
              </a:r>
              <a:br>
                <a:rPr lang="pl-PL" dirty="0"/>
              </a:br>
              <a:r>
                <a:rPr lang="pl-PL" dirty="0"/>
                <a:t>temperatura</a:t>
              </a:r>
              <a:endParaRPr lang="de-DE" dirty="0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3199" y="1898"/>
              <a:ext cx="27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914" name="Group 18"/>
          <p:cNvGrpSpPr>
            <a:grpSpLocks/>
          </p:cNvGrpSpPr>
          <p:nvPr/>
        </p:nvGrpSpPr>
        <p:grpSpPr bwMode="auto">
          <a:xfrm>
            <a:off x="5573785" y="1628775"/>
            <a:ext cx="2932113" cy="3832225"/>
            <a:chOff x="4014" y="1026"/>
            <a:chExt cx="1847" cy="2414"/>
          </a:xfrm>
        </p:grpSpPr>
        <p:pic>
          <p:nvPicPr>
            <p:cNvPr id="29703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" y="1026"/>
              <a:ext cx="52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432"/>
              <a:ext cx="451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5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625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Text Box 22"/>
            <p:cNvSpPr txBox="1">
              <a:spLocks noChangeArrowheads="1"/>
            </p:cNvSpPr>
            <p:nvPr/>
          </p:nvSpPr>
          <p:spPr bwMode="auto">
            <a:xfrm>
              <a:off x="4014" y="1671"/>
              <a:ext cx="43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dirty="0"/>
                <a:t>Woda</a:t>
              </a:r>
              <a:endParaRPr lang="de-DE" dirty="0"/>
            </a:p>
            <a:p>
              <a:pPr eaLnBrk="1" hangingPunct="1"/>
              <a:r>
                <a:rPr lang="de-DE" dirty="0"/>
                <a:t>40°C</a:t>
              </a:r>
            </a:p>
          </p:txBody>
        </p:sp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377" y="1943"/>
              <a:ext cx="27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Text Box 24"/>
            <p:cNvSpPr txBox="1">
              <a:spLocks noChangeArrowheads="1"/>
            </p:cNvSpPr>
            <p:nvPr/>
          </p:nvSpPr>
          <p:spPr bwMode="auto">
            <a:xfrm>
              <a:off x="5090" y="1570"/>
              <a:ext cx="771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dirty="0"/>
                <a:t>Moszcz</a:t>
              </a:r>
              <a:br>
                <a:rPr lang="pl-PL" dirty="0"/>
              </a:br>
              <a:r>
                <a:rPr lang="pl-PL" dirty="0"/>
                <a:t>obniżona</a:t>
              </a:r>
              <a:br>
                <a:rPr lang="pl-PL" dirty="0"/>
              </a:br>
              <a:r>
                <a:rPr lang="pl-PL" dirty="0"/>
                <a:t>temperatura</a:t>
              </a:r>
              <a:endParaRPr lang="de-DE" dirty="0"/>
            </a:p>
          </p:txBody>
        </p:sp>
        <p:sp>
          <p:nvSpPr>
            <p:cNvPr id="29709" name="Line 25"/>
            <p:cNvSpPr>
              <a:spLocks noChangeShapeType="1"/>
            </p:cNvSpPr>
            <p:nvPr/>
          </p:nvSpPr>
          <p:spPr bwMode="auto">
            <a:xfrm flipH="1">
              <a:off x="4921" y="1761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1842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6948488" cy="728663"/>
          </a:xfrm>
        </p:spPr>
        <p:txBody>
          <a:bodyPr/>
          <a:lstStyle/>
          <a:p>
            <a:r>
              <a:rPr lang="pl-PL" sz="2800" dirty="0"/>
              <a:t>Rehydratacja</a:t>
            </a:r>
            <a:r>
              <a:rPr lang="de-DE" sz="2800" dirty="0"/>
              <a:t>….</a:t>
            </a:r>
          </a:p>
        </p:txBody>
      </p:sp>
      <p:grpSp>
        <p:nvGrpSpPr>
          <p:cNvPr id="855043" name="Group 3"/>
          <p:cNvGrpSpPr>
            <a:grpSpLocks/>
          </p:cNvGrpSpPr>
          <p:nvPr/>
        </p:nvGrpSpPr>
        <p:grpSpPr bwMode="auto">
          <a:xfrm>
            <a:off x="827088" y="2420938"/>
            <a:ext cx="3000373" cy="1865311"/>
            <a:chOff x="521" y="1016"/>
            <a:chExt cx="1890" cy="1175"/>
          </a:xfrm>
        </p:grpSpPr>
        <p:pic>
          <p:nvPicPr>
            <p:cNvPr id="8550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1016"/>
              <a:ext cx="52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50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615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5046" name="Text Box 6"/>
            <p:cNvSpPr txBox="1">
              <a:spLocks noChangeArrowheads="1"/>
            </p:cNvSpPr>
            <p:nvPr/>
          </p:nvSpPr>
          <p:spPr bwMode="auto">
            <a:xfrm>
              <a:off x="521" y="1661"/>
              <a:ext cx="45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1"/>
                  </a:solidFill>
                </a:rPr>
                <a:t>Woda</a:t>
              </a:r>
              <a:endParaRPr lang="de-DE" dirty="0">
                <a:solidFill>
                  <a:schemeClr val="tx1"/>
                </a:solidFill>
              </a:endParaRPr>
            </a:p>
            <a:p>
              <a:r>
                <a:rPr lang="de-DE" dirty="0">
                  <a:solidFill>
                    <a:schemeClr val="tx1"/>
                  </a:solidFill>
                </a:rPr>
                <a:t>40°C</a:t>
              </a:r>
            </a:p>
          </p:txBody>
        </p:sp>
        <p:sp>
          <p:nvSpPr>
            <p:cNvPr id="855047" name="Line 7"/>
            <p:cNvSpPr>
              <a:spLocks noChangeShapeType="1"/>
            </p:cNvSpPr>
            <p:nvPr/>
          </p:nvSpPr>
          <p:spPr bwMode="auto">
            <a:xfrm>
              <a:off x="884" y="1933"/>
              <a:ext cx="27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5048" name="Text Box 8"/>
            <p:cNvSpPr txBox="1">
              <a:spLocks noChangeArrowheads="1"/>
            </p:cNvSpPr>
            <p:nvPr/>
          </p:nvSpPr>
          <p:spPr bwMode="auto">
            <a:xfrm>
              <a:off x="1597" y="1560"/>
              <a:ext cx="814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1"/>
                  </a:solidFill>
                </a:rPr>
                <a:t>Moszcz</a:t>
              </a:r>
            </a:p>
            <a:p>
              <a:r>
                <a:rPr lang="pl-PL" dirty="0"/>
                <a:t>Obniżona</a:t>
              </a:r>
              <a:br>
                <a:rPr lang="pl-PL" dirty="0"/>
              </a:br>
              <a:r>
                <a:rPr lang="pl-PL" dirty="0"/>
                <a:t>temperatura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55049" name="Line 9"/>
            <p:cNvSpPr>
              <a:spLocks noChangeShapeType="1"/>
            </p:cNvSpPr>
            <p:nvPr/>
          </p:nvSpPr>
          <p:spPr bwMode="auto">
            <a:xfrm flipH="1">
              <a:off x="1428" y="1751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5050" name="Group 10"/>
          <p:cNvGrpSpPr>
            <a:grpSpLocks/>
          </p:cNvGrpSpPr>
          <p:nvPr/>
        </p:nvGrpSpPr>
        <p:grpSpPr bwMode="auto">
          <a:xfrm>
            <a:off x="3573458" y="1117838"/>
            <a:ext cx="2043110" cy="5185717"/>
            <a:chOff x="3787" y="799"/>
            <a:chExt cx="1287" cy="3471"/>
          </a:xfrm>
        </p:grpSpPr>
        <p:pic>
          <p:nvPicPr>
            <p:cNvPr id="85505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478"/>
              <a:ext cx="451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52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799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5053" name="Text Box 13"/>
            <p:cNvSpPr txBox="1">
              <a:spLocks noChangeArrowheads="1"/>
            </p:cNvSpPr>
            <p:nvPr/>
          </p:nvSpPr>
          <p:spPr bwMode="auto">
            <a:xfrm>
              <a:off x="4059" y="3612"/>
              <a:ext cx="1015" cy="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tx1"/>
                  </a:solidFill>
                </a:rPr>
                <a:t>Temp. moszczu</a:t>
              </a:r>
              <a:endParaRPr lang="de-DE" dirty="0">
                <a:solidFill>
                  <a:schemeClr val="tx1"/>
                </a:solidFill>
              </a:endParaRPr>
            </a:p>
            <a:p>
              <a:r>
                <a:rPr lang="de-DE" dirty="0">
                  <a:solidFill>
                    <a:schemeClr val="tx1"/>
                  </a:solidFill>
                </a:rPr>
                <a:t>15-20 °C</a:t>
              </a:r>
            </a:p>
            <a:p>
              <a:r>
                <a:rPr lang="pl-PL" dirty="0">
                  <a:solidFill>
                    <a:schemeClr val="tx1"/>
                  </a:solidFill>
                </a:rPr>
                <a:t>flotacja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85505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1298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5055" name="Text Box 15"/>
            <p:cNvSpPr txBox="1">
              <a:spLocks noChangeArrowheads="1"/>
            </p:cNvSpPr>
            <p:nvPr/>
          </p:nvSpPr>
          <p:spPr bwMode="auto">
            <a:xfrm>
              <a:off x="3833" y="1525"/>
              <a:ext cx="40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tx1"/>
                  </a:solidFill>
                </a:rPr>
                <a:t>27°C</a:t>
              </a:r>
            </a:p>
          </p:txBody>
        </p:sp>
        <p:sp>
          <p:nvSpPr>
            <p:cNvPr id="855056" name="Text Box 16"/>
            <p:cNvSpPr txBox="1">
              <a:spLocks noChangeArrowheads="1"/>
            </p:cNvSpPr>
            <p:nvPr/>
          </p:nvSpPr>
          <p:spPr bwMode="auto">
            <a:xfrm>
              <a:off x="3787" y="1071"/>
              <a:ext cx="40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tx1"/>
                  </a:solidFill>
                </a:rPr>
                <a:t>35°C</a:t>
              </a:r>
            </a:p>
          </p:txBody>
        </p:sp>
        <p:pic>
          <p:nvPicPr>
            <p:cNvPr id="85505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1856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5058" name="Text Box 18"/>
            <p:cNvSpPr txBox="1">
              <a:spLocks noChangeArrowheads="1"/>
            </p:cNvSpPr>
            <p:nvPr/>
          </p:nvSpPr>
          <p:spPr bwMode="auto">
            <a:xfrm>
              <a:off x="3833" y="2083"/>
              <a:ext cx="40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chemeClr val="tx1"/>
                  </a:solidFill>
                </a:rPr>
                <a:t>22°C</a:t>
              </a:r>
            </a:p>
          </p:txBody>
        </p:sp>
      </p:grpSp>
      <p:pic>
        <p:nvPicPr>
          <p:cNvPr id="855059" name="Picture 19" descr="siha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33600"/>
            <a:ext cx="2960688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/>
          <a:stretch/>
        </p:blipFill>
        <p:spPr bwMode="auto">
          <a:xfrm>
            <a:off x="611559" y="1401484"/>
            <a:ext cx="3734980" cy="444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 bwMode="auto">
          <a:xfrm>
            <a:off x="4687499" y="1401484"/>
            <a:ext cx="3888432" cy="444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3568" y="537931"/>
            <a:ext cx="3829895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3200" dirty="0">
                <a:solidFill>
                  <a:srgbClr val="0070C0"/>
                </a:solidFill>
              </a:rPr>
              <a:t>Drożdże win białych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4048" y="537931"/>
            <a:ext cx="2759089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3200" dirty="0">
                <a:solidFill>
                  <a:srgbClr val="0070C0"/>
                </a:solidFill>
              </a:rPr>
              <a:t>…czerwonych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467544" y="332656"/>
            <a:ext cx="5400837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3200" dirty="0">
                <a:solidFill>
                  <a:srgbClr val="0070C0"/>
                </a:solidFill>
              </a:rPr>
              <a:t>Drożdże do win czerwonych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323528" y="1196752"/>
          <a:ext cx="8352927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0" dirty="0">
                          <a:effectLst/>
                          <a:latin typeface="+mn-lt"/>
                          <a:cs typeface="Times New Roman"/>
                        </a:rPr>
                        <a:t>Yeast</a:t>
                      </a:r>
                      <a:endParaRPr lang="en-US" sz="18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Particularly suitable for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Yeast characteristics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Active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Yeast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(Burgundy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Yeast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0" dirty="0">
                          <a:effectLst/>
                          <a:latin typeface="+mn-lt"/>
                          <a:cs typeface="Times New Roman"/>
                        </a:rPr>
                        <a:t>Selection region Baden, Germany</a:t>
                      </a: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Pinot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Noir, Merlot, 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Pinot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Meunier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St. Laurent,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f.e</a:t>
                      </a:r>
                      <a:r>
                        <a:rPr lang="de-DE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Regent)</a:t>
                      </a:r>
                      <a:endParaRPr lang="en-US" sz="1000" u="sng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Increased glycerol production, blackberry, cherry, classic Pinot type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 Active Yeast 10</a:t>
                      </a:r>
                      <a:b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(Red Roman)</a:t>
                      </a:r>
                      <a:endParaRPr lang="en-GB" sz="1400" baseline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region Piedmont, Italy 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Dornfelder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Lemberger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Cabernet Sauvignon, Cabernet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Franc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Syrah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Amarone, Nebbiolo, </a:t>
                      </a: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f.e</a:t>
                      </a: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it-IT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Monarch</a:t>
                      </a: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Cabernet Cantor, Cabernet Cortis)</a:t>
                      </a:r>
                      <a:endParaRPr lang="en-US" sz="1000" u="sng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Spicy, dark chocolate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aroma, autolysis capabilities, excellent for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barrique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vinification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Rubino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Cru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(Hybrid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Yeast)</a:t>
                      </a:r>
                      <a:endParaRPr lang="en-GB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Cabernet Sauvignon,</a:t>
                      </a:r>
                      <a:r>
                        <a:rPr lang="de-DE" sz="1400" b="0" kern="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de-DE" sz="1400" b="0" kern="0" baseline="0" dirty="0" err="1">
                          <a:effectLst/>
                          <a:latin typeface="+mn-lt"/>
                          <a:cs typeface="Times New Roman"/>
                        </a:rPr>
                        <a:t>Pinot</a:t>
                      </a:r>
                      <a:r>
                        <a:rPr lang="de-DE" sz="1400" b="0" kern="0" baseline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de-DE" sz="1400" b="0" kern="0" baseline="0" dirty="0" err="1">
                          <a:effectLst/>
                          <a:latin typeface="+mn-lt"/>
                          <a:cs typeface="Times New Roman"/>
                        </a:rPr>
                        <a:t>Meunier</a:t>
                      </a:r>
                      <a:r>
                        <a:rPr lang="de-DE" sz="1400" b="0" kern="0" baseline="0" dirty="0">
                          <a:effectLst/>
                          <a:latin typeface="+mn-lt"/>
                          <a:cs typeface="Times New Roman"/>
                        </a:rPr>
                        <a:t>, Rosé </a:t>
                      </a:r>
                      <a:r>
                        <a:rPr lang="de-DE" sz="1400" b="0" kern="0" baseline="0" dirty="0" err="1">
                          <a:effectLst/>
                          <a:latin typeface="+mn-lt"/>
                          <a:cs typeface="Times New Roman"/>
                        </a:rPr>
                        <a:t>Production</a:t>
                      </a:r>
                      <a:endParaRPr lang="en-US" sz="14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Mocha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and dark chocolate aroma, colour stability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SIHAFERM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Finesse Red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region Württemberg, Germany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0" dirty="0">
                          <a:effectLst/>
                          <a:latin typeface="+mn-lt"/>
                          <a:cs typeface="Times New Roman"/>
                        </a:rPr>
                        <a:t>Pinot Noir, Cabernet Sauvignon, Merlot</a:t>
                      </a:r>
                      <a:r>
                        <a:rPr lang="en-GB" sz="1400" b="0" kern="0" baseline="0" dirty="0">
                          <a:effectLst/>
                          <a:latin typeface="+mn-lt"/>
                          <a:cs typeface="Times New Roman"/>
                        </a:rPr>
                        <a:t>, Zinfandel, </a:t>
                      </a:r>
                      <a:r>
                        <a:rPr lang="en-GB" sz="1400" b="0" u="sng" kern="0" baseline="0" dirty="0">
                          <a:effectLst/>
                          <a:latin typeface="+mn-lt"/>
                          <a:cs typeface="Times New Roman"/>
                        </a:rPr>
                        <a:t>(</a:t>
                      </a:r>
                      <a:r>
                        <a:rPr lang="en-GB" sz="1400" b="0" u="sng" kern="0" baseline="0" dirty="0" err="1">
                          <a:effectLst/>
                          <a:latin typeface="+mn-lt"/>
                          <a:cs typeface="Times New Roman"/>
                        </a:rPr>
                        <a:t>f.e</a:t>
                      </a:r>
                      <a:r>
                        <a:rPr lang="en-GB" sz="1400" b="0" u="sng" kern="0" baseline="0" dirty="0">
                          <a:effectLst/>
                          <a:latin typeface="+mn-lt"/>
                          <a:cs typeface="Times New Roman"/>
                        </a:rPr>
                        <a:t>. Cabernet Cantor, Cabernet </a:t>
                      </a:r>
                      <a:r>
                        <a:rPr lang="en-GB" sz="1400" b="0" u="sng" kern="0" baseline="0" dirty="0" err="1">
                          <a:effectLst/>
                          <a:latin typeface="+mn-lt"/>
                          <a:cs typeface="Times New Roman"/>
                        </a:rPr>
                        <a:t>Cortis</a:t>
                      </a:r>
                      <a:r>
                        <a:rPr lang="en-GB" sz="1400" b="0" u="sng" kern="0" baseline="0" dirty="0">
                          <a:effectLst/>
                          <a:latin typeface="+mn-lt"/>
                          <a:cs typeface="Times New Roman"/>
                        </a:rPr>
                        <a:t>)</a:t>
                      </a:r>
                      <a:endParaRPr lang="en-US" sz="1400" b="0" u="sng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High stabilisation of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spicy red wines 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7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97413" y="332656"/>
            <a:ext cx="3001719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</a:rPr>
              <a:t>Weißweinhefen</a:t>
            </a:r>
            <a:endParaRPr lang="en-GB" sz="32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323528" y="1196752"/>
          <a:ext cx="835292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0" dirty="0">
                          <a:effectLst/>
                          <a:latin typeface="+mn-lt"/>
                          <a:cs typeface="Times New Roman"/>
                        </a:rPr>
                        <a:t>Yeast</a:t>
                      </a:r>
                      <a:endParaRPr lang="en-US" sz="18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Particularly suitable for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Yeast characteristics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Active Yeast 3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0" dirty="0">
                          <a:effectLst/>
                          <a:latin typeface="+mn-lt"/>
                          <a:cs typeface="Times New Roman"/>
                        </a:rPr>
                        <a:t>Selection region </a:t>
                      </a:r>
                      <a:r>
                        <a:rPr lang="en-GB" sz="1000" b="0" kern="0" dirty="0" err="1">
                          <a:effectLst/>
                          <a:latin typeface="+mn-lt"/>
                          <a:cs typeface="Times New Roman"/>
                        </a:rPr>
                        <a:t>Nahe</a:t>
                      </a:r>
                      <a:r>
                        <a:rPr lang="en-GB" sz="1000" b="0" kern="0" dirty="0">
                          <a:effectLst/>
                          <a:latin typeface="+mn-lt"/>
                          <a:cs typeface="Times New Roman"/>
                        </a:rPr>
                        <a:t>, Germany</a:t>
                      </a: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Silvaner, Müller-Thurgau, 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Pinot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Gris, Grüner Veltliner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Universal yeast, for elegant fruity white, rosé and red wines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 Active Yeast 7 </a:t>
                      </a:r>
                      <a:b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Riesling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Yeast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region Palatinate, Germany 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Riesling,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Muscat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varieties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f.e</a:t>
                      </a: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it-IT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Muscaris</a:t>
                      </a:r>
                      <a:r>
                        <a:rPr lang="it-IT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it-IT" sz="1400" u="none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Gewürtztraminer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Semillon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Blanc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Solaris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Tropical fruit and pine apple aroma, ß-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Glucosidase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activity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SIHA-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Varioferm</a:t>
                      </a:r>
                      <a:endParaRPr lang="en-GB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(3-Saccharoymces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cerevisiae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strains)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Rheingau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Rheinhessen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Nahe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Germany 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Chardonnay</a:t>
                      </a: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Pinot</a:t>
                      </a: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 Blanc,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Pinot</a:t>
                      </a: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gris</a:t>
                      </a: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Ribolla</a:t>
                      </a: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Tocai</a:t>
                      </a:r>
                      <a:endParaRPr lang="en-US" sz="14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Peach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and passion fruit aroma, complexity, for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Bâtonnage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 </a:t>
                      </a:r>
                      <a:r>
                        <a:rPr lang="en-GB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Cryarome</a:t>
                      </a:r>
                      <a:endParaRPr lang="en-GB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region Sauterne,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France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0" dirty="0">
                          <a:effectLst/>
                          <a:latin typeface="+mn-lt"/>
                          <a:cs typeface="Times New Roman"/>
                        </a:rPr>
                        <a:t> Sauvignon</a:t>
                      </a:r>
                      <a:r>
                        <a:rPr lang="en-GB" sz="1400" b="0" kern="0" baseline="0" dirty="0">
                          <a:effectLst/>
                          <a:latin typeface="+mn-lt"/>
                          <a:cs typeface="Times New Roman"/>
                        </a:rPr>
                        <a:t> Blanc, </a:t>
                      </a:r>
                      <a:r>
                        <a:rPr lang="en-GB" sz="1400" b="0" kern="0" baseline="0" dirty="0" err="1">
                          <a:effectLst/>
                          <a:latin typeface="+mn-lt"/>
                          <a:cs typeface="Times New Roman"/>
                        </a:rPr>
                        <a:t>Silvaner</a:t>
                      </a:r>
                      <a:r>
                        <a:rPr lang="en-GB" sz="1400" b="0" kern="0" baseline="0" dirty="0">
                          <a:effectLst/>
                          <a:latin typeface="+mn-lt"/>
                          <a:cs typeface="Times New Roman"/>
                        </a:rPr>
                        <a:t>, </a:t>
                      </a:r>
                      <a:r>
                        <a:rPr lang="en-GB" sz="1400" b="0" kern="0" baseline="0" dirty="0" err="1">
                          <a:effectLst/>
                          <a:latin typeface="+mn-lt"/>
                          <a:cs typeface="Times New Roman"/>
                        </a:rPr>
                        <a:t>Welschriesling</a:t>
                      </a:r>
                      <a:r>
                        <a:rPr lang="en-GB" sz="1400" b="0" kern="0" baseline="0" dirty="0">
                          <a:effectLst/>
                          <a:latin typeface="+mn-lt"/>
                          <a:cs typeface="Times New Roman"/>
                        </a:rPr>
                        <a:t>, new diverse varieties, </a:t>
                      </a:r>
                      <a:r>
                        <a:rPr lang="en-GB" sz="1400" b="0" u="sng" kern="0" baseline="0" dirty="0">
                          <a:effectLst/>
                          <a:latin typeface="+mn-lt"/>
                          <a:cs typeface="Times New Roman"/>
                        </a:rPr>
                        <a:t>(</a:t>
                      </a:r>
                      <a:r>
                        <a:rPr lang="en-GB" sz="1400" b="0" u="sng" kern="0" baseline="0" dirty="0" err="1">
                          <a:effectLst/>
                          <a:latin typeface="+mn-lt"/>
                          <a:cs typeface="Times New Roman"/>
                        </a:rPr>
                        <a:t>f.e</a:t>
                      </a:r>
                      <a:r>
                        <a:rPr lang="en-GB" sz="1400" b="0" u="sng" kern="0" baseline="0" dirty="0">
                          <a:effectLst/>
                          <a:latin typeface="+mn-lt"/>
                          <a:cs typeface="Times New Roman"/>
                        </a:rPr>
                        <a:t>. Solaris)</a:t>
                      </a:r>
                      <a:endParaRPr lang="en-US" sz="1400" b="0" u="sng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ß-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Lyase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Activity, excellent cold fermentation characteristics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323528" y="1700808"/>
          <a:ext cx="8352927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0" dirty="0">
                          <a:effectLst/>
                          <a:latin typeface="+mn-lt"/>
                          <a:cs typeface="Times New Roman"/>
                        </a:rPr>
                        <a:t>Yeast</a:t>
                      </a:r>
                      <a:endParaRPr lang="en-US" sz="18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Particularly suitable for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Yeast characteristics</a:t>
                      </a:r>
                      <a:endParaRPr lang="en-US" sz="18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WhiteArome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0" dirty="0">
                          <a:effectLst/>
                          <a:latin typeface="+mn-lt"/>
                          <a:cs typeface="Times New Roman"/>
                        </a:rPr>
                        <a:t>Selection region Mosel, Germany</a:t>
                      </a: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Rielsing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Pinot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Blanc, Silvaner, </a:t>
                      </a:r>
                      <a:r>
                        <a:rPr lang="de-DE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Chardonnay</a:t>
                      </a:r>
                      <a:r>
                        <a:rPr lang="de-DE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400" u="sng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f.e</a:t>
                      </a:r>
                      <a:r>
                        <a:rPr lang="de-DE" sz="1400" u="sng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Johanniter)</a:t>
                      </a:r>
                      <a:endParaRPr lang="en-US" sz="1000" u="sng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Harmonic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white Wines with good grape variety-specific fruit aroma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SIHAFERM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Element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region Palatinate, Germany 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Riesling,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Pinot Gris, Pinot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Blanc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domestic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grape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varieties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Flint and citrus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aroma, promotes grape variety-specific aroma,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ß-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Glucosidase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activity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SIHA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FERM </a:t>
                      </a:r>
                      <a:r>
                        <a:rPr lang="en-GB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PureNature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(SIHAFERM Pure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S. </a:t>
                      </a:r>
                      <a:r>
                        <a:rPr lang="en-GB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cerevisiae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SIHAFERM Nature: </a:t>
                      </a:r>
                      <a:r>
                        <a:rPr lang="en-GB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Torulaspora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delbrueckeii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Selection Pure: Württemberg, Nature: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Rheingau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Germany </a:t>
                      </a: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0" dirty="0">
                          <a:effectLst/>
                          <a:latin typeface="+mn-lt"/>
                          <a:cs typeface="Times New Roman"/>
                        </a:rPr>
                        <a:t>Riesling, </a:t>
                      </a:r>
                      <a:r>
                        <a:rPr lang="de-DE" sz="1400" b="0" kern="0" dirty="0" err="1">
                          <a:effectLst/>
                          <a:latin typeface="+mn-lt"/>
                          <a:cs typeface="Times New Roman"/>
                        </a:rPr>
                        <a:t>Pinot</a:t>
                      </a:r>
                      <a:r>
                        <a:rPr lang="de-DE" sz="1400" b="0" kern="0" baseline="0" dirty="0">
                          <a:effectLst/>
                          <a:latin typeface="+mn-lt"/>
                          <a:cs typeface="Times New Roman"/>
                        </a:rPr>
                        <a:t> Gris, Silvaner,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u="sng" kern="0" baseline="0" dirty="0">
                          <a:effectLst/>
                          <a:latin typeface="+mn-lt"/>
                          <a:cs typeface="Times New Roman"/>
                        </a:rPr>
                        <a:t>(</a:t>
                      </a:r>
                      <a:r>
                        <a:rPr lang="de-DE" sz="1400" b="0" u="sng" kern="0" baseline="0" dirty="0" err="1">
                          <a:effectLst/>
                          <a:latin typeface="+mn-lt"/>
                          <a:cs typeface="Times New Roman"/>
                        </a:rPr>
                        <a:t>f.e</a:t>
                      </a:r>
                      <a:r>
                        <a:rPr lang="de-DE" sz="1400" b="0" u="sng" kern="0" baseline="0" dirty="0">
                          <a:effectLst/>
                          <a:latin typeface="+mn-lt"/>
                          <a:cs typeface="Times New Roman"/>
                        </a:rPr>
                        <a:t>. Solaris)</a:t>
                      </a:r>
                      <a:endParaRPr lang="en-US" sz="1400" b="0" u="sng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Imitation of spontaneous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fermentation aroma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kern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404664"/>
            <a:ext cx="3001719" cy="5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</a:rPr>
              <a:t>Weißweinhefen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31166"/>
      </p:ext>
    </p:extLst>
  </p:cSld>
  <p:clrMapOvr>
    <a:masterClrMapping/>
  </p:clrMapOvr>
</p:sld>
</file>

<file path=ppt/theme/theme1.xml><?xml version="1.0" encoding="utf-8"?>
<a:theme xmlns:a="http://schemas.openxmlformats.org/drawingml/2006/main" name="Eaton slide layout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Eaton_PPT_template_Impactful_Flag_01032014</Template>
  <TotalTime>69</TotalTime>
  <Words>908</Words>
  <Application>Microsoft Office PowerPoint</Application>
  <PresentationFormat>Pokaz na ekranie (4:3)</PresentationFormat>
  <Paragraphs>203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Monotype Sorts</vt:lpstr>
      <vt:lpstr>Times New Roman</vt:lpstr>
      <vt:lpstr>Wingdings 3</vt:lpstr>
      <vt:lpstr>Eaton slide layout</vt:lpstr>
      <vt:lpstr>Prezentacja programu PowerPoint</vt:lpstr>
      <vt:lpstr>Fermentacja oparta na drożdżach selekcjonowanych, czystych i spontaniczna....</vt:lpstr>
      <vt:lpstr>Prezentacja programu PowerPoint</vt:lpstr>
      <vt:lpstr>Możliwości rehydratacji</vt:lpstr>
      <vt:lpstr>Rehydratacja….</vt:lpstr>
      <vt:lpstr>Prezentacja programu PowerPoint</vt:lpstr>
      <vt:lpstr>Prezentacja programu PowerPoint</vt:lpstr>
      <vt:lpstr>Prezentacja programu PowerPoint</vt:lpstr>
      <vt:lpstr>Prezentacja programu PowerPoint</vt:lpstr>
      <vt:lpstr>„Slow Food“  – Preparaty ściany komórkowej</vt:lpstr>
      <vt:lpstr>Czego potrzebują komórki drożdżowe, i co możemy im dostarczyć…</vt:lpstr>
      <vt:lpstr>Pożywki drożdży – „Cztery kategorie“</vt:lpstr>
      <vt:lpstr>Fermentacja –  z pożywkami kompleksowymi - Dawkowanie </vt:lpstr>
      <vt:lpstr>Prezentacja programu PowerPoint</vt:lpstr>
    </vt:vector>
  </TitlesOfParts>
  <Company>Eaton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Ilona Schneider</dc:creator>
  <cp:lastModifiedBy>Mazur, Janusz</cp:lastModifiedBy>
  <cp:revision>13</cp:revision>
  <dcterms:created xsi:type="dcterms:W3CDTF">2019-05-10T12:01:43Z</dcterms:created>
  <dcterms:modified xsi:type="dcterms:W3CDTF">2019-05-12T19:52:24Z</dcterms:modified>
</cp:coreProperties>
</file>