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7"/>
  </p:notesMasterIdLst>
  <p:sldIdLst>
    <p:sldId id="256" r:id="rId2"/>
    <p:sldId id="261" r:id="rId3"/>
    <p:sldId id="359" r:id="rId4"/>
    <p:sldId id="272" r:id="rId5"/>
    <p:sldId id="340" r:id="rId6"/>
    <p:sldId id="343" r:id="rId7"/>
    <p:sldId id="344" r:id="rId8"/>
    <p:sldId id="288" r:id="rId9"/>
    <p:sldId id="304" r:id="rId10"/>
    <p:sldId id="307" r:id="rId11"/>
    <p:sldId id="308" r:id="rId12"/>
    <p:sldId id="309" r:id="rId13"/>
    <p:sldId id="363" r:id="rId14"/>
    <p:sldId id="364" r:id="rId15"/>
    <p:sldId id="365" r:id="rId16"/>
  </p:sldIdLst>
  <p:sldSz cx="9144000" cy="6858000" type="screen4x3"/>
  <p:notesSz cx="6797675" cy="9926638"/>
  <p:defaultTextStyle>
    <a:defPPr>
      <a:defRPr lang="en-US"/>
    </a:defPPr>
    <a:lvl1pPr algn="l" rtl="0" fontAlgn="base">
      <a:lnSpc>
        <a:spcPct val="110000"/>
      </a:lnSpc>
      <a:spcBef>
        <a:spcPct val="20000"/>
      </a:spcBef>
      <a:spcAft>
        <a:spcPct val="0"/>
      </a:spcAft>
      <a:buClr>
        <a:srgbClr val="3367CD"/>
      </a:buClr>
      <a:defRPr sz="1600" kern="1200">
        <a:solidFill>
          <a:schemeClr val="bg1"/>
        </a:solidFill>
        <a:latin typeface="Arial" pitchFamily="34" charset="0"/>
        <a:ea typeface="+mn-ea"/>
        <a:cs typeface="+mn-cs"/>
      </a:defRPr>
    </a:lvl1pPr>
    <a:lvl2pPr marL="457200" algn="l" rtl="0" fontAlgn="base">
      <a:lnSpc>
        <a:spcPct val="110000"/>
      </a:lnSpc>
      <a:spcBef>
        <a:spcPct val="20000"/>
      </a:spcBef>
      <a:spcAft>
        <a:spcPct val="0"/>
      </a:spcAft>
      <a:buClr>
        <a:srgbClr val="3367CD"/>
      </a:buClr>
      <a:defRPr sz="1600" kern="1200">
        <a:solidFill>
          <a:schemeClr val="bg1"/>
        </a:solidFill>
        <a:latin typeface="Arial" pitchFamily="34" charset="0"/>
        <a:ea typeface="+mn-ea"/>
        <a:cs typeface="+mn-cs"/>
      </a:defRPr>
    </a:lvl2pPr>
    <a:lvl3pPr marL="914400" algn="l" rtl="0" fontAlgn="base">
      <a:lnSpc>
        <a:spcPct val="110000"/>
      </a:lnSpc>
      <a:spcBef>
        <a:spcPct val="20000"/>
      </a:spcBef>
      <a:spcAft>
        <a:spcPct val="0"/>
      </a:spcAft>
      <a:buClr>
        <a:srgbClr val="3367CD"/>
      </a:buClr>
      <a:defRPr sz="1600" kern="1200">
        <a:solidFill>
          <a:schemeClr val="bg1"/>
        </a:solidFill>
        <a:latin typeface="Arial" pitchFamily="34" charset="0"/>
        <a:ea typeface="+mn-ea"/>
        <a:cs typeface="+mn-cs"/>
      </a:defRPr>
    </a:lvl3pPr>
    <a:lvl4pPr marL="1371600" algn="l" rtl="0" fontAlgn="base">
      <a:lnSpc>
        <a:spcPct val="110000"/>
      </a:lnSpc>
      <a:spcBef>
        <a:spcPct val="20000"/>
      </a:spcBef>
      <a:spcAft>
        <a:spcPct val="0"/>
      </a:spcAft>
      <a:buClr>
        <a:srgbClr val="3367CD"/>
      </a:buClr>
      <a:defRPr sz="1600" kern="1200">
        <a:solidFill>
          <a:schemeClr val="bg1"/>
        </a:solidFill>
        <a:latin typeface="Arial" pitchFamily="34" charset="0"/>
        <a:ea typeface="+mn-ea"/>
        <a:cs typeface="+mn-cs"/>
      </a:defRPr>
    </a:lvl4pPr>
    <a:lvl5pPr marL="1828800" algn="l" rtl="0" fontAlgn="base">
      <a:lnSpc>
        <a:spcPct val="110000"/>
      </a:lnSpc>
      <a:spcBef>
        <a:spcPct val="20000"/>
      </a:spcBef>
      <a:spcAft>
        <a:spcPct val="0"/>
      </a:spcAft>
      <a:buClr>
        <a:srgbClr val="3367CD"/>
      </a:buClr>
      <a:defRPr sz="1600" kern="1200">
        <a:solidFill>
          <a:schemeClr val="bg1"/>
        </a:solidFill>
        <a:latin typeface="Arial" pitchFamily="34" charset="0"/>
        <a:ea typeface="+mn-ea"/>
        <a:cs typeface="+mn-cs"/>
      </a:defRPr>
    </a:lvl5pPr>
    <a:lvl6pPr marL="2286000" algn="l" defTabSz="914400" rtl="0" eaLnBrk="1" latinLnBrk="0" hangingPunct="1">
      <a:defRPr sz="1600" kern="1200">
        <a:solidFill>
          <a:schemeClr val="bg1"/>
        </a:solidFill>
        <a:latin typeface="Arial" pitchFamily="34" charset="0"/>
        <a:ea typeface="+mn-ea"/>
        <a:cs typeface="+mn-cs"/>
      </a:defRPr>
    </a:lvl6pPr>
    <a:lvl7pPr marL="2743200" algn="l" defTabSz="914400" rtl="0" eaLnBrk="1" latinLnBrk="0" hangingPunct="1">
      <a:defRPr sz="1600" kern="1200">
        <a:solidFill>
          <a:schemeClr val="bg1"/>
        </a:solidFill>
        <a:latin typeface="Arial" pitchFamily="34" charset="0"/>
        <a:ea typeface="+mn-ea"/>
        <a:cs typeface="+mn-cs"/>
      </a:defRPr>
    </a:lvl7pPr>
    <a:lvl8pPr marL="3200400" algn="l" defTabSz="914400" rtl="0" eaLnBrk="1" latinLnBrk="0" hangingPunct="1">
      <a:defRPr sz="1600" kern="1200">
        <a:solidFill>
          <a:schemeClr val="bg1"/>
        </a:solidFill>
        <a:latin typeface="Arial" pitchFamily="34" charset="0"/>
        <a:ea typeface="+mn-ea"/>
        <a:cs typeface="+mn-cs"/>
      </a:defRPr>
    </a:lvl8pPr>
    <a:lvl9pPr marL="3657600" algn="l" defTabSz="914400" rtl="0" eaLnBrk="1" latinLnBrk="0" hangingPunct="1">
      <a:defRPr sz="1600" kern="1200">
        <a:solidFill>
          <a:schemeClr val="bg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C6"/>
    <a:srgbClr val="3467C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01" autoAdjust="0"/>
  </p:normalViewPr>
  <p:slideViewPr>
    <p:cSldViewPr>
      <p:cViewPr>
        <p:scale>
          <a:sx n="100" d="100"/>
          <a:sy n="100" d="100"/>
        </p:scale>
        <p:origin x="-516" y="396"/>
      </p:cViewPr>
      <p:guideLst>
        <p:guide orient="horz" pos="2160"/>
        <p:guide pos="2880"/>
      </p:guideLst>
    </p:cSldViewPr>
  </p:slideViewPr>
  <p:notesTextViewPr>
    <p:cViewPr>
      <p:scale>
        <a:sx n="1" d="1"/>
        <a:sy n="1" d="1"/>
      </p:scale>
      <p:origin x="0" y="0"/>
    </p:cViewPr>
  </p:notesTextViewPr>
  <p:sorterViewPr>
    <p:cViewPr>
      <p:scale>
        <a:sx n="100" d="100"/>
        <a:sy n="100" d="100"/>
      </p:scale>
      <p:origin x="0" y="6240"/>
    </p:cViewPr>
  </p:sorterViewPr>
  <p:notesViewPr>
    <p:cSldViewPr>
      <p:cViewPr varScale="1">
        <p:scale>
          <a:sx n="71" d="100"/>
          <a:sy n="71" d="100"/>
        </p:scale>
        <p:origin x="-279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defRPr sz="1200">
                <a:solidFill>
                  <a:schemeClr val="tx1"/>
                </a:solidFill>
              </a:defRPr>
            </a:lvl1pPr>
          </a:lstStyle>
          <a:p>
            <a:endParaRPr lang="en-US"/>
          </a:p>
        </p:txBody>
      </p:sp>
      <p:sp>
        <p:nvSpPr>
          <p:cNvPr id="3891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defRPr sz="1200">
                <a:solidFill>
                  <a:schemeClr val="tx1"/>
                </a:solidFill>
              </a:defRPr>
            </a:lvl1pPr>
          </a:lstStyle>
          <a:p>
            <a:endParaRPr lang="en-US"/>
          </a:p>
        </p:txBody>
      </p:sp>
      <p:sp>
        <p:nvSpPr>
          <p:cNvPr id="389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defRPr sz="1200">
                <a:solidFill>
                  <a:schemeClr val="tx1"/>
                </a:solidFill>
              </a:defRPr>
            </a:lvl1pPr>
          </a:lstStyle>
          <a:p>
            <a:endParaRPr lang="en-US"/>
          </a:p>
        </p:txBody>
      </p:sp>
      <p:sp>
        <p:nvSpPr>
          <p:cNvPr id="3891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defRPr sz="1200">
                <a:solidFill>
                  <a:schemeClr val="tx1"/>
                </a:solidFill>
              </a:defRPr>
            </a:lvl1pPr>
          </a:lstStyle>
          <a:p>
            <a:fld id="{AFF6A5AA-3EAA-4677-B7F3-E0CACBDE8F53}" type="slidenum">
              <a:rPr lang="en-US"/>
              <a:pPr/>
              <a:t>‹#›</a:t>
            </a:fld>
            <a:endParaRPr lang="en-US"/>
          </a:p>
        </p:txBody>
      </p:sp>
    </p:spTree>
    <p:extLst>
      <p:ext uri="{BB962C8B-B14F-4D97-AF65-F5344CB8AC3E}">
        <p14:creationId xmlns:p14="http://schemas.microsoft.com/office/powerpoint/2010/main" val="272237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Alle BECO-Tiefenfilterschichten bestehen aus fein fibrillierten Zellulosefasern, mineralischen Bestandteilen, wie Kieselgur und Perlite, und Nassfestmittel. </a:t>
            </a:r>
          </a:p>
          <a:p>
            <a:endParaRPr lang="de-DE" dirty="0"/>
          </a:p>
          <a:p>
            <a:r>
              <a:rPr lang="de-DE" dirty="0"/>
              <a:t>Die Zellulosefasern bilden die Matrix für das Hohlraumgefüge. Das Nassfestmittel verbindet die mineralischen, filtrationsaktiven Bestandteilen mit der Matrix. </a:t>
            </a:r>
          </a:p>
          <a:p>
            <a:r>
              <a:rPr lang="de-DE" dirty="0"/>
              <a:t>Je nach Anwendungsbereich und Filterschichtentype kommen unterschiedliche Anteile filtrationsaktiver Bestandteile zum Einsatz. Kieselgur vergrößert die innere Oberfläche und hat damit Einfluss auf die Klärschärfe. Perlite erzeugt eine voluminöse Porenstruktur und erhöht dadurch die Trubaufnahmekapazität.</a:t>
            </a:r>
            <a:endParaRPr lang="en-US" dirty="0"/>
          </a:p>
          <a:p>
            <a:r>
              <a:rPr lang="de-DE" dirty="0"/>
              <a:t>Das Nassfestmittel ist zusätzlich für die mechanische Festigkeit und die Erzeugung des Zeta-Potenzials verantwortlich. </a:t>
            </a:r>
          </a:p>
          <a:p>
            <a:endParaRPr lang="de-DE" dirty="0"/>
          </a:p>
          <a:p>
            <a:r>
              <a:rPr lang="de-DE" baseline="0" dirty="0"/>
              <a:t>Die Bilder zeigen einen Querschnitt durch eine BECO-Tiefenfilterschicht unter dem Elektronenrastermikroskop. Das linke Bild gibt Aufschluss über die gesamte Struktur. Das rechte Bild zeigt das Hohlraumgefüge mit Zellulosefasern und mineralischen Bestandteilen im Detail.</a:t>
            </a:r>
            <a:endParaRPr lang="de-DE" dirty="0"/>
          </a:p>
          <a:p>
            <a:endParaRPr lang="de-DE" dirty="0"/>
          </a:p>
          <a:p>
            <a:r>
              <a:rPr lang="de-DE" dirty="0"/>
              <a:t>Die BECOPAD-Premium-Tiefenfilterschichten bestehen ausschließlich aus hochreinen, fein fibrillierten Zellulosefasern und Nassfestmittel. Ihre einzigartige Struktur benötigt selbst für die Feinfiltration keine mineralischen Bestandteile.</a:t>
            </a:r>
          </a:p>
          <a:p>
            <a:endParaRPr lang="de-DE" dirty="0"/>
          </a:p>
          <a:p>
            <a:r>
              <a:rPr lang="de-DE" dirty="0"/>
              <a:t>Die BECO-Stützschichten enthalten keine filtrationsaktiven Bestandteile, denn bei ihnen kommt es vor allem auf die mechanische Stabilität an. Um die mechanische Stabilität zu erhöhen, werden sie zusätzlich mit synthetischen Fasern produziert.</a:t>
            </a:r>
          </a:p>
          <a:p>
            <a:endParaRPr lang="de-DE" dirty="0"/>
          </a:p>
          <a:p>
            <a:r>
              <a:rPr lang="de-DE" dirty="0"/>
              <a:t>In den BECO-Aktivkohleschichten wird als zusätzlicher filtrationsaktiver Bestandteil Aktivkohle zur Erhöhung der Adsorptionskapazität verwendet.</a:t>
            </a:r>
          </a:p>
        </p:txBody>
      </p:sp>
      <p:sp>
        <p:nvSpPr>
          <p:cNvPr id="4" name="Foliennummernplatzhalter 3"/>
          <p:cNvSpPr>
            <a:spLocks noGrp="1"/>
          </p:cNvSpPr>
          <p:nvPr>
            <p:ph type="sldNum" sz="quarter" idx="10"/>
          </p:nvPr>
        </p:nvSpPr>
        <p:spPr/>
        <p:txBody>
          <a:bodyPr/>
          <a:lstStyle/>
          <a:p>
            <a:pPr>
              <a:defRPr/>
            </a:pPr>
            <a:fld id="{1B0A16E6-1EC2-4C27-843B-9CEA06142C4A}" type="slidenum">
              <a:rPr lang="en-US" smtClean="0"/>
              <a:pPr>
                <a:defRPr/>
              </a:pPr>
              <a:t>5</a:t>
            </a:fld>
            <a:endParaRPr lang="en-US"/>
          </a:p>
        </p:txBody>
      </p:sp>
    </p:spTree>
    <p:extLst>
      <p:ext uri="{BB962C8B-B14F-4D97-AF65-F5344CB8AC3E}">
        <p14:creationId xmlns:p14="http://schemas.microsoft.com/office/powerpoint/2010/main" val="143706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Charakteristisch für BECOPAD-Tiefenfilterschichten ist ihre reinweiße Farbe. Verantwortlich dafür sind hochreine Zellulosefasern, die in einem speziellen Verfahren zu einer einzigartigen Struktur vernetzt werden, die selbst für die Feinfiltration keine filtrationsaktiven Bestandteile benötigt. </a:t>
            </a:r>
          </a:p>
          <a:p>
            <a:endParaRPr lang="de-DE" dirty="0"/>
          </a:p>
          <a:p>
            <a:r>
              <a:rPr lang="de-DE" dirty="0"/>
              <a:t>Durch die besondere Rezeptur hat sie eine geringe ladungsbezogene Adsorption. </a:t>
            </a:r>
          </a:p>
          <a:p>
            <a:endParaRPr lang="de-DE" dirty="0"/>
          </a:p>
          <a:p>
            <a:r>
              <a:rPr lang="de-DE" dirty="0"/>
              <a:t>Weitere Besonderheiten sind ihre sehr gut Regenerierbarkeit, hohe </a:t>
            </a:r>
            <a:r>
              <a:rPr lang="de-DE" dirty="0" err="1"/>
              <a:t>Berstfestigkeit</a:t>
            </a:r>
            <a:r>
              <a:rPr lang="de-DE" dirty="0"/>
              <a:t> und außergewöhnliche chemische Beständigkeit.</a:t>
            </a:r>
            <a:endParaRPr lang="en-US" dirty="0"/>
          </a:p>
          <a:p>
            <a:endParaRPr lang="de-DE" dirty="0"/>
          </a:p>
          <a:p>
            <a:r>
              <a:rPr lang="de-DE" dirty="0"/>
              <a:t>Mit diesen Eigenschaften eignen sich BECOPAD-Tiefenfilterschichten hervorragend für die Filtration von Wein, Bier, weißen Fruchtsäften, Spirituosen und Produkten aus der Lebensmittelindustrie. Zusätzlich werden sie in der kosmetischen Industrie und aufgrund ihrer hohen chemischen Beständigkeit in der Chemieindustrie und Biotechnologie eingesetzt.</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6</a:t>
            </a:fld>
            <a:endParaRPr lang="en-US"/>
          </a:p>
        </p:txBody>
      </p:sp>
    </p:spTree>
    <p:extLst>
      <p:ext uri="{BB962C8B-B14F-4D97-AF65-F5344CB8AC3E}">
        <p14:creationId xmlns:p14="http://schemas.microsoft.com/office/powerpoint/2010/main" val="247700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Viele Vorteile der Premiumfilterschichten wurden quantitativ erfasst und überzeugen im direkten Vergleich mit herkömmlichen Tiefenfilterschichten.</a:t>
            </a:r>
          </a:p>
          <a:p>
            <a:endParaRPr lang="de-DE" dirty="0"/>
          </a:p>
          <a:p>
            <a:r>
              <a:rPr lang="de-DE" dirty="0"/>
              <a:t>Bis zu 30 Prozent höhere Filtrationsleistung </a:t>
            </a:r>
            <a:r>
              <a:rPr lang="de-DE"/>
              <a:t>durch sehr gute </a:t>
            </a:r>
            <a:r>
              <a:rPr lang="de-DE" dirty="0"/>
              <a:t>Rückspülbarkeit.</a:t>
            </a:r>
          </a:p>
          <a:p>
            <a:r>
              <a:rPr lang="de-DE" dirty="0"/>
              <a:t>Bis zu 50 Prozent geringeres Spülvolumen und 100-prozentige Kompostierbarkeit, in Abhängigkeit vom filtrierten Produkt, sparen dem Anwender Prozesskosten und schonen die Umwelt.</a:t>
            </a:r>
          </a:p>
          <a:p>
            <a:r>
              <a:rPr lang="de-DE" dirty="0"/>
              <a:t>Durch ihre nahezu vollständige </a:t>
            </a:r>
            <a:r>
              <a:rPr lang="de-DE" dirty="0" err="1"/>
              <a:t>Veraschbarkeit</a:t>
            </a:r>
            <a:r>
              <a:rPr lang="de-DE" dirty="0"/>
              <a:t> eignen sich BECOPAD-Tiefenfilterschichten hervorragend zur Rückgewinnung von Wertstoffen.</a:t>
            </a:r>
          </a:p>
          <a:p>
            <a:r>
              <a:rPr lang="de-DE" dirty="0"/>
              <a:t>Bei der Filtration von Produkten auf Wasserbasis dichten sie offene Filtrationssystem optimal ab und reduzieren Tropfverluste bis zu 99 Prozent.</a:t>
            </a:r>
          </a:p>
          <a:p>
            <a:r>
              <a:rPr lang="de-DE" dirty="0"/>
              <a:t>Ihre Festigkeit und Haltbarkeit erleichtert die Belegung und Reinigung des Filtrationssystems und spart wertvolle Arbeitszeit.</a:t>
            </a:r>
          </a:p>
          <a:p>
            <a:r>
              <a:rPr lang="de-DE" dirty="0"/>
              <a:t>Da während der Filtration nahezu keine ladungsbezogene Adsorption auftritt, werden wertgebende Inhaltsstoffe, wie Farbe und Aroma, nicht adsorbiert und bleiben im Filtrat erhalten.</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7</a:t>
            </a:fld>
            <a:endParaRPr lang="en-US"/>
          </a:p>
        </p:txBody>
      </p:sp>
    </p:spTree>
    <p:extLst>
      <p:ext uri="{BB962C8B-B14F-4D97-AF65-F5344CB8AC3E}">
        <p14:creationId xmlns:p14="http://schemas.microsoft.com/office/powerpoint/2010/main" val="32684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FC1AF-E941-4DE7-BDDA-23AB68CDA00C}" type="slidenum">
              <a:rPr lang="de-DE"/>
              <a:pPr/>
              <a:t>9</a:t>
            </a:fld>
            <a:endParaRPr lang="de-DE"/>
          </a:p>
        </p:txBody>
      </p:sp>
      <p:sp>
        <p:nvSpPr>
          <p:cNvPr id="212994" name="Rectangle 2"/>
          <p:cNvSpPr>
            <a:spLocks noGrp="1" noRot="1" noChangeAspect="1" noChangeArrowheads="1" noTextEdit="1"/>
          </p:cNvSpPr>
          <p:nvPr>
            <p:ph type="sldImg"/>
          </p:nvPr>
        </p:nvSpPr>
        <p:spPr>
          <a:xfrm>
            <a:off x="1085850" y="868363"/>
            <a:ext cx="4632325" cy="3475037"/>
          </a:xfrm>
          <a:ln w="12700" cap="flat">
            <a:solidFill>
              <a:schemeClr val="tx1"/>
            </a:solidFill>
          </a:ln>
          <a:extLst>
            <a:ext uri="{909E8E84-426E-40DD-AFC4-6F175D3DCCD1}">
              <a14:hiddenFill xmlns:a14="http://schemas.microsoft.com/office/drawing/2010/main">
                <a:noFill/>
              </a14:hiddenFill>
            </a:ext>
          </a:extLst>
        </p:spPr>
      </p:sp>
      <p:sp>
        <p:nvSpPr>
          <p:cNvPr id="212995" name="Rectangle 3"/>
          <p:cNvSpPr>
            <a:spLocks noGrp="1" noChangeArrowheads="1"/>
          </p:cNvSpPr>
          <p:nvPr>
            <p:ph type="body" idx="1"/>
          </p:nvPr>
        </p:nvSpPr>
        <p:spPr>
          <a:xfrm>
            <a:off x="905952" y="4719778"/>
            <a:ext cx="4985772" cy="4177203"/>
          </a:xfrm>
          <a:noFill/>
          <a:ln/>
        </p:spPr>
        <p:txBody>
          <a:bodyPr lIns="89349" tIns="45432" rIns="89349" bIns="45432"/>
          <a:lstStyle/>
          <a:p>
            <a:pPr>
              <a:spcBef>
                <a:spcPct val="20000"/>
              </a:spcBef>
              <a:buClr>
                <a:srgbClr val="FF0000"/>
              </a:buClr>
              <a:buSzPct val="90000"/>
              <a:buFont typeface="Wingdings 3" pitchFamily="18" charset="2"/>
              <a:buChar char="}"/>
            </a:pPr>
            <a:r>
              <a:rPr lang="fr-FR" altLang="de-DE" sz="900">
                <a:solidFill>
                  <a:srgbClr val="000000"/>
                </a:solidFill>
              </a:rPr>
              <a:t>BECO Tiefenfilterschichten werden eingesetzt zur Produktion von Tiefenfilterzelle</a:t>
            </a:r>
            <a:r>
              <a:rPr lang="de-DE" altLang="de-DE" sz="900">
                <a:solidFill>
                  <a:srgbClr val="000000"/>
                </a:solidFill>
              </a:rPr>
              <a:t>n für den Einbau in BECODISC – Module.</a:t>
            </a:r>
          </a:p>
          <a:p>
            <a:pPr>
              <a:spcBef>
                <a:spcPct val="20000"/>
              </a:spcBef>
              <a:buClr>
                <a:srgbClr val="FF0000"/>
              </a:buClr>
              <a:buSzPct val="90000"/>
              <a:buFont typeface="Wingdings 3" pitchFamily="18" charset="2"/>
              <a:buChar char="}"/>
            </a:pPr>
            <a:endParaRPr lang="de-DE" altLang="de-DE" sz="900">
              <a:solidFill>
                <a:srgbClr val="000000"/>
              </a:solidFill>
            </a:endParaRPr>
          </a:p>
          <a:p>
            <a:pPr>
              <a:spcBef>
                <a:spcPct val="20000"/>
              </a:spcBef>
              <a:buClr>
                <a:srgbClr val="FF0000"/>
              </a:buClr>
              <a:buSzPct val="90000"/>
              <a:buFont typeface="Wingdings 3" pitchFamily="18" charset="2"/>
              <a:buChar char="}"/>
            </a:pPr>
            <a:r>
              <a:rPr lang="de-DE" altLang="de-DE" sz="900">
                <a:solidFill>
                  <a:srgbClr val="000000"/>
                </a:solidFill>
              </a:rPr>
              <a:t>Je zwei Tiefenfilterschichten mit einer Drainagescheibe aus Polypropylen (Polyamid) in der Mitte werden über eine Polypropylenrandumspritzung zu einer sog. Zelle verbunden (auch Ausführung in komplett Polyamid mgl.)</a:t>
            </a:r>
          </a:p>
          <a:p>
            <a:pPr>
              <a:spcBef>
                <a:spcPct val="20000"/>
              </a:spcBef>
              <a:buClr>
                <a:srgbClr val="FF0000"/>
              </a:buClr>
              <a:buSzPct val="90000"/>
              <a:buFont typeface="Wingdings 3" pitchFamily="18" charset="2"/>
              <a:buChar char="}"/>
            </a:pPr>
            <a:endParaRPr lang="de-DE" altLang="de-DE" sz="900">
              <a:solidFill>
                <a:srgbClr val="000000"/>
              </a:solidFill>
            </a:endParaRPr>
          </a:p>
          <a:p>
            <a:pPr>
              <a:spcBef>
                <a:spcPct val="20000"/>
              </a:spcBef>
              <a:buClr>
                <a:srgbClr val="FF0000"/>
              </a:buClr>
              <a:buSzPct val="90000"/>
              <a:buFont typeface="Wingdings 3" pitchFamily="18" charset="2"/>
              <a:buChar char="}"/>
            </a:pPr>
            <a:r>
              <a:rPr lang="de-DE" altLang="de-DE" sz="900">
                <a:solidFill>
                  <a:srgbClr val="000000"/>
                </a:solidFill>
              </a:rPr>
              <a:t>Dabei ist die Drainagescheibe zur Erhöhung der Stabilität der einzelnen Zellen in die Randumspritzung integriert</a:t>
            </a:r>
          </a:p>
        </p:txBody>
      </p:sp>
    </p:spTree>
    <p:extLst>
      <p:ext uri="{BB962C8B-B14F-4D97-AF65-F5344CB8AC3E}">
        <p14:creationId xmlns:p14="http://schemas.microsoft.com/office/powerpoint/2010/main" val="83276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79A76-B38D-48B7-91E0-35DF54CFA714}" type="slidenum">
              <a:rPr lang="de-DE"/>
              <a:pPr/>
              <a:t>10</a:t>
            </a:fld>
            <a:endParaRPr lang="de-DE"/>
          </a:p>
        </p:txBody>
      </p:sp>
      <p:sp>
        <p:nvSpPr>
          <p:cNvPr id="218114" name="Rectangle 2"/>
          <p:cNvSpPr>
            <a:spLocks noGrp="1" noRot="1" noChangeAspect="1" noChangeArrowheads="1" noTextEdit="1"/>
          </p:cNvSpPr>
          <p:nvPr>
            <p:ph type="sldImg"/>
          </p:nvPr>
        </p:nvSpPr>
        <p:spPr>
          <a:xfrm>
            <a:off x="1087438" y="868363"/>
            <a:ext cx="4630737" cy="3475037"/>
          </a:xfrm>
          <a:ln w="12700" cap="flat">
            <a:solidFill>
              <a:schemeClr val="tx1"/>
            </a:solidFill>
          </a:ln>
          <a:extLst>
            <a:ext uri="{909E8E84-426E-40DD-AFC4-6F175D3DCCD1}">
              <a14:hiddenFill xmlns:a14="http://schemas.microsoft.com/office/drawing/2010/main">
                <a:noFill/>
              </a14:hiddenFill>
            </a:ext>
          </a:extLst>
        </p:spPr>
      </p:sp>
      <p:sp>
        <p:nvSpPr>
          <p:cNvPr id="218115" name="Rectangle 3"/>
          <p:cNvSpPr>
            <a:spLocks noGrp="1" noChangeArrowheads="1"/>
          </p:cNvSpPr>
          <p:nvPr>
            <p:ph type="body" idx="1"/>
          </p:nvPr>
        </p:nvSpPr>
        <p:spPr>
          <a:xfrm>
            <a:off x="904432" y="4718237"/>
            <a:ext cx="4988812" cy="4178744"/>
          </a:xfrm>
          <a:noFill/>
          <a:ln/>
        </p:spPr>
        <p:txBody>
          <a:bodyPr lIns="90089" tIns="45808" rIns="90089" bIns="45808"/>
          <a:lstStyle/>
          <a:p>
            <a:pPr>
              <a:spcBef>
                <a:spcPct val="20000"/>
              </a:spcBef>
              <a:buClr>
                <a:srgbClr val="FF0000"/>
              </a:buClr>
              <a:buSzPct val="90000"/>
              <a:buFont typeface="Wingdings 3" pitchFamily="18" charset="2"/>
              <a:buChar char="}"/>
            </a:pPr>
            <a:r>
              <a:rPr lang="en-GB" sz="900"/>
              <a:t>Über Zwischenringe unterschiedlicher Höhen werden die Zellen exakt aufeinander justiert und gestapelt. </a:t>
            </a:r>
          </a:p>
          <a:p>
            <a:pPr>
              <a:spcBef>
                <a:spcPct val="20000"/>
              </a:spcBef>
              <a:buClr>
                <a:srgbClr val="FF0000"/>
              </a:buClr>
              <a:buSzPct val="90000"/>
              <a:buFont typeface="Wingdings 3" pitchFamily="18" charset="2"/>
              <a:buNone/>
            </a:pPr>
            <a:endParaRPr lang="en-GB" sz="900"/>
          </a:p>
        </p:txBody>
      </p:sp>
    </p:spTree>
    <p:extLst>
      <p:ext uri="{BB962C8B-B14F-4D97-AF65-F5344CB8AC3E}">
        <p14:creationId xmlns:p14="http://schemas.microsoft.com/office/powerpoint/2010/main" val="3076887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838200" y="3200400"/>
            <a:ext cx="7924800" cy="1143000"/>
          </a:xfrm>
        </p:spPr>
        <p:txBody>
          <a:bodyPr anchor="ctr"/>
          <a:lstStyle>
            <a:lvl1pPr>
              <a:defRPr/>
            </a:lvl1pPr>
          </a:lstStyle>
          <a:p>
            <a:pPr lvl="0"/>
            <a:r>
              <a:rPr lang="de-DE" noProof="0"/>
              <a:t>Titelmasterformat durch Klicken bearbeiten</a:t>
            </a:r>
            <a:endParaRPr lang="en-US" noProof="0"/>
          </a:p>
        </p:txBody>
      </p:sp>
      <p:sp>
        <p:nvSpPr>
          <p:cNvPr id="5124" name="Rectangle 4"/>
          <p:cNvSpPr>
            <a:spLocks noGrp="1" noChangeArrowheads="1"/>
          </p:cNvSpPr>
          <p:nvPr>
            <p:ph type="subTitle" idx="1"/>
          </p:nvPr>
        </p:nvSpPr>
        <p:spPr>
          <a:xfrm>
            <a:off x="838200" y="4783138"/>
            <a:ext cx="6024563" cy="1027112"/>
          </a:xfrm>
        </p:spPr>
        <p:txBody>
          <a:bodyPr/>
          <a:lstStyle>
            <a:lvl1pPr marL="0" indent="0">
              <a:buFontTx/>
              <a:buNone/>
              <a:defRPr sz="1600">
                <a:solidFill>
                  <a:srgbClr val="0067C6"/>
                </a:solidFill>
              </a:defRPr>
            </a:lvl1pPr>
          </a:lstStyle>
          <a:p>
            <a:pPr lvl="0"/>
            <a:r>
              <a:rPr lang="de-DE" noProof="0"/>
              <a:t>Formatvorlage des Untertitelmasters durch Klicken bearbeiten</a:t>
            </a:r>
            <a:endParaRPr lang="en-US" noProof="0"/>
          </a:p>
        </p:txBody>
      </p:sp>
      <p:sp>
        <p:nvSpPr>
          <p:cNvPr id="5127" name="Text Box 7"/>
          <p:cNvSpPr txBox="1">
            <a:spLocks noChangeArrowheads="1"/>
          </p:cNvSpPr>
          <p:nvPr/>
        </p:nvSpPr>
        <p:spPr bwMode="auto">
          <a:xfrm>
            <a:off x="3657600" y="6538913"/>
            <a:ext cx="2023311"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100000"/>
              </a:lnSpc>
              <a:spcBef>
                <a:spcPct val="0"/>
              </a:spcBef>
              <a:buClrTx/>
              <a:buFontTx/>
              <a:buChar char="©"/>
            </a:pPr>
            <a:r>
              <a:rPr lang="en-US" sz="700" dirty="0">
                <a:solidFill>
                  <a:schemeClr val="tx1"/>
                </a:solidFill>
              </a:rPr>
              <a:t> 2017 Eaton Corporation. All rights reserved</a:t>
            </a:r>
            <a:r>
              <a:rPr lang="en-US" sz="700" dirty="0"/>
              <a:t>.</a:t>
            </a:r>
          </a:p>
        </p:txBody>
      </p:sp>
      <p:pic>
        <p:nvPicPr>
          <p:cNvPr id="5131" name="Picture 11" descr="eaton_signature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115050"/>
            <a:ext cx="1676400" cy="64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773669214"/>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0"/>
            <a:ext cx="1981200" cy="6248400"/>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838200" y="0"/>
            <a:ext cx="5791200" cy="6248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221821843"/>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1509713" y="557213"/>
            <a:ext cx="6948487" cy="728662"/>
          </a:xfrm>
        </p:spPr>
        <p:txBody>
          <a:bodyPr/>
          <a:lstStyle/>
          <a:p>
            <a:r>
              <a:rPr lang="de-DE"/>
              <a:t>Titelmasterformat durch Klicken bearbeiten</a:t>
            </a:r>
            <a:endParaRPr lang="en-US"/>
          </a:p>
        </p:txBody>
      </p:sp>
      <p:sp>
        <p:nvSpPr>
          <p:cNvPr id="3" name="Inhaltsplatzhalter 2"/>
          <p:cNvSpPr>
            <a:spLocks noGrp="1"/>
          </p:cNvSpPr>
          <p:nvPr>
            <p:ph sz="half" idx="1"/>
          </p:nvPr>
        </p:nvSpPr>
        <p:spPr>
          <a:xfrm>
            <a:off x="1509713" y="1509713"/>
            <a:ext cx="6948487" cy="1873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1509713" y="3535363"/>
            <a:ext cx="6948487" cy="18748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41394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288500877"/>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154705553"/>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839788" y="1552575"/>
            <a:ext cx="3884612"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876800" y="1552575"/>
            <a:ext cx="3886200"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541190808"/>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875910159"/>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3890813367"/>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231620"/>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553499283"/>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196978684"/>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839788" y="1552575"/>
            <a:ext cx="7923212"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099" name="Line 3"/>
          <p:cNvSpPr>
            <a:spLocks noChangeShapeType="1"/>
          </p:cNvSpPr>
          <p:nvPr/>
        </p:nvSpPr>
        <p:spPr bwMode="auto">
          <a:xfrm>
            <a:off x="0" y="1133475"/>
            <a:ext cx="914400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 name="Rectangle 4"/>
          <p:cNvSpPr>
            <a:spLocks noGrp="1" noChangeArrowheads="1"/>
          </p:cNvSpPr>
          <p:nvPr>
            <p:ph type="title"/>
          </p:nvPr>
        </p:nvSpPr>
        <p:spPr bwMode="auto">
          <a:xfrm>
            <a:off x="838200" y="0"/>
            <a:ext cx="7924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title</a:t>
            </a:r>
          </a:p>
        </p:txBody>
      </p:sp>
      <p:sp>
        <p:nvSpPr>
          <p:cNvPr id="4104" name="Rectangle 8"/>
          <p:cNvSpPr>
            <a:spLocks noChangeArrowheads="1"/>
          </p:cNvSpPr>
          <p:nvPr/>
        </p:nvSpPr>
        <p:spPr bwMode="auto">
          <a:xfrm>
            <a:off x="6781800" y="64770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00000"/>
              </a:lnSpc>
              <a:spcBef>
                <a:spcPct val="0"/>
              </a:spcBef>
              <a:buClrTx/>
            </a:pPr>
            <a:fld id="{1FD707FF-5ACF-48DF-B6D1-3CC2243AFEFC}" type="slidenum">
              <a:rPr lang="en-US" sz="1000">
                <a:solidFill>
                  <a:srgbClr val="FFFFFF"/>
                </a:solidFill>
              </a:rPr>
              <a:pPr eaLnBrk="0" hangingPunct="0">
                <a:lnSpc>
                  <a:spcPct val="100000"/>
                </a:lnSpc>
                <a:spcBef>
                  <a:spcPct val="0"/>
                </a:spcBef>
                <a:buClrTx/>
              </a:pPr>
              <a:t>‹#›</a:t>
            </a:fld>
            <a:endParaRPr lang="en-US" sz="1000">
              <a:solidFill>
                <a:srgbClr val="FFFFFF"/>
              </a:solidFill>
            </a:endParaRPr>
          </a:p>
        </p:txBody>
      </p:sp>
      <p:sp>
        <p:nvSpPr>
          <p:cNvPr id="4131" name="Rectangle 35"/>
          <p:cNvSpPr>
            <a:spLocks noChangeArrowheads="1"/>
          </p:cNvSpPr>
          <p:nvPr/>
        </p:nvSpPr>
        <p:spPr bwMode="auto">
          <a:xfrm>
            <a:off x="6705600"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lnSpc>
                <a:spcPct val="100000"/>
              </a:lnSpc>
              <a:spcBef>
                <a:spcPct val="0"/>
              </a:spcBef>
              <a:buClrTx/>
            </a:pPr>
            <a:fld id="{4A6CD23D-C946-4C47-90FA-4445B805B9AB}" type="slidenum">
              <a:rPr lang="en-US" sz="900">
                <a:solidFill>
                  <a:srgbClr val="0C86F4"/>
                </a:solidFill>
              </a:rPr>
              <a:pPr algn="r">
                <a:lnSpc>
                  <a:spcPct val="100000"/>
                </a:lnSpc>
                <a:spcBef>
                  <a:spcPct val="0"/>
                </a:spcBef>
                <a:buClrTx/>
              </a:pPr>
              <a:t>‹#›</a:t>
            </a:fld>
            <a:endParaRPr lang="en-US" sz="900">
              <a:solidFill>
                <a:srgbClr val="0C86F4"/>
              </a:solidFill>
            </a:endParaRPr>
          </a:p>
        </p:txBody>
      </p:sp>
      <p:sp>
        <p:nvSpPr>
          <p:cNvPr id="4132" name="Text Box 36"/>
          <p:cNvSpPr txBox="1">
            <a:spLocks noChangeArrowheads="1"/>
          </p:cNvSpPr>
          <p:nvPr/>
        </p:nvSpPr>
        <p:spPr bwMode="auto">
          <a:xfrm>
            <a:off x="3657600" y="6538913"/>
            <a:ext cx="2023311"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100000"/>
              </a:lnSpc>
              <a:spcBef>
                <a:spcPct val="0"/>
              </a:spcBef>
              <a:buClrTx/>
              <a:buFontTx/>
              <a:buChar char="©"/>
            </a:pPr>
            <a:r>
              <a:rPr lang="en-US" sz="700" dirty="0">
                <a:solidFill>
                  <a:schemeClr val="tx1"/>
                </a:solidFill>
              </a:rPr>
              <a:t> 2017 Eaton Corporation. All rights reserved</a:t>
            </a:r>
            <a:r>
              <a:rPr lang="en-US" sz="700" dirty="0"/>
              <a:t>.</a:t>
            </a:r>
          </a:p>
        </p:txBody>
      </p:sp>
      <p:pic>
        <p:nvPicPr>
          <p:cNvPr id="4133" name="Picture 37" descr="eaton_signature_colo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8363" y="6370638"/>
            <a:ext cx="1143000" cy="4413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ransition spd="med">
    <p:wipe dir="d"/>
  </p:transition>
  <p:txStyles>
    <p:titleStyle>
      <a:lvl1pPr algn="l" rtl="0" eaLnBrk="1" fontAlgn="base" hangingPunct="1">
        <a:lnSpc>
          <a:spcPct val="90000"/>
        </a:lnSpc>
        <a:spcBef>
          <a:spcPct val="0"/>
        </a:spcBef>
        <a:spcAft>
          <a:spcPct val="0"/>
        </a:spcAft>
        <a:defRPr sz="32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pitchFamily="34" charset="0"/>
        </a:defRPr>
      </a:lvl2pPr>
      <a:lvl3pPr algn="l" rtl="0" eaLnBrk="1" fontAlgn="base" hangingPunct="1">
        <a:lnSpc>
          <a:spcPct val="90000"/>
        </a:lnSpc>
        <a:spcBef>
          <a:spcPct val="0"/>
        </a:spcBef>
        <a:spcAft>
          <a:spcPct val="0"/>
        </a:spcAft>
        <a:defRPr sz="3200">
          <a:solidFill>
            <a:srgbClr val="0067C6"/>
          </a:solidFill>
          <a:latin typeface="Arial" pitchFamily="34" charset="0"/>
        </a:defRPr>
      </a:lvl3pPr>
      <a:lvl4pPr algn="l" rtl="0" eaLnBrk="1" fontAlgn="base" hangingPunct="1">
        <a:lnSpc>
          <a:spcPct val="90000"/>
        </a:lnSpc>
        <a:spcBef>
          <a:spcPct val="0"/>
        </a:spcBef>
        <a:spcAft>
          <a:spcPct val="0"/>
        </a:spcAft>
        <a:defRPr sz="3200">
          <a:solidFill>
            <a:srgbClr val="0067C6"/>
          </a:solidFill>
          <a:latin typeface="Arial" pitchFamily="34" charset="0"/>
        </a:defRPr>
      </a:lvl4pPr>
      <a:lvl5pPr algn="l" rtl="0" eaLnBrk="1" fontAlgn="base" hangingPunct="1">
        <a:lnSpc>
          <a:spcPct val="90000"/>
        </a:lnSpc>
        <a:spcBef>
          <a:spcPct val="0"/>
        </a:spcBef>
        <a:spcAft>
          <a:spcPct val="0"/>
        </a:spcAft>
        <a:defRPr sz="3200">
          <a:solidFill>
            <a:srgbClr val="0067C6"/>
          </a:solidFill>
          <a:latin typeface="Arial" pitchFamily="34" charset="0"/>
        </a:defRPr>
      </a:lvl5pPr>
      <a:lvl6pPr marL="457200" algn="l" rtl="0" eaLnBrk="1" fontAlgn="base" hangingPunct="1">
        <a:lnSpc>
          <a:spcPct val="90000"/>
        </a:lnSpc>
        <a:spcBef>
          <a:spcPct val="0"/>
        </a:spcBef>
        <a:spcAft>
          <a:spcPct val="0"/>
        </a:spcAft>
        <a:defRPr sz="3200">
          <a:solidFill>
            <a:srgbClr val="0067C6"/>
          </a:solidFill>
          <a:latin typeface="Arial" pitchFamily="34" charset="0"/>
        </a:defRPr>
      </a:lvl6pPr>
      <a:lvl7pPr marL="914400" algn="l" rtl="0" eaLnBrk="1" fontAlgn="base" hangingPunct="1">
        <a:lnSpc>
          <a:spcPct val="90000"/>
        </a:lnSpc>
        <a:spcBef>
          <a:spcPct val="0"/>
        </a:spcBef>
        <a:spcAft>
          <a:spcPct val="0"/>
        </a:spcAft>
        <a:defRPr sz="3200">
          <a:solidFill>
            <a:srgbClr val="0067C6"/>
          </a:solidFill>
          <a:latin typeface="Arial" pitchFamily="34" charset="0"/>
        </a:defRPr>
      </a:lvl7pPr>
      <a:lvl8pPr marL="1371600" algn="l" rtl="0" eaLnBrk="1" fontAlgn="base" hangingPunct="1">
        <a:lnSpc>
          <a:spcPct val="90000"/>
        </a:lnSpc>
        <a:spcBef>
          <a:spcPct val="0"/>
        </a:spcBef>
        <a:spcAft>
          <a:spcPct val="0"/>
        </a:spcAft>
        <a:defRPr sz="3200">
          <a:solidFill>
            <a:srgbClr val="0067C6"/>
          </a:solidFill>
          <a:latin typeface="Arial" pitchFamily="34" charset="0"/>
        </a:defRPr>
      </a:lvl8pPr>
      <a:lvl9pPr marL="1828800" algn="l" rtl="0" eaLnBrk="1" fontAlgn="base" hangingPunct="1">
        <a:lnSpc>
          <a:spcPct val="90000"/>
        </a:lnSpc>
        <a:spcBef>
          <a:spcPct val="0"/>
        </a:spcBef>
        <a:spcAft>
          <a:spcPct val="0"/>
        </a:spcAft>
        <a:defRPr sz="3200">
          <a:solidFill>
            <a:srgbClr val="0067C6"/>
          </a:solidFill>
          <a:latin typeface="Arial" pitchFamily="34"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charset="0"/>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charset="0"/>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charset="0"/>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charset="0"/>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charset="0"/>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4.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p:txBody>
          <a:bodyPr/>
          <a:lstStyle/>
          <a:p>
            <a:r>
              <a:rPr lang="pl-PL" dirty="0"/>
              <a:t>Filtracja</a:t>
            </a:r>
            <a:r>
              <a:rPr lang="de-DE" dirty="0"/>
              <a:t> – </a:t>
            </a:r>
            <a:r>
              <a:rPr lang="pl-PL" dirty="0"/>
              <a:t>Płyty filtracyjne</a:t>
            </a:r>
            <a:r>
              <a:rPr lang="de-DE" dirty="0"/>
              <a:t> &amp; </a:t>
            </a:r>
            <a:r>
              <a:rPr lang="pl-PL" dirty="0"/>
              <a:t>Świece filtracyjne</a:t>
            </a:r>
            <a:r>
              <a:rPr lang="de-DE" dirty="0"/>
              <a:t> &amp; </a:t>
            </a:r>
            <a:r>
              <a:rPr lang="pl-PL" dirty="0"/>
              <a:t>Dyski filtracyjne</a:t>
            </a:r>
            <a:r>
              <a:rPr lang="de-DE" dirty="0"/>
              <a:t> </a:t>
            </a:r>
            <a:endParaRPr lang="en-US" dirty="0"/>
          </a:p>
        </p:txBody>
      </p:sp>
      <p:sp>
        <p:nvSpPr>
          <p:cNvPr id="49155" name="Rectangle 3"/>
          <p:cNvSpPr>
            <a:spLocks noGrp="1" noChangeArrowheads="1"/>
          </p:cNvSpPr>
          <p:nvPr>
            <p:ph type="subTitle" idx="1"/>
          </p:nvPr>
        </p:nvSpPr>
        <p:spPr/>
        <p:txBody>
          <a:bodyPr/>
          <a:lstStyle/>
          <a:p>
            <a:r>
              <a:rPr lang="de-DE" dirty="0">
                <a:solidFill>
                  <a:srgbClr val="000000"/>
                </a:solidFill>
              </a:rPr>
              <a:t>Dr. Ilona Schneider</a:t>
            </a:r>
          </a:p>
        </p:txBody>
      </p:sp>
      <p:pic>
        <p:nvPicPr>
          <p:cNvPr id="49159" name="Picture 7" descr="Eaton PBW Flag"/>
          <p:cNvPicPr>
            <a:picLocks noChangeAspect="1" noChangeArrowheads="1"/>
          </p:cNvPicPr>
          <p:nvPr/>
        </p:nvPicPr>
        <p:blipFill>
          <a:blip r:embed="rId2">
            <a:extLst>
              <a:ext uri="{28A0092B-C50C-407E-A947-70E740481C1C}">
                <a14:useLocalDpi xmlns:a14="http://schemas.microsoft.com/office/drawing/2010/main" val="0"/>
              </a:ext>
            </a:extLst>
          </a:blip>
          <a:srcRect l="1462" t="19516" b="8365"/>
          <a:stretch>
            <a:fillRect/>
          </a:stretch>
        </p:blipFill>
        <p:spPr bwMode="auto">
          <a:xfrm>
            <a:off x="381000" y="0"/>
            <a:ext cx="8763000" cy="3241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AutoShape 2"/>
          <p:cNvSpPr>
            <a:spLocks noChangeArrowheads="1"/>
          </p:cNvSpPr>
          <p:nvPr/>
        </p:nvSpPr>
        <p:spPr bwMode="auto">
          <a:xfrm>
            <a:off x="2474913" y="2057400"/>
            <a:ext cx="350837" cy="381000"/>
          </a:xfrm>
          <a:prstGeom prst="downArrow">
            <a:avLst>
              <a:gd name="adj1" fmla="val 50000"/>
              <a:gd name="adj2" fmla="val 27149"/>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tx1"/>
              </a:solidFill>
            </a:endParaRPr>
          </a:p>
        </p:txBody>
      </p:sp>
      <p:sp>
        <p:nvSpPr>
          <p:cNvPr id="217091" name="Rectangle 3"/>
          <p:cNvSpPr>
            <a:spLocks noGrp="1" noChangeArrowheads="1"/>
          </p:cNvSpPr>
          <p:nvPr>
            <p:ph type="title"/>
          </p:nvPr>
        </p:nvSpPr>
        <p:spPr>
          <a:xfrm>
            <a:off x="898525" y="476672"/>
            <a:ext cx="6683375" cy="561975"/>
          </a:xfrm>
          <a:noFill/>
          <a:ln/>
          <a:extLst>
            <a:ext uri="{909E8E84-426E-40DD-AFC4-6F175D3DCCD1}">
              <a14:hiddenFill xmlns:a14="http://schemas.microsoft.com/office/drawing/2010/main">
                <a:solidFill>
                  <a:schemeClr val="bg1"/>
                </a:solidFill>
              </a14:hiddenFill>
            </a:ext>
          </a:extLst>
        </p:spPr>
        <p:txBody>
          <a:bodyPr lIns="92075" tIns="46038" rIns="92075" bIns="46038"/>
          <a:lstStyle/>
          <a:p>
            <a:r>
              <a:rPr lang="pl-PL" dirty="0"/>
              <a:t>Moduły filtracyjne</a:t>
            </a:r>
            <a:r>
              <a:rPr lang="en-GB" dirty="0"/>
              <a:t>: </a:t>
            </a:r>
            <a:r>
              <a:rPr lang="pl-PL" dirty="0"/>
              <a:t>Części składowe</a:t>
            </a:r>
            <a:endParaRPr lang="en-GB" dirty="0"/>
          </a:p>
        </p:txBody>
      </p:sp>
      <p:pic>
        <p:nvPicPr>
          <p:cNvPr id="217092" name="Picture 4" descr="0331002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363" y="1614488"/>
            <a:ext cx="1874837" cy="1430337"/>
          </a:xfrm>
          <a:prstGeom prst="rect">
            <a:avLst/>
          </a:prstGeom>
          <a:noFill/>
          <a:extLst>
            <a:ext uri="{909E8E84-426E-40DD-AFC4-6F175D3DCCD1}">
              <a14:hiddenFill xmlns:a14="http://schemas.microsoft.com/office/drawing/2010/main">
                <a:solidFill>
                  <a:srgbClr val="FFFFFF"/>
                </a:solidFill>
              </a14:hiddenFill>
            </a:ext>
          </a:extLst>
        </p:spPr>
      </p:pic>
      <p:pic>
        <p:nvPicPr>
          <p:cNvPr id="217094" name="Picture 6" descr="03310011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1600200"/>
            <a:ext cx="2057400" cy="1435100"/>
          </a:xfrm>
          <a:prstGeom prst="rect">
            <a:avLst/>
          </a:prstGeom>
          <a:noFill/>
          <a:extLst>
            <a:ext uri="{909E8E84-426E-40DD-AFC4-6F175D3DCCD1}">
              <a14:hiddenFill xmlns:a14="http://schemas.microsoft.com/office/drawing/2010/main">
                <a:solidFill>
                  <a:srgbClr val="FFFFFF"/>
                </a:solidFill>
              </a14:hiddenFill>
            </a:ext>
          </a:extLst>
        </p:spPr>
      </p:pic>
      <p:sp>
        <p:nvSpPr>
          <p:cNvPr id="217095" name="Text Box 7"/>
          <p:cNvSpPr txBox="1">
            <a:spLocks noChangeArrowheads="1"/>
          </p:cNvSpPr>
          <p:nvPr/>
        </p:nvSpPr>
        <p:spPr bwMode="auto">
          <a:xfrm>
            <a:off x="4114800" y="3124200"/>
            <a:ext cx="1905000" cy="34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dirty="0">
                <a:solidFill>
                  <a:schemeClr val="tx1"/>
                </a:solidFill>
              </a:rPr>
              <a:t>Uszczelnienia</a:t>
            </a:r>
            <a:endParaRPr lang="de-DE" dirty="0">
              <a:solidFill>
                <a:schemeClr val="tx1"/>
              </a:solidFill>
            </a:endParaRPr>
          </a:p>
        </p:txBody>
      </p:sp>
      <p:sp>
        <p:nvSpPr>
          <p:cNvPr id="217096" name="Text Box 8"/>
          <p:cNvSpPr txBox="1">
            <a:spLocks noChangeArrowheads="1"/>
          </p:cNvSpPr>
          <p:nvPr/>
        </p:nvSpPr>
        <p:spPr bwMode="auto">
          <a:xfrm>
            <a:off x="1600200" y="3124200"/>
            <a:ext cx="1981200" cy="34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dirty="0">
                <a:solidFill>
                  <a:schemeClr val="tx1"/>
                </a:solidFill>
              </a:rPr>
              <a:t>Komory filtracyjne</a:t>
            </a:r>
            <a:endParaRPr lang="de-DE" dirty="0">
              <a:solidFill>
                <a:schemeClr val="tx1"/>
              </a:solidFill>
            </a:endParaRPr>
          </a:p>
        </p:txBody>
      </p:sp>
      <p:sp>
        <p:nvSpPr>
          <p:cNvPr id="217097" name="Text Box 9"/>
          <p:cNvSpPr txBox="1">
            <a:spLocks noChangeArrowheads="1"/>
          </p:cNvSpPr>
          <p:nvPr/>
        </p:nvSpPr>
        <p:spPr bwMode="auto">
          <a:xfrm>
            <a:off x="3505200" y="1981200"/>
            <a:ext cx="457200"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4400">
                <a:solidFill>
                  <a:schemeClr val="tx1"/>
                </a:solidFill>
              </a:rPr>
              <a:t>+</a:t>
            </a:r>
          </a:p>
        </p:txBody>
      </p:sp>
      <p:pic>
        <p:nvPicPr>
          <p:cNvPr id="217098" name="Picture 10" descr="033100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1600200"/>
            <a:ext cx="20574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17099" name="Text Box 11"/>
          <p:cNvSpPr txBox="1">
            <a:spLocks noChangeArrowheads="1"/>
          </p:cNvSpPr>
          <p:nvPr/>
        </p:nvSpPr>
        <p:spPr bwMode="auto">
          <a:xfrm>
            <a:off x="6019800" y="2057400"/>
            <a:ext cx="533400"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4400">
                <a:solidFill>
                  <a:schemeClr val="tx1"/>
                </a:solidFill>
              </a:rPr>
              <a:t>+</a:t>
            </a:r>
          </a:p>
        </p:txBody>
      </p:sp>
      <p:sp>
        <p:nvSpPr>
          <p:cNvPr id="217100" name="Text Box 12"/>
          <p:cNvSpPr txBox="1">
            <a:spLocks noChangeArrowheads="1"/>
          </p:cNvSpPr>
          <p:nvPr/>
        </p:nvSpPr>
        <p:spPr bwMode="auto">
          <a:xfrm>
            <a:off x="6049963" y="3048000"/>
            <a:ext cx="3058541" cy="6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l-PL" dirty="0">
                <a:solidFill>
                  <a:schemeClr val="tx1"/>
                </a:solidFill>
              </a:rPr>
              <a:t>Wrzeciona centralne wykonane ze stali nierdzewnej</a:t>
            </a:r>
            <a:endParaRPr lang="de-DE" dirty="0">
              <a:solidFill>
                <a:schemeClr val="tx1"/>
              </a:solidFill>
            </a:endParaRPr>
          </a:p>
        </p:txBody>
      </p:sp>
      <p:pic>
        <p:nvPicPr>
          <p:cNvPr id="217101" name="Picture 13" descr="03310007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3962400"/>
            <a:ext cx="1898650" cy="1223963"/>
          </a:xfrm>
          <a:prstGeom prst="rect">
            <a:avLst/>
          </a:prstGeom>
          <a:noFill/>
          <a:extLst>
            <a:ext uri="{909E8E84-426E-40DD-AFC4-6F175D3DCCD1}">
              <a14:hiddenFill xmlns:a14="http://schemas.microsoft.com/office/drawing/2010/main">
                <a:solidFill>
                  <a:srgbClr val="FFFFFF"/>
                </a:solidFill>
              </a14:hiddenFill>
            </a:ext>
          </a:extLst>
        </p:spPr>
      </p:pic>
      <p:pic>
        <p:nvPicPr>
          <p:cNvPr id="217102" name="Picture 14" descr="03310017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3962400"/>
            <a:ext cx="1477963" cy="1225550"/>
          </a:xfrm>
          <a:prstGeom prst="rect">
            <a:avLst/>
          </a:prstGeom>
          <a:noFill/>
          <a:extLst>
            <a:ext uri="{909E8E84-426E-40DD-AFC4-6F175D3DCCD1}">
              <a14:hiddenFill xmlns:a14="http://schemas.microsoft.com/office/drawing/2010/main">
                <a:solidFill>
                  <a:srgbClr val="FFFFFF"/>
                </a:solidFill>
              </a14:hiddenFill>
            </a:ext>
          </a:extLst>
        </p:spPr>
      </p:pic>
      <p:sp>
        <p:nvSpPr>
          <p:cNvPr id="217103" name="Text Box 15"/>
          <p:cNvSpPr txBox="1">
            <a:spLocks noChangeArrowheads="1"/>
          </p:cNvSpPr>
          <p:nvPr/>
        </p:nvSpPr>
        <p:spPr bwMode="auto">
          <a:xfrm>
            <a:off x="1524000" y="4191000"/>
            <a:ext cx="533400"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4400">
                <a:solidFill>
                  <a:schemeClr val="tx1"/>
                </a:solidFill>
              </a:rPr>
              <a:t>+</a:t>
            </a:r>
          </a:p>
        </p:txBody>
      </p:sp>
      <p:sp>
        <p:nvSpPr>
          <p:cNvPr id="217104" name="Text Box 16"/>
          <p:cNvSpPr txBox="1">
            <a:spLocks noChangeArrowheads="1"/>
          </p:cNvSpPr>
          <p:nvPr/>
        </p:nvSpPr>
        <p:spPr bwMode="auto">
          <a:xfrm>
            <a:off x="3962400" y="4114800"/>
            <a:ext cx="381000"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4400">
                <a:solidFill>
                  <a:schemeClr val="tx1"/>
                </a:solidFill>
              </a:rPr>
              <a:t>(</a:t>
            </a:r>
          </a:p>
        </p:txBody>
      </p:sp>
      <p:sp>
        <p:nvSpPr>
          <p:cNvPr id="217105" name="Text Box 17"/>
          <p:cNvSpPr txBox="1">
            <a:spLocks noChangeArrowheads="1"/>
          </p:cNvSpPr>
          <p:nvPr/>
        </p:nvSpPr>
        <p:spPr bwMode="auto">
          <a:xfrm>
            <a:off x="5638800" y="4114800"/>
            <a:ext cx="381000"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4400">
                <a:solidFill>
                  <a:schemeClr val="tx1"/>
                </a:solidFill>
              </a:rPr>
              <a:t>)</a:t>
            </a:r>
          </a:p>
        </p:txBody>
      </p:sp>
      <p:sp>
        <p:nvSpPr>
          <p:cNvPr id="217106" name="Text Box 18"/>
          <p:cNvSpPr txBox="1">
            <a:spLocks noChangeArrowheads="1"/>
          </p:cNvSpPr>
          <p:nvPr/>
        </p:nvSpPr>
        <p:spPr bwMode="auto">
          <a:xfrm>
            <a:off x="5943600" y="4191000"/>
            <a:ext cx="609600"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4400">
                <a:solidFill>
                  <a:schemeClr val="tx1"/>
                </a:solidFill>
              </a:rPr>
              <a:t>=</a:t>
            </a:r>
          </a:p>
        </p:txBody>
      </p:sp>
      <p:pic>
        <p:nvPicPr>
          <p:cNvPr id="217107" name="Picture 19" descr="Abstandhalter Ausschnit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3571875"/>
            <a:ext cx="2057400" cy="1838325"/>
          </a:xfrm>
          <a:prstGeom prst="rect">
            <a:avLst/>
          </a:prstGeom>
          <a:noFill/>
          <a:extLst>
            <a:ext uri="{909E8E84-426E-40DD-AFC4-6F175D3DCCD1}">
              <a14:hiddenFill xmlns:a14="http://schemas.microsoft.com/office/drawing/2010/main">
                <a:solidFill>
                  <a:srgbClr val="FFFFFF"/>
                </a:solidFill>
              </a14:hiddenFill>
            </a:ext>
          </a:extLst>
        </p:spPr>
      </p:pic>
      <p:sp>
        <p:nvSpPr>
          <p:cNvPr id="217108" name="Text Box 20"/>
          <p:cNvSpPr txBox="1">
            <a:spLocks noChangeArrowheads="1"/>
          </p:cNvSpPr>
          <p:nvPr/>
        </p:nvSpPr>
        <p:spPr bwMode="auto">
          <a:xfrm>
            <a:off x="1835696" y="5257800"/>
            <a:ext cx="2202904" cy="6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l-PL" dirty="0">
                <a:solidFill>
                  <a:schemeClr val="tx1"/>
                </a:solidFill>
              </a:rPr>
              <a:t>Adapter z podwójnym</a:t>
            </a:r>
            <a:r>
              <a:rPr lang="de-DE" dirty="0">
                <a:solidFill>
                  <a:schemeClr val="tx1"/>
                </a:solidFill>
              </a:rPr>
              <a:t> O</a:t>
            </a:r>
            <a:r>
              <a:rPr lang="pl-PL" dirty="0">
                <a:solidFill>
                  <a:schemeClr val="tx1"/>
                </a:solidFill>
              </a:rPr>
              <a:t>-ringiem</a:t>
            </a:r>
            <a:endParaRPr lang="de-DE" dirty="0">
              <a:solidFill>
                <a:schemeClr val="tx1"/>
              </a:solidFill>
            </a:endParaRPr>
          </a:p>
        </p:txBody>
      </p:sp>
      <p:sp>
        <p:nvSpPr>
          <p:cNvPr id="217109" name="Text Box 21"/>
          <p:cNvSpPr txBox="1">
            <a:spLocks noChangeArrowheads="1"/>
          </p:cNvSpPr>
          <p:nvPr/>
        </p:nvSpPr>
        <p:spPr bwMode="auto">
          <a:xfrm>
            <a:off x="4267200" y="5249863"/>
            <a:ext cx="1676400" cy="34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dirty="0">
                <a:solidFill>
                  <a:schemeClr val="tx1"/>
                </a:solidFill>
              </a:rPr>
              <a:t>Adapter płaski</a:t>
            </a:r>
            <a:endParaRPr lang="de-DE" dirty="0">
              <a:solidFill>
                <a:schemeClr val="tx1"/>
              </a:solidFill>
            </a:endParaRPr>
          </a:p>
        </p:txBody>
      </p:sp>
    </p:spTree>
    <p:extLst>
      <p:ext uri="{BB962C8B-B14F-4D97-AF65-F5344CB8AC3E}">
        <p14:creationId xmlns:p14="http://schemas.microsoft.com/office/powerpoint/2010/main" val="21759158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ChangeArrowheads="1"/>
          </p:cNvSpPr>
          <p:nvPr/>
        </p:nvSpPr>
        <p:spPr bwMode="auto">
          <a:xfrm>
            <a:off x="755576" y="188640"/>
            <a:ext cx="6623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3200" dirty="0">
                <a:solidFill>
                  <a:srgbClr val="3467CD"/>
                </a:solidFill>
                <a:latin typeface="+mj-lt"/>
              </a:rPr>
              <a:t> </a:t>
            </a:r>
            <a:br>
              <a:rPr lang="en-GB" sz="3200" dirty="0">
                <a:solidFill>
                  <a:srgbClr val="3467CD"/>
                </a:solidFill>
                <a:latin typeface="+mj-lt"/>
              </a:rPr>
            </a:br>
            <a:r>
              <a:rPr lang="pl-PL" sz="3200" dirty="0">
                <a:solidFill>
                  <a:srgbClr val="3467CD"/>
                </a:solidFill>
                <a:latin typeface="+mj-lt"/>
              </a:rPr>
              <a:t>Moduły filtracyjne</a:t>
            </a:r>
            <a:endParaRPr lang="de-DE" sz="3200" dirty="0">
              <a:solidFill>
                <a:srgbClr val="3467CD"/>
              </a:solidFill>
              <a:latin typeface="+mj-lt"/>
            </a:endParaRPr>
          </a:p>
        </p:txBody>
      </p:sp>
      <p:sp>
        <p:nvSpPr>
          <p:cNvPr id="226308" name="Rectangle 4"/>
          <p:cNvSpPr>
            <a:spLocks noChangeArrowheads="1"/>
          </p:cNvSpPr>
          <p:nvPr/>
        </p:nvSpPr>
        <p:spPr bwMode="auto">
          <a:xfrm>
            <a:off x="5726113" y="1524000"/>
            <a:ext cx="3094037" cy="442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buClr>
                <a:schemeClr val="folHlink"/>
              </a:buClr>
              <a:buFont typeface="Webdings" pitchFamily="18" charset="2"/>
              <a:buNone/>
            </a:pPr>
            <a:r>
              <a:rPr lang="pl-PL" b="1" dirty="0">
                <a:solidFill>
                  <a:schemeClr val="tx1"/>
                </a:solidFill>
              </a:rPr>
              <a:t>Różne średnice</a:t>
            </a:r>
            <a:r>
              <a:rPr lang="de-DE" dirty="0">
                <a:solidFill>
                  <a:schemeClr val="tx1"/>
                </a:solidFill>
              </a:rPr>
              <a:t/>
            </a:r>
            <a:br>
              <a:rPr lang="de-DE" dirty="0">
                <a:solidFill>
                  <a:schemeClr val="tx1"/>
                </a:solidFill>
              </a:rPr>
            </a:br>
            <a:r>
              <a:rPr lang="de-DE" dirty="0">
                <a:solidFill>
                  <a:schemeClr val="tx1"/>
                </a:solidFill>
              </a:rPr>
              <a:t>12” / 16 </a:t>
            </a:r>
            <a:r>
              <a:rPr lang="pl-PL" dirty="0">
                <a:solidFill>
                  <a:schemeClr val="tx1"/>
                </a:solidFill>
              </a:rPr>
              <a:t>komór</a:t>
            </a:r>
            <a:r>
              <a:rPr lang="de-DE" dirty="0">
                <a:solidFill>
                  <a:schemeClr val="tx1"/>
                </a:solidFill>
              </a:rPr>
              <a:t>, 1,9 m²</a:t>
            </a:r>
            <a:br>
              <a:rPr lang="de-DE" dirty="0">
                <a:solidFill>
                  <a:schemeClr val="tx1"/>
                </a:solidFill>
              </a:rPr>
            </a:br>
            <a:r>
              <a:rPr lang="de-DE" dirty="0">
                <a:solidFill>
                  <a:schemeClr val="tx1"/>
                </a:solidFill>
              </a:rPr>
              <a:t>16” / 16 </a:t>
            </a:r>
            <a:r>
              <a:rPr lang="pl-PL" dirty="0">
                <a:solidFill>
                  <a:schemeClr val="tx1"/>
                </a:solidFill>
              </a:rPr>
              <a:t>komór</a:t>
            </a:r>
            <a:r>
              <a:rPr lang="de-DE" dirty="0">
                <a:solidFill>
                  <a:schemeClr val="tx1"/>
                </a:solidFill>
              </a:rPr>
              <a:t>, 3,7 m²</a:t>
            </a:r>
          </a:p>
          <a:p>
            <a:pPr>
              <a:spcBef>
                <a:spcPct val="20000"/>
              </a:spcBef>
              <a:buClr>
                <a:schemeClr val="folHlink"/>
              </a:buClr>
              <a:buFont typeface="Webdings" pitchFamily="18" charset="2"/>
              <a:buNone/>
            </a:pPr>
            <a:endParaRPr lang="de-DE" dirty="0">
              <a:solidFill>
                <a:schemeClr val="tx1"/>
              </a:solidFill>
            </a:endParaRPr>
          </a:p>
          <a:p>
            <a:pPr>
              <a:lnSpc>
                <a:spcPct val="90000"/>
              </a:lnSpc>
              <a:buClr>
                <a:schemeClr val="folHlink"/>
              </a:buClr>
            </a:pPr>
            <a:r>
              <a:rPr lang="pl-PL" b="1" dirty="0">
                <a:solidFill>
                  <a:schemeClr val="tx1"/>
                </a:solidFill>
              </a:rPr>
              <a:t>Zwiększone odstępy między komórkami do filtracji </a:t>
            </a:r>
            <a:r>
              <a:rPr lang="pl-PL" b="1" dirty="0" err="1">
                <a:solidFill>
                  <a:schemeClr val="tx1"/>
                </a:solidFill>
              </a:rPr>
              <a:t>nanoszeniowej</a:t>
            </a:r>
            <a:r>
              <a:rPr lang="pl-PL" b="1" dirty="0">
                <a:solidFill>
                  <a:schemeClr val="tx1"/>
                </a:solidFill>
              </a:rPr>
              <a:t/>
            </a:r>
            <a:br>
              <a:rPr lang="pl-PL" b="1" dirty="0">
                <a:solidFill>
                  <a:schemeClr val="tx1"/>
                </a:solidFill>
              </a:rPr>
            </a:br>
            <a:r>
              <a:rPr lang="de-DE" dirty="0">
                <a:solidFill>
                  <a:schemeClr val="tx1"/>
                </a:solidFill>
              </a:rPr>
              <a:t>12” / 9 </a:t>
            </a:r>
            <a:r>
              <a:rPr lang="pl-PL" dirty="0">
                <a:solidFill>
                  <a:schemeClr val="tx1"/>
                </a:solidFill>
              </a:rPr>
              <a:t>komór</a:t>
            </a:r>
            <a:r>
              <a:rPr lang="de-DE" dirty="0">
                <a:solidFill>
                  <a:schemeClr val="tx1"/>
                </a:solidFill>
              </a:rPr>
              <a:t>, 1,1 m²</a:t>
            </a:r>
          </a:p>
          <a:p>
            <a:pPr>
              <a:lnSpc>
                <a:spcPct val="90000"/>
              </a:lnSpc>
              <a:spcBef>
                <a:spcPct val="20000"/>
              </a:spcBef>
              <a:buClr>
                <a:schemeClr val="folHlink"/>
              </a:buClr>
              <a:buFont typeface="Webdings" pitchFamily="18" charset="2"/>
              <a:buNone/>
            </a:pPr>
            <a:r>
              <a:rPr lang="de-DE" dirty="0">
                <a:solidFill>
                  <a:schemeClr val="tx1"/>
                </a:solidFill>
              </a:rPr>
              <a:t>16” / 9 </a:t>
            </a:r>
            <a:r>
              <a:rPr lang="pl-PL" dirty="0">
                <a:solidFill>
                  <a:schemeClr val="tx1"/>
                </a:solidFill>
              </a:rPr>
              <a:t>komór</a:t>
            </a:r>
            <a:r>
              <a:rPr lang="de-DE" dirty="0">
                <a:solidFill>
                  <a:schemeClr val="tx1"/>
                </a:solidFill>
              </a:rPr>
              <a:t>, 2,1 m²</a:t>
            </a:r>
          </a:p>
          <a:p>
            <a:pPr>
              <a:lnSpc>
                <a:spcPct val="90000"/>
              </a:lnSpc>
              <a:spcBef>
                <a:spcPct val="20000"/>
              </a:spcBef>
              <a:buClr>
                <a:schemeClr val="folHlink"/>
              </a:buClr>
              <a:buFont typeface="Webdings" pitchFamily="18" charset="2"/>
              <a:buNone/>
            </a:pPr>
            <a:endParaRPr lang="de-DE" dirty="0">
              <a:solidFill>
                <a:schemeClr val="tx1"/>
              </a:solidFill>
            </a:endParaRPr>
          </a:p>
          <a:p>
            <a:pPr>
              <a:lnSpc>
                <a:spcPct val="90000"/>
              </a:lnSpc>
              <a:spcBef>
                <a:spcPct val="20000"/>
              </a:spcBef>
              <a:buClr>
                <a:schemeClr val="folHlink"/>
              </a:buClr>
              <a:buFont typeface="Webdings" pitchFamily="18" charset="2"/>
              <a:buNone/>
            </a:pPr>
            <a:r>
              <a:rPr lang="pl-PL" b="1" dirty="0">
                <a:solidFill>
                  <a:schemeClr val="tx1"/>
                </a:solidFill>
              </a:rPr>
              <a:t>Wysokość</a:t>
            </a:r>
            <a:r>
              <a:rPr lang="de-DE" b="1" dirty="0">
                <a:solidFill>
                  <a:schemeClr val="tx1"/>
                </a:solidFill>
              </a:rPr>
              <a:t/>
            </a:r>
            <a:br>
              <a:rPr lang="de-DE" b="1" dirty="0">
                <a:solidFill>
                  <a:schemeClr val="tx1"/>
                </a:solidFill>
              </a:rPr>
            </a:br>
            <a:r>
              <a:rPr lang="de-DE" dirty="0">
                <a:solidFill>
                  <a:schemeClr val="tx1"/>
                </a:solidFill>
              </a:rPr>
              <a:t>276 mm; 195 mm; 154,5 mm</a:t>
            </a:r>
          </a:p>
          <a:p>
            <a:pPr>
              <a:lnSpc>
                <a:spcPct val="90000"/>
              </a:lnSpc>
              <a:spcBef>
                <a:spcPct val="20000"/>
              </a:spcBef>
              <a:buClr>
                <a:schemeClr val="folHlink"/>
              </a:buClr>
              <a:buFont typeface="Webdings" pitchFamily="18" charset="2"/>
              <a:buNone/>
            </a:pPr>
            <a:endParaRPr lang="de-DE" dirty="0">
              <a:solidFill>
                <a:schemeClr val="tx1"/>
              </a:solidFill>
            </a:endParaRPr>
          </a:p>
          <a:p>
            <a:pPr>
              <a:spcBef>
                <a:spcPct val="20000"/>
              </a:spcBef>
              <a:buClr>
                <a:schemeClr val="folHlink"/>
              </a:buClr>
              <a:buFont typeface="Webdings" pitchFamily="18" charset="2"/>
              <a:buNone/>
            </a:pPr>
            <a:r>
              <a:rPr lang="pl-PL" b="1" dirty="0">
                <a:solidFill>
                  <a:schemeClr val="tx1"/>
                </a:solidFill>
              </a:rPr>
              <a:t>Różne adaptery</a:t>
            </a:r>
            <a:r>
              <a:rPr lang="de-DE" b="1" dirty="0">
                <a:solidFill>
                  <a:schemeClr val="tx1"/>
                </a:solidFill>
              </a:rPr>
              <a:t/>
            </a:r>
            <a:br>
              <a:rPr lang="de-DE" b="1" dirty="0">
                <a:solidFill>
                  <a:schemeClr val="tx1"/>
                </a:solidFill>
              </a:rPr>
            </a:br>
            <a:r>
              <a:rPr lang="pl-PL" dirty="0">
                <a:solidFill>
                  <a:schemeClr val="tx1"/>
                </a:solidFill>
              </a:rPr>
              <a:t>Adapter płaski</a:t>
            </a:r>
            <a:r>
              <a:rPr lang="de-DE" dirty="0">
                <a:solidFill>
                  <a:schemeClr val="tx1"/>
                </a:solidFill>
              </a:rPr>
              <a:t/>
            </a:r>
            <a:br>
              <a:rPr lang="de-DE" dirty="0">
                <a:solidFill>
                  <a:schemeClr val="tx1"/>
                </a:solidFill>
              </a:rPr>
            </a:br>
            <a:r>
              <a:rPr lang="pl-PL" dirty="0">
                <a:solidFill>
                  <a:schemeClr val="tx1"/>
                </a:solidFill>
              </a:rPr>
              <a:t>Adapter z podwójnym </a:t>
            </a:r>
            <a:r>
              <a:rPr lang="de-DE" dirty="0">
                <a:solidFill>
                  <a:schemeClr val="tx1"/>
                </a:solidFill>
              </a:rPr>
              <a:t>O-</a:t>
            </a:r>
            <a:r>
              <a:rPr lang="pl-PL" dirty="0">
                <a:solidFill>
                  <a:schemeClr val="tx1"/>
                </a:solidFill>
              </a:rPr>
              <a:t>ringiem</a:t>
            </a:r>
            <a:endParaRPr lang="de-DE" dirty="0">
              <a:solidFill>
                <a:schemeClr val="tx1"/>
              </a:solidFill>
            </a:endParaRPr>
          </a:p>
        </p:txBody>
      </p:sp>
      <p:pic>
        <p:nvPicPr>
          <p:cNvPr id="226309" name="Picture 5" descr="Gruppe_BECOPADmodul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850" y="1570038"/>
            <a:ext cx="4392613" cy="418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06734"/>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becodisc"/>
          <p:cNvPicPr>
            <a:picLocks noChangeAspect="1" noChangeArrowheads="1"/>
          </p:cNvPicPr>
          <p:nvPr/>
        </p:nvPicPr>
        <p:blipFill>
          <a:blip r:embed="rId2">
            <a:lum bright="-24000" contrast="42000"/>
            <a:extLst>
              <a:ext uri="{28A0092B-C50C-407E-A947-70E740481C1C}">
                <a14:useLocalDpi xmlns:a14="http://schemas.microsoft.com/office/drawing/2010/main" val="0"/>
              </a:ext>
            </a:extLst>
          </a:blip>
          <a:srcRect/>
          <a:stretch>
            <a:fillRect/>
          </a:stretch>
        </p:blipFill>
        <p:spPr bwMode="auto">
          <a:xfrm>
            <a:off x="1524000" y="1600200"/>
            <a:ext cx="5414963" cy="4191000"/>
          </a:xfrm>
          <a:prstGeom prst="rect">
            <a:avLst/>
          </a:prstGeom>
          <a:noFill/>
          <a:extLst>
            <a:ext uri="{909E8E84-426E-40DD-AFC4-6F175D3DCCD1}">
              <a14:hiddenFill xmlns:a14="http://schemas.microsoft.com/office/drawing/2010/main">
                <a:solidFill>
                  <a:srgbClr val="FFFFFF"/>
                </a:solidFill>
              </a14:hiddenFill>
            </a:ext>
          </a:extLst>
        </p:spPr>
      </p:pic>
      <p:sp>
        <p:nvSpPr>
          <p:cNvPr id="225283" name="Text Box 3"/>
          <p:cNvSpPr txBox="1">
            <a:spLocks noChangeArrowheads="1"/>
          </p:cNvSpPr>
          <p:nvPr/>
        </p:nvSpPr>
        <p:spPr bwMode="auto">
          <a:xfrm>
            <a:off x="1295400" y="4800600"/>
            <a:ext cx="958850" cy="2803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buClr>
                <a:srgbClr val="FF0000"/>
              </a:buClr>
              <a:buSzPct val="90000"/>
              <a:buFont typeface="Wingdings 3" pitchFamily="18" charset="2"/>
              <a:buNone/>
            </a:pPr>
            <a:r>
              <a:rPr lang="pl-PL" sz="1200" dirty="0">
                <a:latin typeface="Arial" pitchFamily="34" charset="0"/>
              </a:rPr>
              <a:t>Wejście</a:t>
            </a:r>
            <a:endParaRPr lang="de-DE" sz="1200" dirty="0">
              <a:latin typeface="Arial" pitchFamily="34" charset="0"/>
            </a:endParaRPr>
          </a:p>
        </p:txBody>
      </p:sp>
      <p:sp>
        <p:nvSpPr>
          <p:cNvPr id="225284" name="Text Box 4"/>
          <p:cNvSpPr txBox="1">
            <a:spLocks noChangeArrowheads="1"/>
          </p:cNvSpPr>
          <p:nvPr/>
        </p:nvSpPr>
        <p:spPr bwMode="auto">
          <a:xfrm>
            <a:off x="6400800" y="4800600"/>
            <a:ext cx="941388" cy="2803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buClr>
                <a:srgbClr val="FF0000"/>
              </a:buClr>
              <a:buSzPct val="90000"/>
              <a:buFont typeface="Wingdings 3" pitchFamily="18" charset="2"/>
              <a:buNone/>
            </a:pPr>
            <a:r>
              <a:rPr lang="pl-PL" sz="1200" dirty="0">
                <a:latin typeface="Arial" pitchFamily="34" charset="0"/>
              </a:rPr>
              <a:t>Wyjście</a:t>
            </a:r>
            <a:endParaRPr lang="de-DE" sz="1200" dirty="0">
              <a:latin typeface="Arial" pitchFamily="34" charset="0"/>
            </a:endParaRPr>
          </a:p>
        </p:txBody>
      </p:sp>
      <p:sp>
        <p:nvSpPr>
          <p:cNvPr id="225285" name="Rectangle 5"/>
          <p:cNvSpPr>
            <a:spLocks noChangeArrowheads="1"/>
          </p:cNvSpPr>
          <p:nvPr/>
        </p:nvSpPr>
        <p:spPr bwMode="auto">
          <a:xfrm>
            <a:off x="827584" y="473868"/>
            <a:ext cx="8064896"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3200" dirty="0">
                <a:solidFill>
                  <a:srgbClr val="0067C6"/>
                </a:solidFill>
              </a:rPr>
              <a:t> </a:t>
            </a:r>
            <a:br>
              <a:rPr lang="de-DE" sz="3200" dirty="0">
                <a:solidFill>
                  <a:srgbClr val="0067C6"/>
                </a:solidFill>
              </a:rPr>
            </a:br>
            <a:r>
              <a:rPr lang="pl-PL" sz="3200" dirty="0">
                <a:solidFill>
                  <a:srgbClr val="0067C6"/>
                </a:solidFill>
              </a:rPr>
              <a:t>Schemat filtracji modułu</a:t>
            </a:r>
            <a:endParaRPr lang="fr-FR" sz="3200" dirty="0">
              <a:solidFill>
                <a:srgbClr val="0067C6"/>
              </a:solidFill>
            </a:endParaRPr>
          </a:p>
        </p:txBody>
      </p:sp>
    </p:spTree>
    <p:extLst>
      <p:ext uri="{BB962C8B-B14F-4D97-AF65-F5344CB8AC3E}">
        <p14:creationId xmlns:p14="http://schemas.microsoft.com/office/powerpoint/2010/main" val="41641971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l-PL" dirty="0"/>
              <a:t>Przebieg procesu</a:t>
            </a:r>
            <a:r>
              <a:rPr lang="de-DE" dirty="0"/>
              <a:t> - </a:t>
            </a:r>
            <a:r>
              <a:rPr lang="pl-PL" dirty="0"/>
              <a:t>Wino</a:t>
            </a:r>
            <a:r>
              <a:rPr lang="de-DE" dirty="0"/>
              <a:t> </a:t>
            </a:r>
            <a:endParaRPr lang="en-US" dirty="0"/>
          </a:p>
        </p:txBody>
      </p:sp>
      <p:sp>
        <p:nvSpPr>
          <p:cNvPr id="4" name="Gestreifter Pfeil nach rechts 3"/>
          <p:cNvSpPr/>
          <p:nvPr/>
        </p:nvSpPr>
        <p:spPr bwMode="auto">
          <a:xfrm>
            <a:off x="330424" y="980728"/>
            <a:ext cx="8706072" cy="1872208"/>
          </a:xfrm>
          <a:prstGeom prst="stripedRightArrow">
            <a:avLst/>
          </a:prstGeom>
          <a:noFill/>
          <a:ln w="34925" cap="flat" cmpd="sng" algn="ctr">
            <a:solidFill>
              <a:srgbClr val="0067C6"/>
            </a:solidFill>
            <a:prstDash val="solid"/>
            <a:round/>
            <a:headEnd type="none" w="med" len="med"/>
            <a:tailEnd type="none" w="med" len="med"/>
          </a:ln>
          <a:effectLst/>
        </p:spPr>
        <p:txBody>
          <a:bodyPr/>
          <a:lstStyle/>
          <a:p>
            <a:pPr>
              <a:defRPr/>
            </a:pPr>
            <a:endParaRPr lang="de-DE" dirty="0">
              <a:solidFill>
                <a:srgbClr val="232323"/>
              </a:solidFill>
              <a:latin typeface="Arial" pitchFamily="-110" charset="0"/>
              <a:ea typeface="ＭＳ Ｐゴシック" pitchFamily="-110" charset="-128"/>
              <a:cs typeface="ＭＳ Ｐゴシック" pitchFamily="-110" charset="-128"/>
            </a:endParaRPr>
          </a:p>
        </p:txBody>
      </p:sp>
      <p:sp>
        <p:nvSpPr>
          <p:cNvPr id="24" name="Gestreifter Pfeil nach rechts 23"/>
          <p:cNvSpPr/>
          <p:nvPr/>
        </p:nvSpPr>
        <p:spPr bwMode="auto">
          <a:xfrm>
            <a:off x="323527" y="2622193"/>
            <a:ext cx="8564667" cy="2102952"/>
          </a:xfrm>
          <a:prstGeom prst="stripedRightArrow">
            <a:avLst/>
          </a:prstGeom>
          <a:noFill/>
          <a:ln w="34925" cap="flat" cmpd="sng" algn="ctr">
            <a:solidFill>
              <a:srgbClr val="0067C6"/>
            </a:solidFill>
            <a:prstDash val="solid"/>
            <a:round/>
            <a:headEnd type="none" w="med" len="med"/>
            <a:tailEnd type="none" w="med" len="med"/>
          </a:ln>
          <a:effectLst/>
        </p:spPr>
        <p:txBody>
          <a:bodyPr/>
          <a:lstStyle/>
          <a:p>
            <a:pPr>
              <a:defRPr/>
            </a:pPr>
            <a:endParaRPr lang="de-DE" dirty="0">
              <a:solidFill>
                <a:srgbClr val="232323"/>
              </a:solidFill>
              <a:latin typeface="Arial" pitchFamily="-110" charset="0"/>
              <a:ea typeface="ＭＳ Ｐゴシック" pitchFamily="-110" charset="-128"/>
              <a:cs typeface="ＭＳ Ｐゴシック" pitchFamily="-110" charset="-128"/>
            </a:endParaRPr>
          </a:p>
        </p:txBody>
      </p:sp>
      <p:pic>
        <p:nvPicPr>
          <p:cNvPr id="29" name="Picture 32" descr="fil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9109" y="3327349"/>
            <a:ext cx="355583" cy="84564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401" y="1693626"/>
            <a:ext cx="858564" cy="62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582" y="3389700"/>
            <a:ext cx="307507" cy="76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Gestreifter Pfeil nach rechts 31"/>
          <p:cNvSpPr/>
          <p:nvPr/>
        </p:nvSpPr>
        <p:spPr bwMode="auto">
          <a:xfrm>
            <a:off x="374654" y="4653136"/>
            <a:ext cx="8085778" cy="2016224"/>
          </a:xfrm>
          <a:prstGeom prst="stripedRightArrow">
            <a:avLst/>
          </a:prstGeom>
          <a:noFill/>
          <a:ln w="34925" cap="flat" cmpd="sng" algn="ctr">
            <a:solidFill>
              <a:srgbClr val="0067C6"/>
            </a:solidFill>
            <a:prstDash val="solid"/>
            <a:round/>
            <a:headEnd type="none" w="med" len="med"/>
            <a:tailEnd type="none" w="med" len="med"/>
          </a:ln>
          <a:effectLst/>
        </p:spPr>
        <p:txBody>
          <a:bodyPr/>
          <a:lstStyle/>
          <a:p>
            <a:pPr>
              <a:defRPr/>
            </a:pPr>
            <a:endParaRPr lang="de-DE" dirty="0">
              <a:solidFill>
                <a:srgbClr val="232323"/>
              </a:solidFill>
              <a:latin typeface="Arial" pitchFamily="-110" charset="0"/>
              <a:ea typeface="ＭＳ Ｐゴシック" pitchFamily="-110" charset="-128"/>
              <a:cs typeface="ＭＳ Ｐゴシック" pitchFamily="-110" charset="-128"/>
            </a:endParaRPr>
          </a:p>
        </p:txBody>
      </p:sp>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302" y="5301208"/>
            <a:ext cx="931380" cy="72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025" y="5171853"/>
            <a:ext cx="667332" cy="92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7291" y="5301207"/>
            <a:ext cx="743633" cy="73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19693" r="34968"/>
          <a:stretch/>
        </p:blipFill>
        <p:spPr bwMode="auto">
          <a:xfrm>
            <a:off x="4648407" y="5288105"/>
            <a:ext cx="377048" cy="7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197" y="5301208"/>
            <a:ext cx="830999" cy="77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2" descr="filtr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69648" y="5282911"/>
            <a:ext cx="321289" cy="7640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 Bild in Originalgröße anzeigen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4530" y="5401047"/>
            <a:ext cx="758988" cy="64594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07052" y="1659725"/>
            <a:ext cx="846480" cy="63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959" y="1621046"/>
            <a:ext cx="931380" cy="72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3217" y="1498983"/>
            <a:ext cx="600182" cy="83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0948" y="1621045"/>
            <a:ext cx="743633" cy="73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19693" r="34968"/>
          <a:stretch/>
        </p:blipFill>
        <p:spPr bwMode="auto">
          <a:xfrm>
            <a:off x="4552064" y="1607943"/>
            <a:ext cx="377048" cy="7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855" y="1621046"/>
            <a:ext cx="763810" cy="70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024" y="3384866"/>
            <a:ext cx="931380" cy="72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747" y="3343532"/>
            <a:ext cx="604117" cy="84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7013" y="3384865"/>
            <a:ext cx="743633" cy="73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19693" r="34968"/>
          <a:stretch/>
        </p:blipFill>
        <p:spPr bwMode="auto">
          <a:xfrm>
            <a:off x="4548129" y="3371763"/>
            <a:ext cx="377048" cy="7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919" y="3384866"/>
            <a:ext cx="830999" cy="77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8977" y="3454577"/>
            <a:ext cx="846480" cy="63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915068" y="2308758"/>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56" name="Textfeld 55"/>
          <p:cNvSpPr txBox="1"/>
          <p:nvPr/>
        </p:nvSpPr>
        <p:spPr>
          <a:xfrm>
            <a:off x="1864376" y="2328819"/>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57" name="Textfeld 56"/>
          <p:cNvSpPr txBox="1"/>
          <p:nvPr/>
        </p:nvSpPr>
        <p:spPr>
          <a:xfrm>
            <a:off x="2883880" y="2308758"/>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58" name="Textfeld 57"/>
          <p:cNvSpPr txBox="1"/>
          <p:nvPr/>
        </p:nvSpPr>
        <p:spPr>
          <a:xfrm>
            <a:off x="3687291" y="2308758"/>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59" name="Textfeld 58"/>
          <p:cNvSpPr txBox="1"/>
          <p:nvPr/>
        </p:nvSpPr>
        <p:spPr>
          <a:xfrm>
            <a:off x="4487225" y="2308758"/>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60" name="Textfeld 59"/>
          <p:cNvSpPr txBox="1"/>
          <p:nvPr/>
        </p:nvSpPr>
        <p:spPr>
          <a:xfrm>
            <a:off x="5406359" y="2308758"/>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61" name="Textfeld 60"/>
          <p:cNvSpPr txBox="1"/>
          <p:nvPr/>
        </p:nvSpPr>
        <p:spPr>
          <a:xfrm>
            <a:off x="6498773" y="2328819"/>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62" name="Textfeld 61"/>
          <p:cNvSpPr txBox="1"/>
          <p:nvPr/>
        </p:nvSpPr>
        <p:spPr>
          <a:xfrm>
            <a:off x="5436096" y="4129019"/>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63" name="Textfeld 62"/>
          <p:cNvSpPr txBox="1"/>
          <p:nvPr/>
        </p:nvSpPr>
        <p:spPr>
          <a:xfrm>
            <a:off x="7125148" y="4118188"/>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64" name="Textfeld 63"/>
          <p:cNvSpPr txBox="1"/>
          <p:nvPr/>
        </p:nvSpPr>
        <p:spPr>
          <a:xfrm>
            <a:off x="6386237" y="4129019"/>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65" name="Textfeld 64"/>
          <p:cNvSpPr txBox="1"/>
          <p:nvPr/>
        </p:nvSpPr>
        <p:spPr>
          <a:xfrm>
            <a:off x="894158" y="4129020"/>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66" name="Textfeld 65"/>
          <p:cNvSpPr txBox="1"/>
          <p:nvPr/>
        </p:nvSpPr>
        <p:spPr>
          <a:xfrm>
            <a:off x="1843466" y="4149081"/>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67" name="Textfeld 66"/>
          <p:cNvSpPr txBox="1"/>
          <p:nvPr/>
        </p:nvSpPr>
        <p:spPr>
          <a:xfrm>
            <a:off x="2862970" y="4129020"/>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68" name="Textfeld 67"/>
          <p:cNvSpPr txBox="1"/>
          <p:nvPr/>
        </p:nvSpPr>
        <p:spPr>
          <a:xfrm>
            <a:off x="3638949" y="4129020"/>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69" name="Textfeld 68"/>
          <p:cNvSpPr txBox="1"/>
          <p:nvPr/>
        </p:nvSpPr>
        <p:spPr>
          <a:xfrm>
            <a:off x="4438883" y="4129020"/>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70" name="Textfeld 69"/>
          <p:cNvSpPr txBox="1"/>
          <p:nvPr/>
        </p:nvSpPr>
        <p:spPr>
          <a:xfrm>
            <a:off x="1043608" y="6049797"/>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71" name="Textfeld 70"/>
          <p:cNvSpPr txBox="1"/>
          <p:nvPr/>
        </p:nvSpPr>
        <p:spPr>
          <a:xfrm>
            <a:off x="1992916" y="6069858"/>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72" name="Textfeld 71"/>
          <p:cNvSpPr txBox="1"/>
          <p:nvPr/>
        </p:nvSpPr>
        <p:spPr>
          <a:xfrm>
            <a:off x="2966080" y="6049797"/>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73" name="Textfeld 72"/>
          <p:cNvSpPr txBox="1"/>
          <p:nvPr/>
        </p:nvSpPr>
        <p:spPr>
          <a:xfrm>
            <a:off x="3697340" y="6049797"/>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74" name="Textfeld 73"/>
          <p:cNvSpPr txBox="1"/>
          <p:nvPr/>
        </p:nvSpPr>
        <p:spPr>
          <a:xfrm>
            <a:off x="4497274" y="6049797"/>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75" name="Textfeld 74"/>
          <p:cNvSpPr txBox="1"/>
          <p:nvPr/>
        </p:nvSpPr>
        <p:spPr>
          <a:xfrm>
            <a:off x="6499582" y="6073235"/>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76" name="Textfeld 75"/>
          <p:cNvSpPr txBox="1"/>
          <p:nvPr/>
        </p:nvSpPr>
        <p:spPr>
          <a:xfrm>
            <a:off x="5796136" y="0"/>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11" name="Textfeld 10"/>
          <p:cNvSpPr txBox="1"/>
          <p:nvPr/>
        </p:nvSpPr>
        <p:spPr>
          <a:xfrm>
            <a:off x="6196432" y="116632"/>
            <a:ext cx="1449436" cy="342145"/>
          </a:xfrm>
          <a:prstGeom prst="rect">
            <a:avLst/>
          </a:prstGeom>
          <a:noFill/>
        </p:spPr>
        <p:txBody>
          <a:bodyPr wrap="none" rtlCol="0">
            <a:spAutoFit/>
          </a:bodyPr>
          <a:lstStyle/>
          <a:p>
            <a:r>
              <a:rPr lang="pl-PL" dirty="0">
                <a:solidFill>
                  <a:schemeClr val="tx1"/>
                </a:solidFill>
              </a:rPr>
              <a:t>Obróbka wina</a:t>
            </a:r>
            <a:endParaRPr lang="en-US" dirty="0">
              <a:solidFill>
                <a:schemeClr val="tx1"/>
              </a:solidFill>
            </a:endParaRPr>
          </a:p>
        </p:txBody>
      </p:sp>
      <p:sp>
        <p:nvSpPr>
          <p:cNvPr id="79" name="Textfeld 78"/>
          <p:cNvSpPr txBox="1"/>
          <p:nvPr/>
        </p:nvSpPr>
        <p:spPr>
          <a:xfrm>
            <a:off x="6210036" y="510764"/>
            <a:ext cx="1016625" cy="342145"/>
          </a:xfrm>
          <a:prstGeom prst="rect">
            <a:avLst/>
          </a:prstGeom>
          <a:noFill/>
        </p:spPr>
        <p:txBody>
          <a:bodyPr wrap="none" rtlCol="0">
            <a:spAutoFit/>
          </a:bodyPr>
          <a:lstStyle/>
          <a:p>
            <a:r>
              <a:rPr lang="pl-PL" dirty="0">
                <a:solidFill>
                  <a:schemeClr val="tx1"/>
                </a:solidFill>
              </a:rPr>
              <a:t>Filtracja </a:t>
            </a:r>
            <a:r>
              <a:rPr lang="de-DE" dirty="0">
                <a:solidFill>
                  <a:schemeClr val="tx1"/>
                </a:solidFill>
              </a:rPr>
              <a:t> </a:t>
            </a:r>
            <a:endParaRPr lang="en-US" dirty="0">
              <a:solidFill>
                <a:schemeClr val="tx1"/>
              </a:solidFill>
            </a:endParaRPr>
          </a:p>
        </p:txBody>
      </p:sp>
      <p:sp>
        <p:nvSpPr>
          <p:cNvPr id="80" name="Textfeld 79"/>
          <p:cNvSpPr txBox="1"/>
          <p:nvPr/>
        </p:nvSpPr>
        <p:spPr>
          <a:xfrm>
            <a:off x="5808209" y="383773"/>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5" name="Textfeld 4"/>
          <p:cNvSpPr txBox="1"/>
          <p:nvPr/>
        </p:nvSpPr>
        <p:spPr>
          <a:xfrm>
            <a:off x="6194864" y="1415948"/>
            <a:ext cx="1710725" cy="279757"/>
          </a:xfrm>
          <a:prstGeom prst="rect">
            <a:avLst/>
          </a:prstGeom>
          <a:noFill/>
        </p:spPr>
        <p:txBody>
          <a:bodyPr wrap="none" rtlCol="0">
            <a:spAutoFit/>
          </a:bodyPr>
          <a:lstStyle/>
          <a:p>
            <a:r>
              <a:rPr lang="pl-PL" sz="1200" dirty="0">
                <a:solidFill>
                  <a:schemeClr val="tx1"/>
                </a:solidFill>
              </a:rPr>
              <a:t>Płyta filtracyjna</a:t>
            </a:r>
            <a:r>
              <a:rPr lang="en-US" sz="1200" dirty="0">
                <a:solidFill>
                  <a:schemeClr val="tx1"/>
                </a:solidFill>
              </a:rPr>
              <a:t>/</a:t>
            </a:r>
            <a:r>
              <a:rPr lang="pl-PL" sz="1200" dirty="0">
                <a:solidFill>
                  <a:schemeClr val="tx1"/>
                </a:solidFill>
              </a:rPr>
              <a:t>Moduł</a:t>
            </a:r>
            <a:endParaRPr lang="en-US" sz="1200" dirty="0">
              <a:solidFill>
                <a:schemeClr val="bg1">
                  <a:lumMod val="50000"/>
                </a:schemeClr>
              </a:solidFill>
            </a:endParaRPr>
          </a:p>
        </p:txBody>
      </p:sp>
      <p:sp>
        <p:nvSpPr>
          <p:cNvPr id="54" name="Textfeld 53"/>
          <p:cNvSpPr txBox="1"/>
          <p:nvPr/>
        </p:nvSpPr>
        <p:spPr>
          <a:xfrm>
            <a:off x="4788024" y="3133534"/>
            <a:ext cx="1710725" cy="279757"/>
          </a:xfrm>
          <a:prstGeom prst="rect">
            <a:avLst/>
          </a:prstGeom>
          <a:noFill/>
        </p:spPr>
        <p:txBody>
          <a:bodyPr wrap="none" rtlCol="0">
            <a:spAutoFit/>
          </a:bodyPr>
          <a:lstStyle/>
          <a:p>
            <a:r>
              <a:rPr lang="pl-PL" sz="1200" dirty="0" smtClean="0">
                <a:solidFill>
                  <a:schemeClr val="tx1"/>
                </a:solidFill>
              </a:rPr>
              <a:t>Płyta </a:t>
            </a:r>
            <a:r>
              <a:rPr lang="pl-PL" sz="1200" dirty="0">
                <a:solidFill>
                  <a:schemeClr val="tx1"/>
                </a:solidFill>
              </a:rPr>
              <a:t>filtracyjna</a:t>
            </a:r>
            <a:r>
              <a:rPr lang="en-US" sz="1200" dirty="0">
                <a:solidFill>
                  <a:schemeClr val="tx1"/>
                </a:solidFill>
              </a:rPr>
              <a:t>/</a:t>
            </a:r>
            <a:r>
              <a:rPr lang="pl-PL" sz="1200" dirty="0">
                <a:solidFill>
                  <a:schemeClr val="tx1"/>
                </a:solidFill>
              </a:rPr>
              <a:t>Moduł</a:t>
            </a:r>
            <a:endParaRPr lang="en-US" sz="1200" dirty="0">
              <a:solidFill>
                <a:schemeClr val="bg1">
                  <a:lumMod val="50000"/>
                </a:schemeClr>
              </a:solidFill>
            </a:endParaRPr>
          </a:p>
        </p:txBody>
      </p:sp>
      <p:sp>
        <p:nvSpPr>
          <p:cNvPr id="55" name="Textfeld 54"/>
          <p:cNvSpPr txBox="1"/>
          <p:nvPr/>
        </p:nvSpPr>
        <p:spPr>
          <a:xfrm>
            <a:off x="6103971" y="3903764"/>
            <a:ext cx="1369286" cy="295466"/>
          </a:xfrm>
          <a:prstGeom prst="rect">
            <a:avLst/>
          </a:prstGeom>
          <a:noFill/>
        </p:spPr>
        <p:txBody>
          <a:bodyPr wrap="none" rtlCol="0">
            <a:spAutoFit/>
          </a:bodyPr>
          <a:lstStyle/>
          <a:p>
            <a:r>
              <a:rPr lang="pl-PL" sz="1200" dirty="0" smtClean="0">
                <a:solidFill>
                  <a:schemeClr val="tx1"/>
                </a:solidFill>
              </a:rPr>
              <a:t>Świeca</a:t>
            </a:r>
            <a:r>
              <a:rPr lang="pl-PL" sz="1200" dirty="0" smtClean="0">
                <a:solidFill>
                  <a:schemeClr val="tx1"/>
                </a:solidFill>
              </a:rPr>
              <a:t> </a:t>
            </a:r>
            <a:r>
              <a:rPr lang="pl-PL" sz="1200" dirty="0">
                <a:solidFill>
                  <a:schemeClr val="tx1"/>
                </a:solidFill>
              </a:rPr>
              <a:t>filtracyjna</a:t>
            </a:r>
            <a:endParaRPr lang="en-US" sz="1200" dirty="0">
              <a:solidFill>
                <a:schemeClr val="tx1"/>
              </a:solidFill>
            </a:endParaRPr>
          </a:p>
        </p:txBody>
      </p:sp>
      <p:sp>
        <p:nvSpPr>
          <p:cNvPr id="77" name="Textfeld 76"/>
          <p:cNvSpPr txBox="1"/>
          <p:nvPr/>
        </p:nvSpPr>
        <p:spPr>
          <a:xfrm>
            <a:off x="6690077" y="3135982"/>
            <a:ext cx="1649811" cy="279757"/>
          </a:xfrm>
          <a:prstGeom prst="rect">
            <a:avLst/>
          </a:prstGeom>
          <a:noFill/>
        </p:spPr>
        <p:txBody>
          <a:bodyPr wrap="none" rtlCol="0">
            <a:spAutoFit/>
          </a:bodyPr>
          <a:lstStyle/>
          <a:p>
            <a:r>
              <a:rPr lang="pl-PL" sz="1200" dirty="0">
                <a:solidFill>
                  <a:schemeClr val="tx1"/>
                </a:solidFill>
              </a:rPr>
              <a:t>Świeca membranowa</a:t>
            </a:r>
            <a:endParaRPr lang="en-US" sz="1200" dirty="0">
              <a:solidFill>
                <a:schemeClr val="tx1"/>
              </a:solidFill>
            </a:endParaRPr>
          </a:p>
        </p:txBody>
      </p:sp>
      <p:sp>
        <p:nvSpPr>
          <p:cNvPr id="78" name="Textfeld 77"/>
          <p:cNvSpPr txBox="1"/>
          <p:nvPr/>
        </p:nvSpPr>
        <p:spPr>
          <a:xfrm>
            <a:off x="6070534" y="5098508"/>
            <a:ext cx="1649811" cy="279757"/>
          </a:xfrm>
          <a:prstGeom prst="rect">
            <a:avLst/>
          </a:prstGeom>
          <a:noFill/>
        </p:spPr>
        <p:txBody>
          <a:bodyPr wrap="none" rtlCol="0">
            <a:spAutoFit/>
          </a:bodyPr>
          <a:lstStyle/>
          <a:p>
            <a:r>
              <a:rPr lang="pl-PL" sz="1200" dirty="0">
                <a:solidFill>
                  <a:schemeClr val="tx1"/>
                </a:solidFill>
              </a:rPr>
              <a:t>Świeca membranowa</a:t>
            </a:r>
            <a:endParaRPr lang="en-US" sz="1200" dirty="0">
              <a:solidFill>
                <a:schemeClr val="tx1"/>
              </a:solidFill>
            </a:endParaRPr>
          </a:p>
        </p:txBody>
      </p:sp>
    </p:spTree>
    <p:extLst>
      <p:ext uri="{BB962C8B-B14F-4D97-AF65-F5344CB8AC3E}">
        <p14:creationId xmlns:p14="http://schemas.microsoft.com/office/powerpoint/2010/main" val="844476260"/>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l-PL" dirty="0"/>
              <a:t>Przebieg procesu</a:t>
            </a:r>
            <a:r>
              <a:rPr lang="de-DE" dirty="0"/>
              <a:t> – </a:t>
            </a:r>
            <a:r>
              <a:rPr lang="pl-PL" dirty="0"/>
              <a:t>sok owocowy</a:t>
            </a:r>
            <a:endParaRPr lang="en-US" dirty="0"/>
          </a:p>
        </p:txBody>
      </p:sp>
      <p:sp>
        <p:nvSpPr>
          <p:cNvPr id="24" name="Gestreifter Pfeil nach rechts 23"/>
          <p:cNvSpPr/>
          <p:nvPr/>
        </p:nvSpPr>
        <p:spPr bwMode="auto">
          <a:xfrm>
            <a:off x="343778" y="1268760"/>
            <a:ext cx="7929513" cy="2376264"/>
          </a:xfrm>
          <a:prstGeom prst="stripedRightArrow">
            <a:avLst/>
          </a:prstGeom>
          <a:noFill/>
          <a:ln w="34925" cap="flat" cmpd="sng" algn="ctr">
            <a:solidFill>
              <a:srgbClr val="0067C6"/>
            </a:solidFill>
            <a:prstDash val="solid"/>
            <a:round/>
            <a:headEnd type="none" w="med" len="med"/>
            <a:tailEnd type="none" w="med" len="med"/>
          </a:ln>
          <a:effectLst/>
        </p:spPr>
        <p:txBody>
          <a:bodyPr/>
          <a:lstStyle/>
          <a:p>
            <a:pPr>
              <a:defRPr/>
            </a:pPr>
            <a:endParaRPr lang="de-DE" dirty="0">
              <a:solidFill>
                <a:srgbClr val="232323"/>
              </a:solidFill>
              <a:latin typeface="Arial" pitchFamily="-110" charset="0"/>
              <a:ea typeface="ＭＳ Ｐゴシック" pitchFamily="-110" charset="-128"/>
              <a:cs typeface="ＭＳ Ｐゴシック" pitchFamily="-11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24" y="2118011"/>
            <a:ext cx="8953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674" y="2084673"/>
            <a:ext cx="661988"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122" y="1910653"/>
            <a:ext cx="614549" cy="94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210" y="2084673"/>
            <a:ext cx="1447732" cy="76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7283" y="1873154"/>
            <a:ext cx="54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2059544"/>
            <a:ext cx="101917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264" y="2259568"/>
            <a:ext cx="7239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Gestreifter Pfeil nach rechts 21"/>
          <p:cNvSpPr/>
          <p:nvPr/>
        </p:nvSpPr>
        <p:spPr bwMode="auto">
          <a:xfrm>
            <a:off x="359725" y="3721830"/>
            <a:ext cx="8784275" cy="2376264"/>
          </a:xfrm>
          <a:prstGeom prst="stripedRightArrow">
            <a:avLst/>
          </a:prstGeom>
          <a:noFill/>
          <a:ln w="34925" cap="flat" cmpd="sng" algn="ctr">
            <a:solidFill>
              <a:srgbClr val="0067C6"/>
            </a:solidFill>
            <a:prstDash val="solid"/>
            <a:round/>
            <a:headEnd type="none" w="med" len="med"/>
            <a:tailEnd type="none" w="med" len="med"/>
          </a:ln>
          <a:effectLst/>
        </p:spPr>
        <p:txBody>
          <a:bodyPr/>
          <a:lstStyle/>
          <a:p>
            <a:pPr>
              <a:defRPr/>
            </a:pPr>
            <a:endParaRPr lang="de-DE" dirty="0">
              <a:solidFill>
                <a:srgbClr val="232323"/>
              </a:solidFill>
              <a:latin typeface="Arial" pitchFamily="-110" charset="0"/>
              <a:ea typeface="ＭＳ Ｐゴシック" pitchFamily="-110" charset="-128"/>
              <a:cs typeface="ＭＳ Ｐゴシック" pitchFamily="-110" charset="-128"/>
            </a:endParaRP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30" y="4571081"/>
            <a:ext cx="8953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537743"/>
            <a:ext cx="661988"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363723"/>
            <a:ext cx="614549" cy="94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537743"/>
            <a:ext cx="1447732" cy="76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4449702"/>
            <a:ext cx="234012" cy="85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4335476"/>
            <a:ext cx="54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4512614"/>
            <a:ext cx="101917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4712639"/>
            <a:ext cx="7239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336" y="4512614"/>
            <a:ext cx="4572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8384" y="4767009"/>
            <a:ext cx="7239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507311" y="1337632"/>
            <a:ext cx="1459054" cy="342145"/>
          </a:xfrm>
          <a:prstGeom prst="rect">
            <a:avLst/>
          </a:prstGeom>
          <a:noFill/>
        </p:spPr>
        <p:txBody>
          <a:bodyPr wrap="none" rtlCol="0">
            <a:spAutoFit/>
          </a:bodyPr>
          <a:lstStyle/>
          <a:p>
            <a:r>
              <a:rPr lang="pl-PL" dirty="0">
                <a:solidFill>
                  <a:schemeClr val="tx1"/>
                </a:solidFill>
              </a:rPr>
              <a:t>Soki klarowne</a:t>
            </a:r>
            <a:endParaRPr lang="en-US" dirty="0">
              <a:solidFill>
                <a:schemeClr val="tx1"/>
              </a:solidFill>
            </a:endParaRPr>
          </a:p>
        </p:txBody>
      </p:sp>
      <p:sp>
        <p:nvSpPr>
          <p:cNvPr id="33" name="Textfeld 32"/>
          <p:cNvSpPr txBox="1"/>
          <p:nvPr/>
        </p:nvSpPr>
        <p:spPr>
          <a:xfrm>
            <a:off x="2497122" y="3763491"/>
            <a:ext cx="2190023" cy="342145"/>
          </a:xfrm>
          <a:prstGeom prst="rect">
            <a:avLst/>
          </a:prstGeom>
          <a:noFill/>
        </p:spPr>
        <p:txBody>
          <a:bodyPr wrap="none" rtlCol="0">
            <a:spAutoFit/>
          </a:bodyPr>
          <a:lstStyle/>
          <a:p>
            <a:r>
              <a:rPr lang="pl-PL" dirty="0">
                <a:solidFill>
                  <a:schemeClr val="tx1"/>
                </a:solidFill>
              </a:rPr>
              <a:t>Koncentraty owocowe</a:t>
            </a:r>
            <a:endParaRPr lang="en-US" dirty="0">
              <a:solidFill>
                <a:schemeClr val="tx1"/>
              </a:solidFill>
            </a:endParaRPr>
          </a:p>
        </p:txBody>
      </p:sp>
      <p:sp>
        <p:nvSpPr>
          <p:cNvPr id="34" name="Textfeld 33"/>
          <p:cNvSpPr txBox="1"/>
          <p:nvPr/>
        </p:nvSpPr>
        <p:spPr>
          <a:xfrm>
            <a:off x="6913959" y="-33197"/>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35" name="Textfeld 34"/>
          <p:cNvSpPr txBox="1"/>
          <p:nvPr/>
        </p:nvSpPr>
        <p:spPr>
          <a:xfrm>
            <a:off x="7377130" y="94539"/>
            <a:ext cx="1462260" cy="342145"/>
          </a:xfrm>
          <a:prstGeom prst="rect">
            <a:avLst/>
          </a:prstGeom>
          <a:noFill/>
        </p:spPr>
        <p:txBody>
          <a:bodyPr wrap="none" rtlCol="0">
            <a:spAutoFit/>
          </a:bodyPr>
          <a:lstStyle/>
          <a:p>
            <a:r>
              <a:rPr lang="pl-PL" dirty="0">
                <a:solidFill>
                  <a:schemeClr val="tx1"/>
                </a:solidFill>
              </a:rPr>
              <a:t>Obróbka soku</a:t>
            </a:r>
            <a:endParaRPr lang="en-US" dirty="0">
              <a:solidFill>
                <a:schemeClr val="tx1"/>
              </a:solidFill>
            </a:endParaRPr>
          </a:p>
        </p:txBody>
      </p:sp>
      <p:sp>
        <p:nvSpPr>
          <p:cNvPr id="36" name="Textfeld 35"/>
          <p:cNvSpPr txBox="1"/>
          <p:nvPr/>
        </p:nvSpPr>
        <p:spPr>
          <a:xfrm>
            <a:off x="7397916" y="412885"/>
            <a:ext cx="901209" cy="342145"/>
          </a:xfrm>
          <a:prstGeom prst="rect">
            <a:avLst/>
          </a:prstGeom>
          <a:noFill/>
        </p:spPr>
        <p:txBody>
          <a:bodyPr wrap="none" rtlCol="0">
            <a:spAutoFit/>
          </a:bodyPr>
          <a:lstStyle/>
          <a:p>
            <a:r>
              <a:rPr lang="pl-PL" dirty="0">
                <a:solidFill>
                  <a:schemeClr val="tx1"/>
                </a:solidFill>
              </a:rPr>
              <a:t>Filtracja</a:t>
            </a:r>
            <a:endParaRPr lang="en-US" dirty="0">
              <a:solidFill>
                <a:schemeClr val="tx1"/>
              </a:solidFill>
            </a:endParaRPr>
          </a:p>
        </p:txBody>
      </p:sp>
      <p:sp>
        <p:nvSpPr>
          <p:cNvPr id="37" name="Textfeld 36"/>
          <p:cNvSpPr txBox="1"/>
          <p:nvPr/>
        </p:nvSpPr>
        <p:spPr>
          <a:xfrm>
            <a:off x="6900333" y="280091"/>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38" name="Textfeld 37"/>
          <p:cNvSpPr txBox="1"/>
          <p:nvPr/>
        </p:nvSpPr>
        <p:spPr>
          <a:xfrm>
            <a:off x="1629230" y="3046926"/>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39" name="Textfeld 38"/>
          <p:cNvSpPr txBox="1"/>
          <p:nvPr/>
        </p:nvSpPr>
        <p:spPr>
          <a:xfrm>
            <a:off x="2554968" y="3046925"/>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40" name="Textfeld 39"/>
          <p:cNvSpPr txBox="1"/>
          <p:nvPr/>
        </p:nvSpPr>
        <p:spPr>
          <a:xfrm>
            <a:off x="3683171" y="3046753"/>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41" name="Textfeld 40"/>
          <p:cNvSpPr txBox="1"/>
          <p:nvPr/>
        </p:nvSpPr>
        <p:spPr>
          <a:xfrm>
            <a:off x="5054873" y="3046752"/>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42" name="Textfeld 41"/>
          <p:cNvSpPr txBox="1"/>
          <p:nvPr/>
        </p:nvSpPr>
        <p:spPr>
          <a:xfrm>
            <a:off x="6194448" y="3037780"/>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43" name="Textfeld 42"/>
          <p:cNvSpPr txBox="1"/>
          <p:nvPr/>
        </p:nvSpPr>
        <p:spPr>
          <a:xfrm>
            <a:off x="7112442" y="2959444"/>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44" name="Textfeld 43"/>
          <p:cNvSpPr txBox="1"/>
          <p:nvPr/>
        </p:nvSpPr>
        <p:spPr>
          <a:xfrm>
            <a:off x="1506397" y="5502143"/>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45" name="Textfeld 44"/>
          <p:cNvSpPr txBox="1"/>
          <p:nvPr/>
        </p:nvSpPr>
        <p:spPr>
          <a:xfrm>
            <a:off x="2432135" y="5502142"/>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46" name="Textfeld 45"/>
          <p:cNvSpPr txBox="1"/>
          <p:nvPr/>
        </p:nvSpPr>
        <p:spPr>
          <a:xfrm>
            <a:off x="3560338" y="5501970"/>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47" name="Textfeld 46"/>
          <p:cNvSpPr txBox="1"/>
          <p:nvPr/>
        </p:nvSpPr>
        <p:spPr>
          <a:xfrm>
            <a:off x="4932040" y="5501969"/>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48" name="Textfeld 47"/>
          <p:cNvSpPr txBox="1"/>
          <p:nvPr/>
        </p:nvSpPr>
        <p:spPr>
          <a:xfrm>
            <a:off x="5945020" y="5509642"/>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49" name="Textfeld 48"/>
          <p:cNvSpPr txBox="1"/>
          <p:nvPr/>
        </p:nvSpPr>
        <p:spPr>
          <a:xfrm>
            <a:off x="6948264" y="5497188"/>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50" name="Textfeld 49"/>
          <p:cNvSpPr txBox="1"/>
          <p:nvPr/>
        </p:nvSpPr>
        <p:spPr>
          <a:xfrm>
            <a:off x="8273291" y="5429158"/>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51" name="Textfeld 50"/>
          <p:cNvSpPr txBox="1"/>
          <p:nvPr/>
        </p:nvSpPr>
        <p:spPr>
          <a:xfrm>
            <a:off x="6635960" y="1925077"/>
            <a:ext cx="1217000" cy="279757"/>
          </a:xfrm>
          <a:prstGeom prst="rect">
            <a:avLst/>
          </a:prstGeom>
          <a:noFill/>
        </p:spPr>
        <p:txBody>
          <a:bodyPr wrap="none" rtlCol="0">
            <a:spAutoFit/>
          </a:bodyPr>
          <a:lstStyle/>
          <a:p>
            <a:r>
              <a:rPr lang="pl-PL" sz="1200" dirty="0">
                <a:solidFill>
                  <a:schemeClr val="tx1"/>
                </a:solidFill>
              </a:rPr>
              <a:t>Płyta filtracyjna</a:t>
            </a:r>
            <a:endParaRPr lang="en-US" sz="1200" dirty="0">
              <a:solidFill>
                <a:schemeClr val="bg1">
                  <a:lumMod val="50000"/>
                </a:schemeClr>
              </a:solidFill>
            </a:endParaRPr>
          </a:p>
        </p:txBody>
      </p:sp>
      <p:sp>
        <p:nvSpPr>
          <p:cNvPr id="54" name="Textfeld 53"/>
          <p:cNvSpPr txBox="1"/>
          <p:nvPr/>
        </p:nvSpPr>
        <p:spPr>
          <a:xfrm>
            <a:off x="6374116" y="4406499"/>
            <a:ext cx="1217000" cy="279757"/>
          </a:xfrm>
          <a:prstGeom prst="rect">
            <a:avLst/>
          </a:prstGeom>
          <a:noFill/>
        </p:spPr>
        <p:txBody>
          <a:bodyPr wrap="none" rtlCol="0">
            <a:spAutoFit/>
          </a:bodyPr>
          <a:lstStyle/>
          <a:p>
            <a:r>
              <a:rPr lang="pl-PL" sz="1200" dirty="0">
                <a:solidFill>
                  <a:schemeClr val="tx1"/>
                </a:solidFill>
              </a:rPr>
              <a:t>Płyta filtracyjna</a:t>
            </a:r>
            <a:endParaRPr lang="en-US" sz="1200" dirty="0">
              <a:solidFill>
                <a:schemeClr val="bg1">
                  <a:lumMod val="50000"/>
                </a:schemeClr>
              </a:solidFill>
            </a:endParaRPr>
          </a:p>
        </p:txBody>
      </p:sp>
      <p:sp>
        <p:nvSpPr>
          <p:cNvPr id="55" name="Textfeld 54"/>
          <p:cNvSpPr txBox="1"/>
          <p:nvPr/>
        </p:nvSpPr>
        <p:spPr>
          <a:xfrm>
            <a:off x="7937761" y="4397864"/>
            <a:ext cx="1217000" cy="279757"/>
          </a:xfrm>
          <a:prstGeom prst="rect">
            <a:avLst/>
          </a:prstGeom>
          <a:noFill/>
        </p:spPr>
        <p:txBody>
          <a:bodyPr wrap="none" rtlCol="0">
            <a:spAutoFit/>
          </a:bodyPr>
          <a:lstStyle/>
          <a:p>
            <a:r>
              <a:rPr lang="pl-PL" sz="1200" dirty="0">
                <a:solidFill>
                  <a:schemeClr val="tx1"/>
                </a:solidFill>
              </a:rPr>
              <a:t>Płyta filtracyjna</a:t>
            </a:r>
            <a:endParaRPr lang="en-US" sz="1200" dirty="0">
              <a:solidFill>
                <a:schemeClr val="bg1">
                  <a:lumMod val="50000"/>
                </a:schemeClr>
              </a:solidFill>
            </a:endParaRPr>
          </a:p>
        </p:txBody>
      </p:sp>
    </p:spTree>
    <p:extLst>
      <p:ext uri="{BB962C8B-B14F-4D97-AF65-F5344CB8AC3E}">
        <p14:creationId xmlns:p14="http://schemas.microsoft.com/office/powerpoint/2010/main" val="2573909590"/>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l-PL" dirty="0"/>
              <a:t>Przebieg procesu</a:t>
            </a:r>
            <a:r>
              <a:rPr lang="de-DE" dirty="0"/>
              <a:t> - </a:t>
            </a:r>
            <a:r>
              <a:rPr lang="pl-PL" dirty="0"/>
              <a:t>Piwo</a:t>
            </a:r>
            <a:endParaRPr lang="en-US" dirty="0"/>
          </a:p>
        </p:txBody>
      </p:sp>
      <p:sp>
        <p:nvSpPr>
          <p:cNvPr id="4" name="Gestreifter Pfeil nach rechts 3"/>
          <p:cNvSpPr/>
          <p:nvPr/>
        </p:nvSpPr>
        <p:spPr bwMode="auto">
          <a:xfrm>
            <a:off x="683568" y="1196752"/>
            <a:ext cx="8136904" cy="2016224"/>
          </a:xfrm>
          <a:prstGeom prst="stripedRightArrow">
            <a:avLst/>
          </a:prstGeom>
          <a:noFill/>
          <a:ln w="34925" cap="flat" cmpd="sng" algn="ctr">
            <a:solidFill>
              <a:srgbClr val="0067C6"/>
            </a:solidFill>
            <a:prstDash val="solid"/>
            <a:round/>
            <a:headEnd type="none" w="med" len="med"/>
            <a:tailEnd type="none" w="med" len="med"/>
          </a:ln>
          <a:effectLst/>
        </p:spPr>
        <p:txBody>
          <a:bodyPr/>
          <a:lstStyle/>
          <a:p>
            <a:pPr>
              <a:defRPr/>
            </a:pPr>
            <a:endParaRPr lang="de-DE" dirty="0">
              <a:solidFill>
                <a:srgbClr val="232323"/>
              </a:solidFill>
              <a:latin typeface="Arial" pitchFamily="-110" charset="0"/>
              <a:ea typeface="ＭＳ Ｐゴシック" pitchFamily="-110" charset="-128"/>
              <a:cs typeface="ＭＳ Ｐゴシック" pitchFamily="-110" charset="-128"/>
            </a:endParaRPr>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71597"/>
            <a:ext cx="864096" cy="85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406" y="1737892"/>
            <a:ext cx="552326" cy="96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952" y="1737892"/>
            <a:ext cx="933616" cy="89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545941"/>
            <a:ext cx="864096" cy="85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405" y="3475152"/>
            <a:ext cx="573659" cy="99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529379"/>
            <a:ext cx="9810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875" y="5161885"/>
            <a:ext cx="864096" cy="85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648" y="5091096"/>
            <a:ext cx="573659" cy="99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075" y="5145323"/>
            <a:ext cx="9810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465" y="5201644"/>
            <a:ext cx="345979" cy="86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2032" y="1827293"/>
            <a:ext cx="816600" cy="80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2" descr="filt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9136" y="5201644"/>
            <a:ext cx="372829" cy="886654"/>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4465" y="3491452"/>
            <a:ext cx="4762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Gestreifter Pfeil nach rechts 26"/>
          <p:cNvSpPr/>
          <p:nvPr/>
        </p:nvSpPr>
        <p:spPr bwMode="auto">
          <a:xfrm>
            <a:off x="683569" y="2898791"/>
            <a:ext cx="7488831" cy="2110187"/>
          </a:xfrm>
          <a:prstGeom prst="stripedRightArrow">
            <a:avLst/>
          </a:prstGeom>
          <a:noFill/>
          <a:ln w="34925" cap="flat" cmpd="sng" algn="ctr">
            <a:solidFill>
              <a:srgbClr val="0067C6"/>
            </a:solidFill>
            <a:prstDash val="solid"/>
            <a:round/>
            <a:headEnd type="none" w="med" len="med"/>
            <a:tailEnd type="none" w="med" len="med"/>
          </a:ln>
          <a:effectLst/>
        </p:spPr>
        <p:txBody>
          <a:bodyPr/>
          <a:lstStyle/>
          <a:p>
            <a:pPr>
              <a:defRPr/>
            </a:pPr>
            <a:endParaRPr lang="de-DE" dirty="0">
              <a:solidFill>
                <a:srgbClr val="232323"/>
              </a:solidFill>
              <a:latin typeface="Arial" pitchFamily="-110" charset="0"/>
              <a:ea typeface="ＭＳ Ｐゴシック" pitchFamily="-110" charset="-128"/>
              <a:cs typeface="ＭＳ Ｐゴシック" pitchFamily="-110" charset="-128"/>
            </a:endParaRPr>
          </a:p>
        </p:txBody>
      </p:sp>
      <p:sp>
        <p:nvSpPr>
          <p:cNvPr id="32" name="Gestreifter Pfeil nach rechts 31"/>
          <p:cNvSpPr/>
          <p:nvPr/>
        </p:nvSpPr>
        <p:spPr bwMode="auto">
          <a:xfrm>
            <a:off x="697145" y="4506960"/>
            <a:ext cx="6683167" cy="2146123"/>
          </a:xfrm>
          <a:prstGeom prst="stripedRightArrow">
            <a:avLst/>
          </a:prstGeom>
          <a:noFill/>
          <a:ln w="34925" cap="flat" cmpd="sng" algn="ctr">
            <a:solidFill>
              <a:srgbClr val="0067C6"/>
            </a:solidFill>
            <a:prstDash val="solid"/>
            <a:round/>
            <a:headEnd type="none" w="med" len="med"/>
            <a:tailEnd type="none" w="med" len="med"/>
          </a:ln>
          <a:effectLst/>
        </p:spPr>
        <p:txBody>
          <a:bodyPr/>
          <a:lstStyle/>
          <a:p>
            <a:pPr>
              <a:defRPr/>
            </a:pPr>
            <a:endParaRPr lang="de-DE" dirty="0">
              <a:solidFill>
                <a:srgbClr val="232323"/>
              </a:solidFill>
              <a:latin typeface="Arial" pitchFamily="-110" charset="0"/>
              <a:ea typeface="ＭＳ Ｐゴシック" pitchFamily="-110" charset="-128"/>
              <a:cs typeface="ＭＳ Ｐゴシック" pitchFamily="-110" charset="-128"/>
            </a:endParaRPr>
          </a:p>
        </p:txBody>
      </p:sp>
      <p:sp>
        <p:nvSpPr>
          <p:cNvPr id="22" name="Textfeld 21"/>
          <p:cNvSpPr txBox="1"/>
          <p:nvPr/>
        </p:nvSpPr>
        <p:spPr>
          <a:xfrm>
            <a:off x="5796136" y="0"/>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24" name="Textfeld 23"/>
          <p:cNvSpPr txBox="1"/>
          <p:nvPr/>
        </p:nvSpPr>
        <p:spPr>
          <a:xfrm>
            <a:off x="6196432" y="116632"/>
            <a:ext cx="1449436" cy="342145"/>
          </a:xfrm>
          <a:prstGeom prst="rect">
            <a:avLst/>
          </a:prstGeom>
          <a:noFill/>
        </p:spPr>
        <p:txBody>
          <a:bodyPr wrap="none" rtlCol="0">
            <a:spAutoFit/>
          </a:bodyPr>
          <a:lstStyle/>
          <a:p>
            <a:r>
              <a:rPr lang="pl-PL" dirty="0">
                <a:solidFill>
                  <a:schemeClr val="tx1"/>
                </a:solidFill>
              </a:rPr>
              <a:t>Obróbka piwa</a:t>
            </a:r>
            <a:endParaRPr lang="en-US" dirty="0">
              <a:solidFill>
                <a:schemeClr val="tx1"/>
              </a:solidFill>
            </a:endParaRPr>
          </a:p>
        </p:txBody>
      </p:sp>
      <p:sp>
        <p:nvSpPr>
          <p:cNvPr id="26" name="Textfeld 25"/>
          <p:cNvSpPr txBox="1"/>
          <p:nvPr/>
        </p:nvSpPr>
        <p:spPr>
          <a:xfrm>
            <a:off x="6210036" y="510764"/>
            <a:ext cx="901209" cy="342145"/>
          </a:xfrm>
          <a:prstGeom prst="rect">
            <a:avLst/>
          </a:prstGeom>
          <a:noFill/>
        </p:spPr>
        <p:txBody>
          <a:bodyPr wrap="none" rtlCol="0">
            <a:spAutoFit/>
          </a:bodyPr>
          <a:lstStyle/>
          <a:p>
            <a:r>
              <a:rPr lang="pl-PL" dirty="0">
                <a:solidFill>
                  <a:schemeClr val="tx1"/>
                </a:solidFill>
              </a:rPr>
              <a:t>Filtracja</a:t>
            </a:r>
            <a:endParaRPr lang="en-US" dirty="0">
              <a:solidFill>
                <a:schemeClr val="tx1"/>
              </a:solidFill>
            </a:endParaRPr>
          </a:p>
        </p:txBody>
      </p:sp>
      <p:sp>
        <p:nvSpPr>
          <p:cNvPr id="28" name="Textfeld 27"/>
          <p:cNvSpPr txBox="1"/>
          <p:nvPr/>
        </p:nvSpPr>
        <p:spPr>
          <a:xfrm>
            <a:off x="5808209" y="383773"/>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33" name="Textfeld 32"/>
          <p:cNvSpPr txBox="1"/>
          <p:nvPr/>
        </p:nvSpPr>
        <p:spPr>
          <a:xfrm>
            <a:off x="2181806" y="2694691"/>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34" name="Textfeld 33"/>
          <p:cNvSpPr txBox="1"/>
          <p:nvPr/>
        </p:nvSpPr>
        <p:spPr>
          <a:xfrm>
            <a:off x="3309332" y="2716539"/>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35" name="Textfeld 34"/>
          <p:cNvSpPr txBox="1"/>
          <p:nvPr/>
        </p:nvSpPr>
        <p:spPr>
          <a:xfrm>
            <a:off x="4470904" y="2674368"/>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36" name="Textfeld 35"/>
          <p:cNvSpPr txBox="1"/>
          <p:nvPr/>
        </p:nvSpPr>
        <p:spPr>
          <a:xfrm>
            <a:off x="2181806" y="4450506"/>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37" name="Textfeld 36"/>
          <p:cNvSpPr txBox="1"/>
          <p:nvPr/>
        </p:nvSpPr>
        <p:spPr>
          <a:xfrm>
            <a:off x="3309332" y="4472354"/>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39" name="Textfeld 38"/>
          <p:cNvSpPr txBox="1"/>
          <p:nvPr/>
        </p:nvSpPr>
        <p:spPr>
          <a:xfrm>
            <a:off x="4524465" y="4450506"/>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40" name="Textfeld 39"/>
          <p:cNvSpPr txBox="1"/>
          <p:nvPr/>
        </p:nvSpPr>
        <p:spPr>
          <a:xfrm>
            <a:off x="2181806" y="6061833"/>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41" name="Textfeld 40"/>
          <p:cNvSpPr txBox="1"/>
          <p:nvPr/>
        </p:nvSpPr>
        <p:spPr>
          <a:xfrm>
            <a:off x="3309332" y="6083681"/>
            <a:ext cx="498855" cy="596125"/>
          </a:xfrm>
          <a:prstGeom prst="rect">
            <a:avLst/>
          </a:prstGeom>
          <a:noFill/>
        </p:spPr>
        <p:txBody>
          <a:bodyPr wrap="none" rtlCol="0">
            <a:spAutoFit/>
          </a:bodyPr>
          <a:lstStyle/>
          <a:p>
            <a:r>
              <a:rPr lang="en-US" sz="3200" b="1" dirty="0">
                <a:solidFill>
                  <a:srgbClr val="3467CD"/>
                </a:solidFill>
                <a:sym typeface="Wingdings 2"/>
              </a:rPr>
              <a:t></a:t>
            </a:r>
            <a:endParaRPr lang="en-US" sz="3200" b="1" dirty="0">
              <a:solidFill>
                <a:srgbClr val="3467CD"/>
              </a:solidFill>
            </a:endParaRPr>
          </a:p>
        </p:txBody>
      </p:sp>
      <p:sp>
        <p:nvSpPr>
          <p:cNvPr id="42" name="Textfeld 41"/>
          <p:cNvSpPr txBox="1"/>
          <p:nvPr/>
        </p:nvSpPr>
        <p:spPr>
          <a:xfrm>
            <a:off x="4442470" y="6074970"/>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43" name="Textfeld 42"/>
          <p:cNvSpPr txBox="1"/>
          <p:nvPr/>
        </p:nvSpPr>
        <p:spPr>
          <a:xfrm>
            <a:off x="5036122" y="6073235"/>
            <a:ext cx="498855" cy="596125"/>
          </a:xfrm>
          <a:prstGeom prst="rect">
            <a:avLst/>
          </a:prstGeom>
          <a:noFill/>
        </p:spPr>
        <p:txBody>
          <a:bodyPr wrap="none" rtlCol="0">
            <a:spAutoFit/>
          </a:bodyPr>
          <a:lstStyle/>
          <a:p>
            <a:r>
              <a:rPr lang="en-US" sz="3200" b="1" dirty="0">
                <a:solidFill>
                  <a:srgbClr val="FF0000"/>
                </a:solidFill>
                <a:sym typeface="Wingdings 2"/>
              </a:rPr>
              <a:t></a:t>
            </a:r>
            <a:endParaRPr lang="en-US" sz="3200" b="1" dirty="0">
              <a:solidFill>
                <a:srgbClr val="FF0000"/>
              </a:solidFill>
            </a:endParaRPr>
          </a:p>
        </p:txBody>
      </p:sp>
      <p:sp>
        <p:nvSpPr>
          <p:cNvPr id="44" name="Textfeld 43"/>
          <p:cNvSpPr txBox="1"/>
          <p:nvPr/>
        </p:nvSpPr>
        <p:spPr>
          <a:xfrm>
            <a:off x="4143626" y="1648297"/>
            <a:ext cx="1217000" cy="279757"/>
          </a:xfrm>
          <a:prstGeom prst="rect">
            <a:avLst/>
          </a:prstGeom>
          <a:noFill/>
        </p:spPr>
        <p:txBody>
          <a:bodyPr wrap="none" rtlCol="0">
            <a:spAutoFit/>
          </a:bodyPr>
          <a:lstStyle/>
          <a:p>
            <a:r>
              <a:rPr lang="pl-PL" sz="1200" dirty="0">
                <a:solidFill>
                  <a:schemeClr val="tx1"/>
                </a:solidFill>
              </a:rPr>
              <a:t>Płyta filtracyjna</a:t>
            </a:r>
            <a:endParaRPr lang="en-US" sz="1200" dirty="0">
              <a:solidFill>
                <a:schemeClr val="bg1">
                  <a:lumMod val="50000"/>
                </a:schemeClr>
              </a:solidFill>
            </a:endParaRPr>
          </a:p>
        </p:txBody>
      </p:sp>
      <p:sp>
        <p:nvSpPr>
          <p:cNvPr id="45" name="Textfeld 44"/>
          <p:cNvSpPr txBox="1"/>
          <p:nvPr/>
        </p:nvSpPr>
        <p:spPr>
          <a:xfrm>
            <a:off x="4054856" y="5818287"/>
            <a:ext cx="1290738" cy="279757"/>
          </a:xfrm>
          <a:prstGeom prst="rect">
            <a:avLst/>
          </a:prstGeom>
          <a:noFill/>
        </p:spPr>
        <p:txBody>
          <a:bodyPr wrap="none" rtlCol="0">
            <a:spAutoFit/>
          </a:bodyPr>
          <a:lstStyle/>
          <a:p>
            <a:r>
              <a:rPr lang="pl-PL" sz="1200" dirty="0">
                <a:solidFill>
                  <a:schemeClr val="tx1"/>
                </a:solidFill>
              </a:rPr>
              <a:t>Świeca wgłębna</a:t>
            </a:r>
            <a:endParaRPr lang="en-US" sz="1200" dirty="0">
              <a:solidFill>
                <a:schemeClr val="tx1"/>
              </a:solidFill>
            </a:endParaRPr>
          </a:p>
        </p:txBody>
      </p:sp>
      <p:sp>
        <p:nvSpPr>
          <p:cNvPr id="46" name="Textfeld 45"/>
          <p:cNvSpPr txBox="1"/>
          <p:nvPr/>
        </p:nvSpPr>
        <p:spPr>
          <a:xfrm>
            <a:off x="4143626" y="3369055"/>
            <a:ext cx="1649811" cy="279757"/>
          </a:xfrm>
          <a:prstGeom prst="rect">
            <a:avLst/>
          </a:prstGeom>
          <a:noFill/>
        </p:spPr>
        <p:txBody>
          <a:bodyPr wrap="none" rtlCol="0">
            <a:spAutoFit/>
          </a:bodyPr>
          <a:lstStyle/>
          <a:p>
            <a:r>
              <a:rPr lang="pl-PL" sz="1200" dirty="0">
                <a:solidFill>
                  <a:schemeClr val="tx1"/>
                </a:solidFill>
              </a:rPr>
              <a:t>Świeca membranowa</a:t>
            </a:r>
            <a:endParaRPr lang="en-US" sz="1200" dirty="0">
              <a:solidFill>
                <a:schemeClr val="tx1"/>
              </a:solidFill>
            </a:endParaRPr>
          </a:p>
        </p:txBody>
      </p:sp>
      <p:sp>
        <p:nvSpPr>
          <p:cNvPr id="47" name="Textfeld 46"/>
          <p:cNvSpPr txBox="1"/>
          <p:nvPr/>
        </p:nvSpPr>
        <p:spPr>
          <a:xfrm>
            <a:off x="4702102" y="5005742"/>
            <a:ext cx="1649811" cy="279757"/>
          </a:xfrm>
          <a:prstGeom prst="rect">
            <a:avLst/>
          </a:prstGeom>
          <a:noFill/>
        </p:spPr>
        <p:txBody>
          <a:bodyPr wrap="none" rtlCol="0">
            <a:spAutoFit/>
          </a:bodyPr>
          <a:lstStyle/>
          <a:p>
            <a:r>
              <a:rPr lang="pl-PL" sz="1200" dirty="0">
                <a:solidFill>
                  <a:schemeClr val="tx1"/>
                </a:solidFill>
              </a:rPr>
              <a:t>Świeca membranowa</a:t>
            </a:r>
            <a:endParaRPr lang="en-US" sz="1200" dirty="0">
              <a:solidFill>
                <a:schemeClr val="tx1"/>
              </a:solidFill>
            </a:endParaRPr>
          </a:p>
        </p:txBody>
      </p:sp>
    </p:spTree>
    <p:extLst>
      <p:ext uri="{BB962C8B-B14F-4D97-AF65-F5344CB8AC3E}">
        <p14:creationId xmlns:p14="http://schemas.microsoft.com/office/powerpoint/2010/main" val="718759588"/>
      </p:ext>
    </p:extLst>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11560" y="126696"/>
            <a:ext cx="8856984" cy="85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pl-PL" sz="3200" dirty="0">
                <a:solidFill>
                  <a:srgbClr val="0067C6"/>
                </a:solidFill>
                <a:latin typeface="+mj-lt"/>
              </a:rPr>
              <a:t>Części składowe płyt filtracyjnych i </a:t>
            </a:r>
          </a:p>
          <a:p>
            <a:r>
              <a:rPr lang="pl-PL" sz="3200" dirty="0">
                <a:solidFill>
                  <a:srgbClr val="0067C6"/>
                </a:solidFill>
                <a:latin typeface="+mj-lt"/>
              </a:rPr>
              <a:t>ich właściwości</a:t>
            </a:r>
            <a:endParaRPr lang="de-DE" sz="3200" dirty="0">
              <a:solidFill>
                <a:srgbClr val="0067C6"/>
              </a:solidFill>
              <a:latin typeface="+mj-lt"/>
            </a:endParaRPr>
          </a:p>
        </p:txBody>
      </p:sp>
      <p:sp>
        <p:nvSpPr>
          <p:cNvPr id="72707" name="Rectangle 3"/>
          <p:cNvSpPr>
            <a:spLocks noChangeArrowheads="1"/>
          </p:cNvSpPr>
          <p:nvPr/>
        </p:nvSpPr>
        <p:spPr bwMode="auto">
          <a:xfrm>
            <a:off x="929441" y="3005336"/>
            <a:ext cx="35163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buClr>
                <a:srgbClr val="CC0000"/>
              </a:buClr>
              <a:buFont typeface="Webdings" pitchFamily="18" charset="2"/>
              <a:buNone/>
            </a:pPr>
            <a:r>
              <a:rPr lang="pl-PL" sz="1600" dirty="0">
                <a:solidFill>
                  <a:schemeClr val="tx1"/>
                </a:solidFill>
              </a:rPr>
              <a:t>Drobne włókna celulozy</a:t>
            </a:r>
            <a:endParaRPr lang="de-DE" sz="1600" dirty="0">
              <a:solidFill>
                <a:schemeClr val="tx1"/>
              </a:solidFill>
            </a:endParaRPr>
          </a:p>
          <a:p>
            <a:pPr>
              <a:spcBef>
                <a:spcPct val="20000"/>
              </a:spcBef>
              <a:buClr>
                <a:srgbClr val="CC0000"/>
              </a:buClr>
              <a:buFont typeface="Webdings" pitchFamily="18" charset="2"/>
              <a:buNone/>
            </a:pPr>
            <a:endParaRPr lang="de-DE" sz="1600" dirty="0">
              <a:solidFill>
                <a:schemeClr val="tx1"/>
              </a:solidFill>
            </a:endParaRPr>
          </a:p>
          <a:p>
            <a:pPr>
              <a:spcBef>
                <a:spcPct val="20000"/>
              </a:spcBef>
              <a:buClr>
                <a:srgbClr val="CC0000"/>
              </a:buClr>
              <a:buFont typeface="Webdings" pitchFamily="18" charset="2"/>
              <a:buNone/>
            </a:pPr>
            <a:r>
              <a:rPr lang="pl-PL" sz="1600" dirty="0">
                <a:solidFill>
                  <a:schemeClr val="tx1"/>
                </a:solidFill>
              </a:rPr>
              <a:t>Ziemia okrzemkowa</a:t>
            </a:r>
            <a:endParaRPr lang="de-DE" sz="1600" dirty="0">
              <a:solidFill>
                <a:schemeClr val="tx1"/>
              </a:solidFill>
            </a:endParaRPr>
          </a:p>
          <a:p>
            <a:pPr>
              <a:spcBef>
                <a:spcPct val="20000"/>
              </a:spcBef>
              <a:buClr>
                <a:srgbClr val="CC0000"/>
              </a:buClr>
              <a:buFont typeface="Webdings" pitchFamily="18" charset="2"/>
              <a:buNone/>
            </a:pPr>
            <a:endParaRPr lang="de-DE" sz="1600" dirty="0">
              <a:solidFill>
                <a:schemeClr val="tx1"/>
              </a:solidFill>
            </a:endParaRPr>
          </a:p>
          <a:p>
            <a:pPr>
              <a:spcBef>
                <a:spcPct val="20000"/>
              </a:spcBef>
              <a:buClr>
                <a:srgbClr val="CC0000"/>
              </a:buClr>
              <a:buFont typeface="Webdings" pitchFamily="18" charset="2"/>
              <a:buNone/>
            </a:pPr>
            <a:r>
              <a:rPr lang="de-DE" sz="1600" dirty="0">
                <a:solidFill>
                  <a:schemeClr val="tx1"/>
                </a:solidFill>
              </a:rPr>
              <a:t>Perlit</a:t>
            </a:r>
          </a:p>
          <a:p>
            <a:pPr>
              <a:spcBef>
                <a:spcPct val="20000"/>
              </a:spcBef>
              <a:buClr>
                <a:srgbClr val="CC0000"/>
              </a:buClr>
              <a:buFont typeface="Webdings" pitchFamily="18" charset="2"/>
              <a:buNone/>
            </a:pPr>
            <a:endParaRPr lang="de-DE" sz="1600" dirty="0">
              <a:solidFill>
                <a:schemeClr val="tx1"/>
              </a:solidFill>
            </a:endParaRPr>
          </a:p>
          <a:p>
            <a:pPr>
              <a:buClr>
                <a:srgbClr val="CC0000"/>
              </a:buClr>
            </a:pPr>
            <a:r>
              <a:rPr lang="pl-PL" dirty="0">
                <a:solidFill>
                  <a:schemeClr val="tx1"/>
                </a:solidFill>
              </a:rPr>
              <a:t>Żywice syntetyczne na bazie </a:t>
            </a:r>
            <a:r>
              <a:rPr lang="pl-PL" dirty="0" err="1">
                <a:solidFill>
                  <a:schemeClr val="tx1"/>
                </a:solidFill>
              </a:rPr>
              <a:t>poliaminy</a:t>
            </a:r>
            <a:r>
              <a:rPr lang="pl-PL" dirty="0">
                <a:solidFill>
                  <a:schemeClr val="tx1"/>
                </a:solidFill>
              </a:rPr>
              <a:t> / poliamidu</a:t>
            </a:r>
            <a:endParaRPr lang="de-DE" sz="1600" dirty="0">
              <a:solidFill>
                <a:schemeClr val="tx1"/>
              </a:solidFill>
            </a:endParaRPr>
          </a:p>
        </p:txBody>
      </p:sp>
      <p:sp>
        <p:nvSpPr>
          <p:cNvPr id="72708" name="Rectangle 4"/>
          <p:cNvSpPr>
            <a:spLocks noChangeArrowheads="1"/>
          </p:cNvSpPr>
          <p:nvPr/>
        </p:nvSpPr>
        <p:spPr bwMode="auto">
          <a:xfrm>
            <a:off x="4152031" y="3037993"/>
            <a:ext cx="35163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buClr>
                <a:srgbClr val="CC0000"/>
              </a:buClr>
              <a:buFont typeface="Webdings" pitchFamily="18" charset="2"/>
              <a:buNone/>
            </a:pPr>
            <a:r>
              <a:rPr lang="pl-PL" dirty="0">
                <a:solidFill>
                  <a:schemeClr val="tx1"/>
                </a:solidFill>
              </a:rPr>
              <a:t>d</a:t>
            </a:r>
            <a:r>
              <a:rPr lang="pl-PL" sz="1600" dirty="0">
                <a:solidFill>
                  <a:schemeClr val="tx1"/>
                </a:solidFill>
              </a:rPr>
              <a:t>uża powierzchnia wewnętrzna</a:t>
            </a:r>
            <a:endParaRPr lang="de-DE" sz="1600" dirty="0">
              <a:solidFill>
                <a:schemeClr val="tx1"/>
              </a:solidFill>
            </a:endParaRPr>
          </a:p>
          <a:p>
            <a:pPr>
              <a:spcBef>
                <a:spcPct val="20000"/>
              </a:spcBef>
              <a:buClr>
                <a:srgbClr val="CC0000"/>
              </a:buClr>
              <a:buFont typeface="Webdings" pitchFamily="18" charset="2"/>
              <a:buNone/>
            </a:pPr>
            <a:endParaRPr lang="de-DE" sz="1600" dirty="0">
              <a:solidFill>
                <a:schemeClr val="tx1"/>
              </a:solidFill>
            </a:endParaRPr>
          </a:p>
          <a:p>
            <a:pPr>
              <a:spcBef>
                <a:spcPct val="20000"/>
              </a:spcBef>
              <a:buClr>
                <a:srgbClr val="CC0000"/>
              </a:buClr>
              <a:buFont typeface="Webdings" pitchFamily="18" charset="2"/>
              <a:buNone/>
            </a:pPr>
            <a:r>
              <a:rPr lang="pl-PL" dirty="0">
                <a:solidFill>
                  <a:schemeClr val="tx1"/>
                </a:solidFill>
              </a:rPr>
              <a:t>w</a:t>
            </a:r>
            <a:r>
              <a:rPr lang="pl-PL" sz="1600" dirty="0">
                <a:solidFill>
                  <a:schemeClr val="tx1"/>
                </a:solidFill>
              </a:rPr>
              <a:t>ysoka dokładność filtracji</a:t>
            </a:r>
            <a:endParaRPr lang="de-DE" sz="1600" dirty="0">
              <a:solidFill>
                <a:schemeClr val="tx1"/>
              </a:solidFill>
            </a:endParaRPr>
          </a:p>
          <a:p>
            <a:pPr>
              <a:spcBef>
                <a:spcPct val="20000"/>
              </a:spcBef>
              <a:buClr>
                <a:srgbClr val="CC0000"/>
              </a:buClr>
              <a:buFont typeface="Webdings" pitchFamily="18" charset="2"/>
              <a:buNone/>
            </a:pPr>
            <a:endParaRPr lang="de-DE" sz="1600" dirty="0">
              <a:solidFill>
                <a:schemeClr val="tx1"/>
              </a:solidFill>
            </a:endParaRPr>
          </a:p>
          <a:p>
            <a:pPr>
              <a:buClr>
                <a:srgbClr val="CC0000"/>
              </a:buClr>
            </a:pPr>
            <a:r>
              <a:rPr lang="de-DE" dirty="0" err="1">
                <a:solidFill>
                  <a:schemeClr val="tx1"/>
                </a:solidFill>
              </a:rPr>
              <a:t>obszerna</a:t>
            </a:r>
            <a:r>
              <a:rPr lang="de-DE" dirty="0">
                <a:solidFill>
                  <a:schemeClr val="tx1"/>
                </a:solidFill>
              </a:rPr>
              <a:t> </a:t>
            </a:r>
            <a:r>
              <a:rPr lang="de-DE" dirty="0" err="1">
                <a:solidFill>
                  <a:schemeClr val="tx1"/>
                </a:solidFill>
              </a:rPr>
              <a:t>struktura</a:t>
            </a:r>
            <a:r>
              <a:rPr lang="de-DE" dirty="0">
                <a:solidFill>
                  <a:schemeClr val="tx1"/>
                </a:solidFill>
              </a:rPr>
              <a:t> </a:t>
            </a:r>
            <a:r>
              <a:rPr lang="de-DE" dirty="0" err="1">
                <a:solidFill>
                  <a:schemeClr val="tx1"/>
                </a:solidFill>
              </a:rPr>
              <a:t>porów</a:t>
            </a:r>
            <a:endParaRPr lang="de-DE" sz="1600" dirty="0">
              <a:solidFill>
                <a:schemeClr val="tx1"/>
              </a:solidFill>
            </a:endParaRPr>
          </a:p>
          <a:p>
            <a:pPr>
              <a:spcBef>
                <a:spcPct val="20000"/>
              </a:spcBef>
              <a:buClr>
                <a:srgbClr val="CC0000"/>
              </a:buClr>
              <a:buFont typeface="Webdings" pitchFamily="18" charset="2"/>
              <a:buNone/>
            </a:pPr>
            <a:endParaRPr lang="pl-PL" sz="1600" dirty="0">
              <a:solidFill>
                <a:schemeClr val="tx1"/>
              </a:solidFill>
            </a:endParaRPr>
          </a:p>
          <a:p>
            <a:pPr>
              <a:buClr>
                <a:srgbClr val="CC0000"/>
              </a:buClr>
            </a:pPr>
            <a:r>
              <a:rPr lang="pl-PL" dirty="0">
                <a:solidFill>
                  <a:schemeClr val="tx1"/>
                </a:solidFill>
              </a:rPr>
              <a:t>wytrzymałość na mokro</a:t>
            </a:r>
            <a:r>
              <a:rPr lang="de-DE" sz="1600" dirty="0">
                <a:solidFill>
                  <a:schemeClr val="tx1"/>
                </a:solidFill>
              </a:rPr>
              <a:t>,</a:t>
            </a:r>
            <a:br>
              <a:rPr lang="de-DE" sz="1600" dirty="0">
                <a:solidFill>
                  <a:schemeClr val="tx1"/>
                </a:solidFill>
              </a:rPr>
            </a:br>
            <a:r>
              <a:rPr lang="de-DE" dirty="0" err="1">
                <a:solidFill>
                  <a:schemeClr val="tx1"/>
                </a:solidFill>
              </a:rPr>
              <a:t>efekt</a:t>
            </a:r>
            <a:r>
              <a:rPr lang="de-DE" dirty="0">
                <a:solidFill>
                  <a:schemeClr val="tx1"/>
                </a:solidFill>
              </a:rPr>
              <a:t> </a:t>
            </a:r>
            <a:r>
              <a:rPr lang="de-DE" dirty="0" err="1">
                <a:solidFill>
                  <a:schemeClr val="tx1"/>
                </a:solidFill>
              </a:rPr>
              <a:t>adsorpcyjny</a:t>
            </a:r>
            <a:endParaRPr lang="de-DE" sz="1600" dirty="0">
              <a:solidFill>
                <a:schemeClr val="tx1"/>
              </a:solidFill>
            </a:endParaRPr>
          </a:p>
        </p:txBody>
      </p:sp>
      <p:pic>
        <p:nvPicPr>
          <p:cNvPr id="7270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3598" y="1412776"/>
            <a:ext cx="138906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398" y="1412776"/>
            <a:ext cx="129698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3198" y="1412776"/>
            <a:ext cx="1371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descr="fibri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7598" y="1425476"/>
            <a:ext cx="1295400" cy="1511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938998"/>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225098967"/>
              </p:ext>
            </p:extLst>
          </p:nvPr>
        </p:nvGraphicFramePr>
        <p:xfrm>
          <a:off x="683568" y="1196752"/>
          <a:ext cx="7632848" cy="5114811"/>
        </p:xfrm>
        <a:graphic>
          <a:graphicData uri="http://schemas.openxmlformats.org/presentationml/2006/ole">
            <mc:AlternateContent xmlns:mc="http://schemas.openxmlformats.org/markup-compatibility/2006">
              <mc:Choice xmlns:v="urn:schemas-microsoft-com:vml" Requires="v">
                <p:oleObj spid="_x0000_s54285" name="Slide" r:id="rId3" imgW="4678200" imgH="3238560" progId="PowerPoint.Slide.8">
                  <p:embed/>
                </p:oleObj>
              </mc:Choice>
              <mc:Fallback>
                <p:oleObj name="Slide" r:id="rId3" imgW="4678200" imgH="323856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196752"/>
                        <a:ext cx="7632848" cy="5114811"/>
                      </a:xfrm>
                      <a:prstGeom prst="rect">
                        <a:avLst/>
                      </a:prstGeom>
                      <a:noFill/>
                      <a:ln>
                        <a:noFill/>
                      </a:ln>
                      <a:effectLst/>
                      <a:extLst/>
                    </p:spPr>
                  </p:pic>
                </p:oleObj>
              </mc:Fallback>
            </mc:AlternateContent>
          </a:graphicData>
        </a:graphic>
      </p:graphicFrame>
      <p:sp>
        <p:nvSpPr>
          <p:cNvPr id="3" name="Text Box 3"/>
          <p:cNvSpPr txBox="1">
            <a:spLocks noChangeArrowheads="1"/>
          </p:cNvSpPr>
          <p:nvPr/>
        </p:nvSpPr>
        <p:spPr bwMode="auto">
          <a:xfrm>
            <a:off x="611560" y="476672"/>
            <a:ext cx="7243763"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sz="3200" dirty="0">
                <a:solidFill>
                  <a:srgbClr val="0067C6"/>
                </a:solidFill>
                <a:latin typeface="+mj-lt"/>
                <a:cs typeface="Times New Roman" pitchFamily="18" charset="0"/>
              </a:rPr>
              <a:t>Produkcja płyt filtracyjnych</a:t>
            </a:r>
            <a:endParaRPr lang="de-DE" sz="3200" dirty="0">
              <a:solidFill>
                <a:srgbClr val="0067C6"/>
              </a:solidFill>
              <a:latin typeface="+mj-lt"/>
              <a:cs typeface="Times New Roman" pitchFamily="18" charset="0"/>
            </a:endParaRPr>
          </a:p>
        </p:txBody>
      </p:sp>
    </p:spTree>
    <p:extLst>
      <p:ext uri="{BB962C8B-B14F-4D97-AF65-F5344CB8AC3E}">
        <p14:creationId xmlns:p14="http://schemas.microsoft.com/office/powerpoint/2010/main" val="2100054440"/>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39551" y="188640"/>
            <a:ext cx="84969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pl-PL" sz="3200" dirty="0">
                <a:solidFill>
                  <a:srgbClr val="0067C6"/>
                </a:solidFill>
                <a:latin typeface="+mj-lt"/>
              </a:rPr>
              <a:t>Mechanizmy</a:t>
            </a:r>
            <a:r>
              <a:rPr lang="de-DE" sz="3200" dirty="0">
                <a:solidFill>
                  <a:srgbClr val="0067C6"/>
                </a:solidFill>
                <a:latin typeface="+mj-lt"/>
              </a:rPr>
              <a:t> </a:t>
            </a:r>
            <a:r>
              <a:rPr lang="pl-PL" sz="3200" dirty="0">
                <a:solidFill>
                  <a:srgbClr val="0067C6"/>
                </a:solidFill>
                <a:latin typeface="+mj-lt"/>
              </a:rPr>
              <a:t>filtracji</a:t>
            </a:r>
            <a:endParaRPr lang="de-DE" sz="3200" dirty="0">
              <a:solidFill>
                <a:srgbClr val="0067C6"/>
              </a:solidFill>
              <a:latin typeface="+mj-lt"/>
            </a:endParaRPr>
          </a:p>
        </p:txBody>
      </p:sp>
      <p:sp>
        <p:nvSpPr>
          <p:cNvPr id="43011" name="Rectangle 3"/>
          <p:cNvSpPr>
            <a:spLocks noChangeArrowheads="1"/>
          </p:cNvSpPr>
          <p:nvPr/>
        </p:nvSpPr>
        <p:spPr bwMode="auto">
          <a:xfrm>
            <a:off x="467544" y="1450975"/>
            <a:ext cx="8136904"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rgbClr val="CC0000"/>
              </a:buClr>
              <a:buFont typeface="Webdings" pitchFamily="18" charset="2"/>
              <a:buNone/>
            </a:pPr>
            <a:r>
              <a:rPr lang="pl-PL" sz="1800" u="sng" dirty="0">
                <a:solidFill>
                  <a:schemeClr val="tx1"/>
                </a:solidFill>
              </a:rPr>
              <a:t>Filtracja powierzchniowa</a:t>
            </a:r>
            <a:endParaRPr lang="de-DE" sz="1800" dirty="0">
              <a:solidFill>
                <a:schemeClr val="tx1"/>
              </a:solidFill>
            </a:endParaRPr>
          </a:p>
          <a:p>
            <a:pPr marL="342900" indent="-342900">
              <a:spcBef>
                <a:spcPct val="20000"/>
              </a:spcBef>
              <a:buClr>
                <a:srgbClr val="CC0000"/>
              </a:buClr>
              <a:buFont typeface="Webdings" pitchFamily="18" charset="2"/>
              <a:buNone/>
            </a:pPr>
            <a:r>
              <a:rPr lang="pl-PL" sz="1800" dirty="0">
                <a:solidFill>
                  <a:schemeClr val="tx1"/>
                </a:solidFill>
              </a:rPr>
              <a:t>Oddzielenie cząstek na powierzchni na zasadzie różnicy wielkości</a:t>
            </a:r>
            <a:endParaRPr lang="de-DE" sz="1800" dirty="0">
              <a:solidFill>
                <a:schemeClr val="tx1"/>
              </a:solidFill>
            </a:endParaRPr>
          </a:p>
          <a:p>
            <a:pPr marL="342900" indent="-342900">
              <a:spcBef>
                <a:spcPct val="20000"/>
              </a:spcBef>
              <a:buClr>
                <a:srgbClr val="CC0000"/>
              </a:buClr>
              <a:buFont typeface="Webdings" pitchFamily="18" charset="2"/>
              <a:buNone/>
            </a:pPr>
            <a:endParaRPr lang="de-DE" sz="1800" dirty="0">
              <a:solidFill>
                <a:schemeClr val="tx1"/>
              </a:solidFill>
            </a:endParaRPr>
          </a:p>
          <a:p>
            <a:pPr marL="342900" indent="-342900">
              <a:spcBef>
                <a:spcPct val="20000"/>
              </a:spcBef>
              <a:buClr>
                <a:srgbClr val="CC0000"/>
              </a:buClr>
              <a:buFont typeface="Webdings" pitchFamily="18" charset="2"/>
              <a:buNone/>
            </a:pPr>
            <a:r>
              <a:rPr lang="pl-PL" sz="1800" u="sng" dirty="0">
                <a:solidFill>
                  <a:schemeClr val="tx1"/>
                </a:solidFill>
              </a:rPr>
              <a:t>Filtracja wgłębna</a:t>
            </a:r>
            <a:endParaRPr lang="de-DE" sz="1800" dirty="0">
              <a:solidFill>
                <a:schemeClr val="tx1"/>
              </a:solidFill>
            </a:endParaRPr>
          </a:p>
          <a:p>
            <a:pPr marL="342900" indent="-342900">
              <a:spcBef>
                <a:spcPct val="20000"/>
              </a:spcBef>
              <a:buClr>
                <a:srgbClr val="CC0000"/>
              </a:buClr>
              <a:buFont typeface="Webdings" pitchFamily="18" charset="2"/>
              <a:buNone/>
            </a:pPr>
            <a:r>
              <a:rPr lang="pl-PL" sz="1800" dirty="0">
                <a:solidFill>
                  <a:schemeClr val="tx1"/>
                </a:solidFill>
              </a:rPr>
              <a:t>Oddzielenie cząstek i mikroorganizmów w przestrzeni porów wewnętrznych </a:t>
            </a:r>
            <a:endParaRPr lang="de-DE" sz="1800" dirty="0">
              <a:solidFill>
                <a:schemeClr val="tx1"/>
              </a:solidFill>
            </a:endParaRPr>
          </a:p>
          <a:p>
            <a:pPr marL="342900" indent="-342900">
              <a:spcBef>
                <a:spcPct val="20000"/>
              </a:spcBef>
              <a:buClr>
                <a:srgbClr val="CC0000"/>
              </a:buClr>
              <a:buFont typeface="Webdings" pitchFamily="18" charset="2"/>
              <a:buNone/>
            </a:pPr>
            <a:endParaRPr lang="de-DE" sz="1800" dirty="0">
              <a:solidFill>
                <a:schemeClr val="tx1"/>
              </a:solidFill>
            </a:endParaRPr>
          </a:p>
          <a:p>
            <a:pPr marL="342900" indent="-342900">
              <a:spcBef>
                <a:spcPct val="20000"/>
              </a:spcBef>
              <a:buClr>
                <a:srgbClr val="CC0000"/>
              </a:buClr>
              <a:buFont typeface="Webdings" pitchFamily="18" charset="2"/>
              <a:buNone/>
            </a:pPr>
            <a:r>
              <a:rPr lang="pl-PL" sz="1800" u="sng" dirty="0">
                <a:solidFill>
                  <a:schemeClr val="tx1"/>
                </a:solidFill>
              </a:rPr>
              <a:t>Adsorpcja</a:t>
            </a:r>
            <a:endParaRPr lang="de-DE" sz="1800" u="sng" dirty="0">
              <a:solidFill>
                <a:schemeClr val="tx1"/>
              </a:solidFill>
            </a:endParaRPr>
          </a:p>
          <a:p>
            <a:pPr marL="342900" indent="-342900">
              <a:spcBef>
                <a:spcPct val="20000"/>
              </a:spcBef>
              <a:buClr>
                <a:srgbClr val="CC0000"/>
              </a:buClr>
              <a:buFont typeface="Webdings" pitchFamily="18" charset="2"/>
              <a:buNone/>
            </a:pPr>
            <a:r>
              <a:rPr lang="pl-PL" sz="1800" dirty="0">
                <a:solidFill>
                  <a:schemeClr val="tx1"/>
                </a:solidFill>
              </a:rPr>
              <a:t>Oddzielenie cząstek i mikroorganizmów na zasadzie różnic w ładunkach elektrokinetycznych warstwy filtracyjnej i cząstek mikroorganizmów odfiltrowywanych</a:t>
            </a:r>
            <a:r>
              <a:rPr lang="de-DE" sz="1800" u="sng" dirty="0">
                <a:solidFill>
                  <a:schemeClr val="tx1"/>
                </a:solidFill>
              </a:rPr>
              <a:t/>
            </a:r>
            <a:br>
              <a:rPr lang="de-DE" sz="1800" u="sng" dirty="0">
                <a:solidFill>
                  <a:schemeClr val="tx1"/>
                </a:solidFill>
              </a:rPr>
            </a:br>
            <a:endParaRPr lang="de-DE" sz="1800" u="sng" dirty="0">
              <a:solidFill>
                <a:schemeClr val="tx1"/>
              </a:solidFill>
            </a:endParaRPr>
          </a:p>
        </p:txBody>
      </p:sp>
    </p:spTree>
    <p:extLst>
      <p:ext uri="{BB962C8B-B14F-4D97-AF65-F5344CB8AC3E}">
        <p14:creationId xmlns:p14="http://schemas.microsoft.com/office/powerpoint/2010/main" val="26606384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914400" y="18288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eaLnBrk="0" hangingPunct="0">
              <a:lnSpc>
                <a:spcPct val="100000"/>
              </a:lnSpc>
              <a:buClrTx/>
            </a:pPr>
            <a:endParaRPr lang="de-DE" sz="2000">
              <a:solidFill>
                <a:srgbClr val="000000"/>
              </a:solidFill>
              <a:cs typeface="Lucida Sans Unicode" pitchFamily="34" charset="0"/>
            </a:endParaRPr>
          </a:p>
          <a:p>
            <a:pPr marL="342900" indent="-342900" eaLnBrk="0" hangingPunct="0">
              <a:lnSpc>
                <a:spcPct val="100000"/>
              </a:lnSpc>
              <a:buClrTx/>
            </a:pPr>
            <a:endParaRPr lang="de-DE" sz="2000">
              <a:solidFill>
                <a:srgbClr val="000000"/>
              </a:solidFill>
              <a:cs typeface="Lucida Sans Unicode" pitchFamily="34" charset="0"/>
            </a:endParaRPr>
          </a:p>
          <a:p>
            <a:pPr marL="342900" indent="-342900" eaLnBrk="0" hangingPunct="0">
              <a:lnSpc>
                <a:spcPct val="100000"/>
              </a:lnSpc>
              <a:buClrTx/>
            </a:pPr>
            <a:endParaRPr lang="de-DE" sz="2000">
              <a:solidFill>
                <a:srgbClr val="000000"/>
              </a:solidFill>
              <a:cs typeface="Lucida Sans Unicode" pitchFamily="34" charset="0"/>
            </a:endParaRPr>
          </a:p>
          <a:p>
            <a:pPr marL="342900" indent="-342900" eaLnBrk="0" hangingPunct="0">
              <a:lnSpc>
                <a:spcPct val="100000"/>
              </a:lnSpc>
              <a:buClrTx/>
            </a:pPr>
            <a:r>
              <a:rPr lang="de-DE" sz="2400" b="1">
                <a:solidFill>
                  <a:srgbClr val="000000"/>
                </a:solidFill>
                <a:cs typeface="Lucida Sans Unicode" pitchFamily="34" charset="0"/>
              </a:rPr>
              <a:t>			</a:t>
            </a:r>
          </a:p>
        </p:txBody>
      </p:sp>
      <p:sp>
        <p:nvSpPr>
          <p:cNvPr id="12295" name="Rectangle 7"/>
          <p:cNvSpPr>
            <a:spLocks noChangeArrowheads="1"/>
          </p:cNvSpPr>
          <p:nvPr/>
        </p:nvSpPr>
        <p:spPr bwMode="auto">
          <a:xfrm>
            <a:off x="3709988" y="2276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de-DE"/>
          </a:p>
        </p:txBody>
      </p:sp>
      <p:sp>
        <p:nvSpPr>
          <p:cNvPr id="12297" name="Rectangle 9"/>
          <p:cNvSpPr>
            <a:spLocks noChangeArrowheads="1"/>
          </p:cNvSpPr>
          <p:nvPr/>
        </p:nvSpPr>
        <p:spPr bwMode="auto">
          <a:xfrm>
            <a:off x="3695700" y="2262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de-DE"/>
          </a:p>
        </p:txBody>
      </p:sp>
      <p:sp>
        <p:nvSpPr>
          <p:cNvPr id="15" name="Rectangle 2"/>
          <p:cNvSpPr>
            <a:spLocks noGrp="1" noChangeArrowheads="1"/>
          </p:cNvSpPr>
          <p:nvPr>
            <p:ph type="title"/>
          </p:nvPr>
        </p:nvSpPr>
        <p:spPr>
          <a:xfrm>
            <a:off x="827088" y="-26988"/>
            <a:ext cx="7859712" cy="1143001"/>
          </a:xfrm>
        </p:spPr>
        <p:txBody>
          <a:bodyPr/>
          <a:lstStyle/>
          <a:p>
            <a:pPr eaLnBrk="1" hangingPunct="1"/>
            <a:r>
              <a:rPr lang="pl-PL" dirty="0"/>
              <a:t>Podstawy</a:t>
            </a:r>
            <a:endParaRPr lang="de-DE" dirty="0"/>
          </a:p>
        </p:txBody>
      </p:sp>
      <p:sp>
        <p:nvSpPr>
          <p:cNvPr id="16" name="Content Placeholder 2"/>
          <p:cNvSpPr txBox="1">
            <a:spLocks/>
          </p:cNvSpPr>
          <p:nvPr/>
        </p:nvSpPr>
        <p:spPr>
          <a:xfrm>
            <a:off x="839787" y="1552576"/>
            <a:ext cx="4019551" cy="4468812"/>
          </a:xfrm>
          <a:prstGeom prst="rect">
            <a:avLst/>
          </a:prstGeom>
        </p:spPr>
        <p:txBody>
          <a:bodyPr>
            <a:normAutofit fontScale="85000" lnSpcReduction="20000"/>
          </a:bodyPr>
          <a:lst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a:lstStyle>
          <a:p>
            <a:pPr marL="0" indent="0">
              <a:buNone/>
              <a:defRPr/>
            </a:pPr>
            <a:r>
              <a:rPr lang="pl-PL" sz="1500" b="1" dirty="0"/>
              <a:t>Części składowe</a:t>
            </a:r>
            <a:r>
              <a:rPr lang="de-DE" sz="1500" b="1" dirty="0"/>
              <a:t>:</a:t>
            </a:r>
          </a:p>
          <a:p>
            <a:r>
              <a:rPr lang="pl-PL" sz="1500" dirty="0">
                <a:cs typeface="Lucida Sans Unicode" pitchFamily="34" charset="0"/>
              </a:rPr>
              <a:t>Płyty filtracyjne </a:t>
            </a:r>
            <a:r>
              <a:rPr lang="de-DE" sz="1500" dirty="0">
                <a:cs typeface="Lucida Sans Unicode" pitchFamily="34" charset="0"/>
              </a:rPr>
              <a:t>BECO</a:t>
            </a:r>
          </a:p>
          <a:p>
            <a:pPr lvl="1"/>
            <a:r>
              <a:rPr lang="pl-PL" sz="1500" dirty="0">
                <a:cs typeface="Lucida Sans Unicode" pitchFamily="34" charset="0"/>
              </a:rPr>
              <a:t>Włókna celulozy</a:t>
            </a:r>
            <a:endParaRPr lang="de-DE" sz="1500" dirty="0">
              <a:cs typeface="Lucida Sans Unicode" pitchFamily="34" charset="0"/>
            </a:endParaRPr>
          </a:p>
          <a:p>
            <a:pPr lvl="1"/>
            <a:r>
              <a:rPr lang="pl-PL" sz="1500" dirty="0">
                <a:cs typeface="Lucida Sans Unicode" pitchFamily="34" charset="0"/>
              </a:rPr>
              <a:t>Filtracyjnie aktywne części składowe jak ziemie okrzemkowe czy perlity</a:t>
            </a:r>
            <a:endParaRPr lang="de-DE" sz="1500" dirty="0">
              <a:cs typeface="Lucida Sans Unicode" pitchFamily="34" charset="0"/>
            </a:endParaRPr>
          </a:p>
          <a:p>
            <a:pPr lvl="1"/>
            <a:r>
              <a:rPr lang="pl-PL" sz="1500" dirty="0">
                <a:cs typeface="Lucida Sans Unicode" pitchFamily="34" charset="0"/>
              </a:rPr>
              <a:t>Substancje stabilizujące na mokro</a:t>
            </a:r>
            <a:endParaRPr lang="de-DE" sz="1500" dirty="0">
              <a:cs typeface="Lucida Sans Unicode" pitchFamily="34" charset="0"/>
            </a:endParaRPr>
          </a:p>
          <a:p>
            <a:pPr marL="457200" lvl="1" indent="0">
              <a:buNone/>
            </a:pPr>
            <a:endParaRPr lang="de-DE" sz="1500" dirty="0">
              <a:cs typeface="Lucida Sans Unicode" pitchFamily="34" charset="0"/>
            </a:endParaRPr>
          </a:p>
          <a:p>
            <a:r>
              <a:rPr lang="pl-PL" sz="1500" dirty="0">
                <a:cs typeface="Lucida Sans Unicode" pitchFamily="34" charset="0"/>
              </a:rPr>
              <a:t>Płyta filtracyjna </a:t>
            </a:r>
            <a:r>
              <a:rPr lang="de-DE" sz="1500" dirty="0">
                <a:cs typeface="Lucida Sans Unicode" pitchFamily="34" charset="0"/>
              </a:rPr>
              <a:t>BECOPAD</a:t>
            </a:r>
            <a:endParaRPr lang="en-US" sz="1500" dirty="0">
              <a:cs typeface="Lucida Sans Unicode" pitchFamily="34" charset="0"/>
            </a:endParaRPr>
          </a:p>
          <a:p>
            <a:pPr lvl="1"/>
            <a:r>
              <a:rPr lang="pl-PL" sz="1500" dirty="0">
                <a:cs typeface="Lucida Sans Unicode" pitchFamily="34" charset="0"/>
              </a:rPr>
              <a:t>Włókna celulozy o wysokiej czystości</a:t>
            </a:r>
            <a:endParaRPr lang="de-DE" sz="1500" dirty="0">
              <a:cs typeface="Lucida Sans Unicode" pitchFamily="34" charset="0"/>
            </a:endParaRPr>
          </a:p>
          <a:p>
            <a:pPr lvl="1"/>
            <a:r>
              <a:rPr lang="de-DE" sz="1500" dirty="0" err="1">
                <a:cs typeface="Lucida Sans Unicode" pitchFamily="34" charset="0"/>
              </a:rPr>
              <a:t>Substancje</a:t>
            </a:r>
            <a:r>
              <a:rPr lang="de-DE" sz="1500" dirty="0">
                <a:cs typeface="Lucida Sans Unicode" pitchFamily="34" charset="0"/>
              </a:rPr>
              <a:t> </a:t>
            </a:r>
            <a:r>
              <a:rPr lang="de-DE" sz="1500" dirty="0" err="1">
                <a:cs typeface="Lucida Sans Unicode" pitchFamily="34" charset="0"/>
              </a:rPr>
              <a:t>stabilizujące</a:t>
            </a:r>
            <a:r>
              <a:rPr lang="de-DE" sz="1500" dirty="0">
                <a:cs typeface="Lucida Sans Unicode" pitchFamily="34" charset="0"/>
              </a:rPr>
              <a:t> na </a:t>
            </a:r>
            <a:r>
              <a:rPr lang="de-DE" sz="1500" dirty="0" err="1">
                <a:cs typeface="Lucida Sans Unicode" pitchFamily="34" charset="0"/>
              </a:rPr>
              <a:t>mokro</a:t>
            </a:r>
            <a:endParaRPr lang="de-DE" sz="1500" dirty="0">
              <a:cs typeface="Lucida Sans Unicode" pitchFamily="34" charset="0"/>
            </a:endParaRPr>
          </a:p>
          <a:p>
            <a:pPr marL="457200" lvl="1" indent="0">
              <a:buNone/>
            </a:pPr>
            <a:endParaRPr lang="de-DE" sz="1500" dirty="0">
              <a:cs typeface="Lucida Sans Unicode" pitchFamily="34" charset="0"/>
            </a:endParaRPr>
          </a:p>
          <a:p>
            <a:r>
              <a:rPr lang="pl-PL" sz="1500" dirty="0">
                <a:cs typeface="Lucida Sans Unicode" pitchFamily="34" charset="0"/>
              </a:rPr>
              <a:t>Kartony nośne </a:t>
            </a:r>
            <a:r>
              <a:rPr lang="de-DE" sz="1500" dirty="0">
                <a:cs typeface="Lucida Sans Unicode" pitchFamily="34" charset="0"/>
              </a:rPr>
              <a:t>BECO</a:t>
            </a:r>
            <a:endParaRPr lang="en-US" sz="1500" dirty="0">
              <a:cs typeface="Lucida Sans Unicode" pitchFamily="34" charset="0"/>
            </a:endParaRPr>
          </a:p>
          <a:p>
            <a:pPr lvl="1"/>
            <a:r>
              <a:rPr lang="pl-PL" sz="1500" dirty="0">
                <a:cs typeface="Lucida Sans Unicode" pitchFamily="34" charset="0"/>
              </a:rPr>
              <a:t>Celulozy</a:t>
            </a:r>
            <a:r>
              <a:rPr lang="de-DE" sz="1500" dirty="0">
                <a:cs typeface="Lucida Sans Unicode" pitchFamily="34" charset="0"/>
              </a:rPr>
              <a:t>- </a:t>
            </a:r>
            <a:r>
              <a:rPr lang="pl-PL" sz="1500" dirty="0">
                <a:cs typeface="Lucida Sans Unicode" pitchFamily="34" charset="0"/>
              </a:rPr>
              <a:t>i włókna syntetyczne</a:t>
            </a:r>
            <a:endParaRPr lang="de-DE" sz="1500" dirty="0">
              <a:cs typeface="Lucida Sans Unicode" pitchFamily="34" charset="0"/>
            </a:endParaRPr>
          </a:p>
          <a:p>
            <a:pPr lvl="1"/>
            <a:r>
              <a:rPr lang="de-DE" sz="1500" dirty="0" err="1">
                <a:cs typeface="Lucida Sans Unicode" pitchFamily="34" charset="0"/>
              </a:rPr>
              <a:t>Substancje</a:t>
            </a:r>
            <a:r>
              <a:rPr lang="de-DE" sz="1500" dirty="0">
                <a:cs typeface="Lucida Sans Unicode" pitchFamily="34" charset="0"/>
              </a:rPr>
              <a:t> </a:t>
            </a:r>
            <a:r>
              <a:rPr lang="de-DE" sz="1500" dirty="0" err="1">
                <a:cs typeface="Lucida Sans Unicode" pitchFamily="34" charset="0"/>
              </a:rPr>
              <a:t>stabilizujące</a:t>
            </a:r>
            <a:r>
              <a:rPr lang="de-DE" sz="1500" dirty="0">
                <a:cs typeface="Lucida Sans Unicode" pitchFamily="34" charset="0"/>
              </a:rPr>
              <a:t> na </a:t>
            </a:r>
            <a:r>
              <a:rPr lang="de-DE" sz="1500" dirty="0" err="1">
                <a:cs typeface="Lucida Sans Unicode" pitchFamily="34" charset="0"/>
              </a:rPr>
              <a:t>mokro</a:t>
            </a:r>
            <a:endParaRPr lang="de-DE" sz="1500" dirty="0">
              <a:cs typeface="Lucida Sans Unicode" pitchFamily="34" charset="0"/>
            </a:endParaRPr>
          </a:p>
          <a:p>
            <a:pPr lvl="1"/>
            <a:endParaRPr lang="de-DE" sz="1500" dirty="0">
              <a:cs typeface="Lucida Sans Unicode" pitchFamily="34" charset="0"/>
            </a:endParaRPr>
          </a:p>
          <a:p>
            <a:r>
              <a:rPr lang="pl-PL" sz="1500" dirty="0">
                <a:cs typeface="Lucida Sans Unicode" pitchFamily="34" charset="0"/>
              </a:rPr>
              <a:t>Płyty węglowe </a:t>
            </a:r>
            <a:r>
              <a:rPr lang="de-DE" sz="1500" dirty="0">
                <a:cs typeface="Lucida Sans Unicode" pitchFamily="34" charset="0"/>
              </a:rPr>
              <a:t>BECO</a:t>
            </a:r>
          </a:p>
          <a:p>
            <a:pPr lvl="1"/>
            <a:r>
              <a:rPr lang="pl-PL" sz="1500" dirty="0">
                <a:cs typeface="Lucida Sans Unicode" pitchFamily="34" charset="0"/>
              </a:rPr>
              <a:t>Włókna celulozy</a:t>
            </a:r>
            <a:endParaRPr lang="de-DE" sz="1500" dirty="0">
              <a:cs typeface="Lucida Sans Unicode" pitchFamily="34" charset="0"/>
            </a:endParaRPr>
          </a:p>
          <a:p>
            <a:pPr lvl="1"/>
            <a:r>
              <a:rPr lang="pl-PL" sz="1500" dirty="0">
                <a:cs typeface="Lucida Sans Unicode" pitchFamily="34" charset="0"/>
              </a:rPr>
              <a:t>Filtracyjnie aktywne części składowe jak: węgle aktywne, perlity</a:t>
            </a:r>
            <a:endParaRPr lang="de-DE" sz="1500" dirty="0">
              <a:cs typeface="Lucida Sans Unicode" pitchFamily="34" charset="0"/>
            </a:endParaRPr>
          </a:p>
          <a:p>
            <a:pPr lvl="1"/>
            <a:r>
              <a:rPr lang="de-DE" sz="1500" dirty="0" err="1">
                <a:cs typeface="Lucida Sans Unicode" pitchFamily="34" charset="0"/>
              </a:rPr>
              <a:t>Substancje</a:t>
            </a:r>
            <a:r>
              <a:rPr lang="de-DE" sz="1500" dirty="0">
                <a:cs typeface="Lucida Sans Unicode" pitchFamily="34" charset="0"/>
              </a:rPr>
              <a:t> </a:t>
            </a:r>
            <a:r>
              <a:rPr lang="de-DE" sz="1500" dirty="0" err="1">
                <a:cs typeface="Lucida Sans Unicode" pitchFamily="34" charset="0"/>
              </a:rPr>
              <a:t>stabilizujące</a:t>
            </a:r>
            <a:r>
              <a:rPr lang="de-DE" sz="1500" dirty="0">
                <a:cs typeface="Lucida Sans Unicode" pitchFamily="34" charset="0"/>
              </a:rPr>
              <a:t> na </a:t>
            </a:r>
            <a:r>
              <a:rPr lang="de-DE" sz="1500" dirty="0" err="1">
                <a:cs typeface="Lucida Sans Unicode" pitchFamily="34" charset="0"/>
              </a:rPr>
              <a:t>mokro</a:t>
            </a:r>
            <a:endParaRPr lang="de-DE" sz="1500" dirty="0">
              <a:cs typeface="Lucida Sans Unicode" pitchFamily="34" charset="0"/>
            </a:endParaRPr>
          </a:p>
          <a:p>
            <a:pPr marL="457200" lvl="1" indent="0">
              <a:buNone/>
            </a:pPr>
            <a:endParaRPr lang="de-DE" sz="1500" dirty="0">
              <a:cs typeface="Lucida Sans Unicode" pitchFamily="34" charset="0"/>
            </a:endParaRPr>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59338" y="1630288"/>
            <a:ext cx="1944910" cy="2801443"/>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1758" y="1628800"/>
            <a:ext cx="1890110" cy="2800800"/>
          </a:xfrm>
          <a:prstGeom prst="rect">
            <a:avLst/>
          </a:prstGeom>
        </p:spPr>
      </p:pic>
      <p:sp>
        <p:nvSpPr>
          <p:cNvPr id="12" name="Textfeld 11"/>
          <p:cNvSpPr txBox="1"/>
          <p:nvPr/>
        </p:nvSpPr>
        <p:spPr>
          <a:xfrm>
            <a:off x="4752975" y="4437112"/>
            <a:ext cx="4038922" cy="482889"/>
          </a:xfrm>
          <a:prstGeom prst="rect">
            <a:avLst/>
          </a:prstGeom>
          <a:noFill/>
        </p:spPr>
        <p:txBody>
          <a:bodyPr wrap="square" rtlCol="0">
            <a:spAutoFit/>
          </a:bodyPr>
          <a:lstStyle/>
          <a:p>
            <a:r>
              <a:rPr lang="de-DE" sz="1200" dirty="0"/>
              <a:t>Links: Tiefenfilterschichten-Querschnitt unter dem Mikroskop, Rechts: Detailausschnitt </a:t>
            </a:r>
            <a:endParaRPr lang="en-US" sz="1200" dirty="0"/>
          </a:p>
        </p:txBody>
      </p:sp>
    </p:spTree>
    <p:extLst>
      <p:ext uri="{BB962C8B-B14F-4D97-AF65-F5344CB8AC3E}">
        <p14:creationId xmlns:p14="http://schemas.microsoft.com/office/powerpoint/2010/main" val="407881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Seria </a:t>
            </a:r>
            <a:r>
              <a:rPr lang="de-DE" dirty="0"/>
              <a:t>BECOPAD</a:t>
            </a:r>
          </a:p>
        </p:txBody>
      </p:sp>
      <p:sp>
        <p:nvSpPr>
          <p:cNvPr id="5" name="Content Placeholder 2"/>
          <p:cNvSpPr txBox="1">
            <a:spLocks/>
          </p:cNvSpPr>
          <p:nvPr/>
        </p:nvSpPr>
        <p:spPr>
          <a:xfrm>
            <a:off x="839788" y="1552575"/>
            <a:ext cx="4019550" cy="4468813"/>
          </a:xfrm>
          <a:prstGeom prst="rect">
            <a:avLst/>
          </a:prstGeom>
        </p:spPr>
        <p:txBody>
          <a:bodyPr>
            <a:normAutofit/>
          </a:bodyPr>
          <a:lst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a:lstStyle>
          <a:p>
            <a:pPr marL="0" indent="0">
              <a:buNone/>
              <a:defRPr/>
            </a:pPr>
            <a:r>
              <a:rPr lang="pl-PL" sz="1500" b="1" dirty="0"/>
              <a:t>Cechy szczególne</a:t>
            </a:r>
            <a:r>
              <a:rPr lang="de-DE" sz="1500" b="1" dirty="0"/>
              <a:t>:</a:t>
            </a:r>
          </a:p>
          <a:p>
            <a:pPr>
              <a:defRPr/>
            </a:pPr>
            <a:r>
              <a:rPr lang="pl-PL" sz="1500" dirty="0">
                <a:solidFill>
                  <a:schemeClr val="tx1"/>
                </a:solidFill>
              </a:rPr>
              <a:t>Czysto białe medium filtracyjne o wysokiej czystości celulozy</a:t>
            </a:r>
            <a:r>
              <a:rPr lang="de-DE" sz="1500" dirty="0">
                <a:solidFill>
                  <a:schemeClr val="tx1"/>
                </a:solidFill>
              </a:rPr>
              <a:t> </a:t>
            </a:r>
          </a:p>
          <a:p>
            <a:pPr>
              <a:defRPr/>
            </a:pPr>
            <a:r>
              <a:rPr lang="pl-PL" sz="1500" dirty="0">
                <a:solidFill>
                  <a:schemeClr val="tx1"/>
                </a:solidFill>
              </a:rPr>
              <a:t>Unikalna struktura, nawet do dokładnej filtracji</a:t>
            </a:r>
          </a:p>
          <a:p>
            <a:pPr>
              <a:defRPr/>
            </a:pPr>
            <a:r>
              <a:rPr lang="pl-PL" sz="1500" dirty="0">
                <a:solidFill>
                  <a:schemeClr val="tx1"/>
                </a:solidFill>
              </a:rPr>
              <a:t>Adsorpcja związana z niskim ładunkiem</a:t>
            </a:r>
          </a:p>
          <a:p>
            <a:pPr>
              <a:defRPr/>
            </a:pPr>
            <a:r>
              <a:rPr lang="de-DE" sz="1500" dirty="0" err="1">
                <a:solidFill>
                  <a:schemeClr val="tx1"/>
                </a:solidFill>
              </a:rPr>
              <a:t>Bardzo</a:t>
            </a:r>
            <a:r>
              <a:rPr lang="de-DE" sz="1500" dirty="0">
                <a:solidFill>
                  <a:schemeClr val="tx1"/>
                </a:solidFill>
              </a:rPr>
              <a:t> </a:t>
            </a:r>
            <a:r>
              <a:rPr lang="de-DE" sz="1500" dirty="0" err="1">
                <a:solidFill>
                  <a:schemeClr val="tx1"/>
                </a:solidFill>
              </a:rPr>
              <a:t>łatw</a:t>
            </a:r>
            <a:r>
              <a:rPr lang="pl-PL" sz="1500" dirty="0">
                <a:solidFill>
                  <a:schemeClr val="tx1"/>
                </a:solidFill>
              </a:rPr>
              <a:t>a</a:t>
            </a:r>
            <a:r>
              <a:rPr lang="de-DE" sz="1500" dirty="0">
                <a:solidFill>
                  <a:schemeClr val="tx1"/>
                </a:solidFill>
              </a:rPr>
              <a:t> do </a:t>
            </a:r>
            <a:r>
              <a:rPr lang="de-DE" sz="1500" dirty="0" err="1">
                <a:solidFill>
                  <a:schemeClr val="tx1"/>
                </a:solidFill>
              </a:rPr>
              <a:t>regeneracji</a:t>
            </a:r>
            <a:endParaRPr lang="pl-PL" sz="1500" dirty="0">
              <a:solidFill>
                <a:schemeClr val="tx1"/>
              </a:solidFill>
            </a:endParaRPr>
          </a:p>
          <a:p>
            <a:pPr>
              <a:defRPr/>
            </a:pPr>
            <a:r>
              <a:rPr lang="pl-PL" sz="1500" dirty="0">
                <a:solidFill>
                  <a:schemeClr val="tx1"/>
                </a:solidFill>
              </a:rPr>
              <a:t>Wysoka wytrzymałość na rozerwanie i odporność chemiczna</a:t>
            </a:r>
          </a:p>
          <a:p>
            <a:pPr>
              <a:defRPr/>
            </a:pPr>
            <a:endParaRPr lang="de-DE" sz="1500" dirty="0"/>
          </a:p>
          <a:p>
            <a:pPr marL="0" indent="0">
              <a:buNone/>
              <a:defRPr/>
            </a:pPr>
            <a:r>
              <a:rPr lang="pl-PL" sz="1500" b="1" dirty="0"/>
              <a:t>Główne zastosowania</a:t>
            </a:r>
            <a:r>
              <a:rPr lang="de-DE" sz="1500" b="1" dirty="0"/>
              <a:t>:</a:t>
            </a:r>
          </a:p>
          <a:p>
            <a:pPr>
              <a:defRPr/>
            </a:pPr>
            <a:r>
              <a:rPr lang="pl-PL" sz="1500" dirty="0">
                <a:solidFill>
                  <a:schemeClr val="tx1"/>
                </a:solidFill>
                <a:latin typeface="Arial" charset="0"/>
              </a:rPr>
              <a:t>Wino</a:t>
            </a:r>
            <a:r>
              <a:rPr lang="de-DE" sz="1500" dirty="0">
                <a:solidFill>
                  <a:schemeClr val="tx1"/>
                </a:solidFill>
                <a:latin typeface="Arial" charset="0"/>
              </a:rPr>
              <a:t>, </a:t>
            </a:r>
            <a:r>
              <a:rPr lang="pl-PL" sz="1500" dirty="0">
                <a:solidFill>
                  <a:schemeClr val="tx1"/>
                </a:solidFill>
                <a:latin typeface="Arial" charset="0"/>
              </a:rPr>
              <a:t>Piwo</a:t>
            </a:r>
            <a:r>
              <a:rPr lang="de-DE" sz="1500" dirty="0">
                <a:solidFill>
                  <a:schemeClr val="tx1"/>
                </a:solidFill>
                <a:latin typeface="Arial" charset="0"/>
              </a:rPr>
              <a:t>, </a:t>
            </a:r>
            <a:r>
              <a:rPr lang="pl-PL" sz="1500" dirty="0">
                <a:solidFill>
                  <a:schemeClr val="tx1"/>
                </a:solidFill>
                <a:latin typeface="Arial" charset="0"/>
              </a:rPr>
              <a:t>Soki owocowe</a:t>
            </a:r>
            <a:r>
              <a:rPr lang="de-DE" sz="1500" dirty="0">
                <a:solidFill>
                  <a:schemeClr val="tx1"/>
                </a:solidFill>
                <a:latin typeface="Arial" charset="0"/>
              </a:rPr>
              <a:t>, </a:t>
            </a:r>
            <a:r>
              <a:rPr lang="pl-PL" sz="1500" dirty="0">
                <a:solidFill>
                  <a:schemeClr val="tx1"/>
                </a:solidFill>
                <a:latin typeface="Arial" charset="0"/>
              </a:rPr>
              <a:t>Spirytualia i przemysł spożywczy</a:t>
            </a:r>
            <a:endParaRPr lang="de-DE" sz="1500" dirty="0">
              <a:solidFill>
                <a:schemeClr val="tx1"/>
              </a:solidFill>
              <a:latin typeface="Arial" charset="0"/>
            </a:endParaRPr>
          </a:p>
          <a:p>
            <a:pPr>
              <a:defRPr/>
            </a:pPr>
            <a:r>
              <a:rPr lang="pl-PL" sz="1500" dirty="0">
                <a:solidFill>
                  <a:schemeClr val="tx1"/>
                </a:solidFill>
                <a:latin typeface="Arial" charset="0"/>
              </a:rPr>
              <a:t>Chemia i przemysł kosmetyczny</a:t>
            </a:r>
            <a:r>
              <a:rPr lang="de-DE" sz="1500" dirty="0">
                <a:solidFill>
                  <a:schemeClr val="tx1"/>
                </a:solidFill>
                <a:latin typeface="Arial" charset="0"/>
              </a:rPr>
              <a:t> </a:t>
            </a:r>
          </a:p>
          <a:p>
            <a:pPr>
              <a:defRPr/>
            </a:pPr>
            <a:r>
              <a:rPr lang="pl-PL" sz="1500" dirty="0">
                <a:solidFill>
                  <a:schemeClr val="tx1"/>
                </a:solidFill>
                <a:latin typeface="Arial" charset="0"/>
              </a:rPr>
              <a:t>Biotechnologia</a:t>
            </a:r>
            <a:endParaRPr lang="de-DE" sz="1500" dirty="0">
              <a:solidFill>
                <a:schemeClr val="tx1"/>
              </a:solidFill>
              <a:latin typeface="Arial" charset="0"/>
            </a:endParaRPr>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r="11795" b="7303"/>
          <a:stretch/>
        </p:blipFill>
        <p:spPr>
          <a:xfrm>
            <a:off x="5074583" y="1625768"/>
            <a:ext cx="3714825" cy="4395620"/>
          </a:xfrm>
          <a:prstGeom prst="rect">
            <a:avLst/>
          </a:prstGeom>
        </p:spPr>
      </p:pic>
    </p:spTree>
    <p:extLst>
      <p:ext uri="{BB962C8B-B14F-4D97-AF65-F5344CB8AC3E}">
        <p14:creationId xmlns:p14="http://schemas.microsoft.com/office/powerpoint/2010/main" val="1373993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Seria </a:t>
            </a:r>
            <a:r>
              <a:rPr lang="de-DE" dirty="0"/>
              <a:t>BECOPAD</a:t>
            </a:r>
          </a:p>
        </p:txBody>
      </p:sp>
      <p:sp>
        <p:nvSpPr>
          <p:cNvPr id="7" name="Content Placeholder 2"/>
          <p:cNvSpPr txBox="1">
            <a:spLocks/>
          </p:cNvSpPr>
          <p:nvPr/>
        </p:nvSpPr>
        <p:spPr>
          <a:xfrm>
            <a:off x="839788" y="1552575"/>
            <a:ext cx="4164260" cy="4468813"/>
          </a:xfrm>
          <a:prstGeom prst="rect">
            <a:avLst/>
          </a:prstGeom>
        </p:spPr>
        <p:txBody>
          <a:bodyPr>
            <a:normAutofit fontScale="92500" lnSpcReduction="10000"/>
          </a:bodyPr>
          <a:lst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a:lstStyle>
          <a:p>
            <a:pPr marL="0" indent="0">
              <a:buNone/>
              <a:defRPr/>
            </a:pPr>
            <a:r>
              <a:rPr lang="pl-PL" sz="1500" b="1" dirty="0"/>
              <a:t>Zalety</a:t>
            </a:r>
            <a:r>
              <a:rPr lang="de-DE" sz="1500" b="1" dirty="0"/>
              <a:t>:</a:t>
            </a:r>
            <a:endParaRPr lang="de-DE" sz="1500" dirty="0">
              <a:solidFill>
                <a:srgbClr val="FFC000"/>
              </a:solidFill>
            </a:endParaRPr>
          </a:p>
          <a:p>
            <a:pPr>
              <a:defRPr/>
            </a:pPr>
            <a:r>
              <a:rPr lang="pl-PL" sz="1500" dirty="0">
                <a:solidFill>
                  <a:schemeClr val="tx1"/>
                </a:solidFill>
              </a:rPr>
              <a:t>do</a:t>
            </a:r>
            <a:r>
              <a:rPr lang="de-DE" sz="1500" dirty="0">
                <a:solidFill>
                  <a:schemeClr val="tx1"/>
                </a:solidFill>
              </a:rPr>
              <a:t> 30 % </a:t>
            </a:r>
            <a:r>
              <a:rPr lang="pl-PL" sz="1500" dirty="0">
                <a:solidFill>
                  <a:schemeClr val="tx1"/>
                </a:solidFill>
              </a:rPr>
              <a:t>wyższa wydajność filtracji, dzięki bardzo dobrej </a:t>
            </a:r>
            <a:r>
              <a:rPr lang="pl-PL" sz="1500" dirty="0" err="1">
                <a:solidFill>
                  <a:schemeClr val="tx1"/>
                </a:solidFill>
              </a:rPr>
              <a:t>płukalności</a:t>
            </a:r>
            <a:r>
              <a:rPr lang="pl-PL" sz="1500" dirty="0">
                <a:solidFill>
                  <a:schemeClr val="tx1"/>
                </a:solidFill>
              </a:rPr>
              <a:t> wstecznej</a:t>
            </a:r>
          </a:p>
          <a:p>
            <a:pPr>
              <a:defRPr/>
            </a:pPr>
            <a:r>
              <a:rPr lang="pl-PL" sz="1500" dirty="0">
                <a:solidFill>
                  <a:schemeClr val="tx1"/>
                </a:solidFill>
              </a:rPr>
              <a:t>do</a:t>
            </a:r>
            <a:r>
              <a:rPr lang="de-DE" sz="1500" dirty="0">
                <a:solidFill>
                  <a:schemeClr val="tx1"/>
                </a:solidFill>
              </a:rPr>
              <a:t> 50 % </a:t>
            </a:r>
            <a:r>
              <a:rPr lang="pl-PL" sz="1500" dirty="0">
                <a:solidFill>
                  <a:schemeClr val="tx1"/>
                </a:solidFill>
              </a:rPr>
              <a:t>niższe koszty płukania</a:t>
            </a:r>
            <a:endParaRPr lang="de-DE" sz="1500" dirty="0">
              <a:solidFill>
                <a:schemeClr val="tx1"/>
              </a:solidFill>
            </a:endParaRPr>
          </a:p>
          <a:p>
            <a:pPr>
              <a:defRPr/>
            </a:pPr>
            <a:r>
              <a:rPr lang="pl-PL" sz="1500" dirty="0">
                <a:solidFill>
                  <a:schemeClr val="tx1"/>
                </a:solidFill>
              </a:rPr>
              <a:t>w </a:t>
            </a:r>
            <a:r>
              <a:rPr lang="de-DE" sz="1500" dirty="0">
                <a:solidFill>
                  <a:schemeClr val="tx1"/>
                </a:solidFill>
              </a:rPr>
              <a:t>100 % </a:t>
            </a:r>
            <a:r>
              <a:rPr lang="pl-PL" sz="1500" dirty="0" err="1">
                <a:solidFill>
                  <a:schemeClr val="tx1"/>
                </a:solidFill>
              </a:rPr>
              <a:t>kompostowalna</a:t>
            </a:r>
            <a:r>
              <a:rPr lang="de-DE" sz="1500" dirty="0">
                <a:solidFill>
                  <a:srgbClr val="0067C6"/>
                </a:solidFill>
              </a:rPr>
              <a:t>*</a:t>
            </a:r>
            <a:r>
              <a:rPr lang="de-DE" sz="1500" dirty="0">
                <a:solidFill>
                  <a:schemeClr val="tx1"/>
                </a:solidFill>
              </a:rPr>
              <a:t> </a:t>
            </a:r>
          </a:p>
          <a:p>
            <a:pPr>
              <a:defRPr/>
            </a:pPr>
            <a:r>
              <a:rPr lang="pl-PL" sz="1500" dirty="0">
                <a:solidFill>
                  <a:schemeClr val="tx1"/>
                </a:solidFill>
              </a:rPr>
              <a:t>spalające się p</a:t>
            </a:r>
            <a:r>
              <a:rPr lang="de-DE" sz="1500" dirty="0" err="1">
                <a:solidFill>
                  <a:schemeClr val="tx1"/>
                </a:solidFill>
              </a:rPr>
              <a:t>rawie</a:t>
            </a:r>
            <a:r>
              <a:rPr lang="de-DE" sz="1500" dirty="0">
                <a:solidFill>
                  <a:schemeClr val="tx1"/>
                </a:solidFill>
              </a:rPr>
              <a:t> </a:t>
            </a:r>
            <a:r>
              <a:rPr lang="de-DE" sz="1500" dirty="0" err="1">
                <a:solidFill>
                  <a:schemeClr val="tx1"/>
                </a:solidFill>
              </a:rPr>
              <a:t>całkowicie</a:t>
            </a:r>
            <a:endParaRPr lang="pl-PL" sz="1500" dirty="0">
              <a:solidFill>
                <a:schemeClr val="tx1"/>
              </a:solidFill>
            </a:endParaRPr>
          </a:p>
          <a:p>
            <a:pPr>
              <a:defRPr/>
            </a:pPr>
            <a:r>
              <a:rPr lang="pl-PL" sz="1500" dirty="0">
                <a:solidFill>
                  <a:schemeClr val="tx1"/>
                </a:solidFill>
              </a:rPr>
              <a:t>do</a:t>
            </a:r>
            <a:r>
              <a:rPr lang="de-DE" sz="1500" dirty="0">
                <a:solidFill>
                  <a:schemeClr val="tx1"/>
                </a:solidFill>
              </a:rPr>
              <a:t> 99 % </a:t>
            </a:r>
            <a:r>
              <a:rPr lang="pl-PL" sz="1500" dirty="0">
                <a:solidFill>
                  <a:schemeClr val="tx1"/>
                </a:solidFill>
              </a:rPr>
              <a:t>zredukowane straty poprzez wykroplenie w otwartych systemach filtracyjnych</a:t>
            </a:r>
            <a:r>
              <a:rPr lang="de-DE" sz="1500" dirty="0">
                <a:solidFill>
                  <a:srgbClr val="0067C6"/>
                </a:solidFill>
              </a:rPr>
              <a:t>**</a:t>
            </a:r>
          </a:p>
          <a:p>
            <a:pPr>
              <a:defRPr/>
            </a:pPr>
            <a:r>
              <a:rPr lang="pl-PL" sz="1500" dirty="0">
                <a:solidFill>
                  <a:schemeClr val="tx1"/>
                </a:solidFill>
              </a:rPr>
              <a:t>łatwa obsługa dzięki podwyższonej sztywności</a:t>
            </a:r>
            <a:endParaRPr lang="de-DE" sz="1500" dirty="0">
              <a:solidFill>
                <a:schemeClr val="tx1"/>
              </a:solidFill>
            </a:endParaRPr>
          </a:p>
          <a:p>
            <a:pPr>
              <a:defRPr/>
            </a:pPr>
            <a:r>
              <a:rPr lang="pl-PL" sz="1500" dirty="0">
                <a:solidFill>
                  <a:schemeClr val="tx1"/>
                </a:solidFill>
              </a:rPr>
              <a:t>Filtracja chroniąca barwę i aromaty</a:t>
            </a:r>
            <a:endParaRPr lang="de-DE" sz="1500" dirty="0">
              <a:solidFill>
                <a:schemeClr val="tx1"/>
              </a:solidFill>
            </a:endParaRPr>
          </a:p>
          <a:p>
            <a:pPr marL="0" indent="0">
              <a:buNone/>
              <a:defRPr/>
            </a:pPr>
            <a:endParaRPr lang="de-DE" sz="1600" dirty="0">
              <a:solidFill>
                <a:srgbClr val="FFC000"/>
              </a:solidFill>
            </a:endParaRPr>
          </a:p>
          <a:p>
            <a:pPr marL="0" indent="0">
              <a:buNone/>
              <a:defRPr/>
            </a:pPr>
            <a:endParaRPr lang="de-DE" sz="1600" dirty="0">
              <a:solidFill>
                <a:srgbClr val="FFC000"/>
              </a:solidFill>
            </a:endParaRPr>
          </a:p>
          <a:p>
            <a:pPr marL="0" indent="0">
              <a:buNone/>
              <a:defRPr/>
            </a:pPr>
            <a:endParaRPr lang="de-DE" sz="1600" dirty="0">
              <a:solidFill>
                <a:srgbClr val="FFC000"/>
              </a:solidFill>
            </a:endParaRPr>
          </a:p>
          <a:p>
            <a:pPr marL="0" indent="0">
              <a:buNone/>
              <a:tabLst>
                <a:tab pos="273050" algn="l"/>
                <a:tab pos="531813" algn="l"/>
              </a:tabLst>
              <a:defRPr/>
            </a:pPr>
            <a:r>
              <a:rPr lang="de-DE" sz="1200" i="1" dirty="0">
                <a:solidFill>
                  <a:srgbClr val="0067C6"/>
                </a:solidFill>
              </a:rPr>
              <a:t>* 	</a:t>
            </a:r>
            <a:r>
              <a:rPr lang="pl-PL" sz="1200" i="1" dirty="0">
                <a:solidFill>
                  <a:srgbClr val="0067C6"/>
                </a:solidFill>
              </a:rPr>
              <a:t>Zależne od filtrowanego produktu</a:t>
            </a:r>
            <a:r>
              <a:rPr lang="de-DE" sz="1200" i="1" dirty="0">
                <a:solidFill>
                  <a:srgbClr val="0067C6"/>
                </a:solidFill>
              </a:rPr>
              <a:t/>
            </a:r>
            <a:br>
              <a:rPr lang="de-DE" sz="1200" i="1" dirty="0">
                <a:solidFill>
                  <a:srgbClr val="0067C6"/>
                </a:solidFill>
              </a:rPr>
            </a:br>
            <a:r>
              <a:rPr lang="de-DE" sz="1200" i="1" dirty="0">
                <a:solidFill>
                  <a:srgbClr val="0067C6"/>
                </a:solidFill>
              </a:rPr>
              <a:t>**	</a:t>
            </a:r>
            <a:r>
              <a:rPr lang="pl-PL" sz="1200" i="1" dirty="0">
                <a:solidFill>
                  <a:srgbClr val="0067C6"/>
                </a:solidFill>
              </a:rPr>
              <a:t>Produkty wodne</a:t>
            </a:r>
            <a:endParaRPr lang="de-DE" sz="1200" i="1" dirty="0">
              <a:solidFill>
                <a:srgbClr val="0067C6"/>
              </a:solidFill>
            </a:endParaRPr>
          </a:p>
          <a:p>
            <a:pPr>
              <a:defRPr/>
            </a:pPr>
            <a:endParaRPr lang="de-DE" sz="1600" dirty="0">
              <a:solidFill>
                <a:srgbClr val="FFC000"/>
              </a:solidFill>
            </a:endParaRPr>
          </a:p>
          <a:p>
            <a:pPr marL="0" indent="0">
              <a:buNone/>
              <a:defRPr/>
            </a:pPr>
            <a:endParaRPr lang="de-DE" sz="1600" dirty="0"/>
          </a:p>
          <a:p>
            <a:pPr>
              <a:defRPr/>
            </a:pPr>
            <a:endParaRPr lang="de-DE" sz="1600" dirty="0"/>
          </a:p>
          <a:p>
            <a:pPr marL="0" indent="0">
              <a:buNone/>
              <a:defRPr/>
            </a:pPr>
            <a:endParaRPr lang="de-DE" sz="1800" dirty="0"/>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19700" y="1628775"/>
            <a:ext cx="3529013" cy="4392614"/>
          </a:xfrm>
          <a:prstGeom prst="rect">
            <a:avLst/>
          </a:prstGeom>
        </p:spPr>
      </p:pic>
    </p:spTree>
    <p:extLst>
      <p:ext uri="{BB962C8B-B14F-4D97-AF65-F5344CB8AC3E}">
        <p14:creationId xmlns:p14="http://schemas.microsoft.com/office/powerpoint/2010/main" val="53025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899592" y="32048"/>
            <a:ext cx="7811070" cy="1143000"/>
          </a:xfrm>
        </p:spPr>
        <p:txBody>
          <a:bodyPr/>
          <a:lstStyle/>
          <a:p>
            <a:r>
              <a:rPr lang="pl-PL" dirty="0">
                <a:solidFill>
                  <a:srgbClr val="3467CD"/>
                </a:solidFill>
              </a:rPr>
              <a:t>Podstawowe czynniki wpływające na efekt filtracji i żywotność filtra</a:t>
            </a:r>
            <a:endParaRPr lang="de-DE" dirty="0">
              <a:solidFill>
                <a:srgbClr val="3467CD"/>
              </a:solidFill>
            </a:endParaRPr>
          </a:p>
        </p:txBody>
      </p:sp>
      <p:sp>
        <p:nvSpPr>
          <p:cNvPr id="135171" name="Rectangle 3"/>
          <p:cNvSpPr>
            <a:spLocks noGrp="1" noChangeAspect="1" noChangeArrowheads="1"/>
          </p:cNvSpPr>
          <p:nvPr>
            <p:ph type="body" sz="half" idx="2"/>
          </p:nvPr>
        </p:nvSpPr>
        <p:spPr>
          <a:xfrm>
            <a:off x="827584" y="1340768"/>
            <a:ext cx="7776864" cy="4824536"/>
          </a:xfrm>
        </p:spPr>
        <p:txBody>
          <a:bodyPr/>
          <a:lstStyle/>
          <a:p>
            <a:pPr>
              <a:buClr>
                <a:srgbClr val="3467CD"/>
              </a:buClr>
              <a:buFont typeface="Arial" pitchFamily="34" charset="0"/>
              <a:buChar char="•"/>
            </a:pPr>
            <a:r>
              <a:rPr lang="pl-PL" sz="2000" dirty="0"/>
              <a:t>Medium filtracyjne</a:t>
            </a:r>
            <a:endParaRPr lang="de-DE" sz="2000" dirty="0"/>
          </a:p>
          <a:p>
            <a:pPr>
              <a:buClr>
                <a:srgbClr val="3467CD"/>
              </a:buClr>
              <a:buFont typeface="Arial" pitchFamily="34" charset="0"/>
              <a:buChar char="•"/>
            </a:pPr>
            <a:r>
              <a:rPr lang="pl-PL" sz="2000" dirty="0"/>
              <a:t>Ilościowy ładunek osadu (filtracja wstępna)</a:t>
            </a:r>
          </a:p>
          <a:p>
            <a:pPr>
              <a:buClr>
                <a:srgbClr val="3467CD"/>
              </a:buClr>
              <a:buFont typeface="Arial" pitchFamily="34" charset="0"/>
              <a:buChar char="•"/>
            </a:pPr>
            <a:r>
              <a:rPr lang="de-DE" sz="2000" dirty="0" err="1"/>
              <a:t>Rodzaj</a:t>
            </a:r>
            <a:r>
              <a:rPr lang="de-DE" sz="2000" dirty="0"/>
              <a:t> </a:t>
            </a:r>
            <a:r>
              <a:rPr lang="de-DE" sz="2000" dirty="0" err="1"/>
              <a:t>składników</a:t>
            </a:r>
            <a:r>
              <a:rPr lang="de-DE" sz="2000" dirty="0"/>
              <a:t> </a:t>
            </a:r>
            <a:r>
              <a:rPr lang="de-DE" sz="2000" dirty="0" err="1"/>
              <a:t>hamujących</a:t>
            </a:r>
            <a:r>
              <a:rPr lang="de-DE" sz="2000" dirty="0"/>
              <a:t> </a:t>
            </a:r>
            <a:r>
              <a:rPr lang="de-DE" sz="2000" dirty="0" err="1"/>
              <a:t>filtrację</a:t>
            </a:r>
            <a:endParaRPr lang="de-DE" sz="2000" dirty="0"/>
          </a:p>
          <a:p>
            <a:pPr lvl="1">
              <a:buClr>
                <a:srgbClr val="3467CD"/>
              </a:buClr>
              <a:buFont typeface="Arial" pitchFamily="34" charset="0"/>
              <a:buChar char="•"/>
            </a:pPr>
            <a:r>
              <a:rPr lang="pl-PL" sz="2000" dirty="0"/>
              <a:t>β-glukany w szczególności jako struktura β-</a:t>
            </a:r>
            <a:r>
              <a:rPr lang="pl-PL" sz="2000" dirty="0" err="1"/>
              <a:t>glukanu</a:t>
            </a:r>
            <a:r>
              <a:rPr lang="pl-PL" sz="2000" dirty="0"/>
              <a:t> (związki β-</a:t>
            </a:r>
            <a:r>
              <a:rPr lang="pl-PL" sz="2000" dirty="0" err="1"/>
              <a:t>glukanu</a:t>
            </a:r>
            <a:r>
              <a:rPr lang="pl-PL" sz="2000" dirty="0"/>
              <a:t> z białkami i tym podobne)</a:t>
            </a:r>
          </a:p>
          <a:p>
            <a:pPr lvl="1">
              <a:buClr>
                <a:srgbClr val="3467CD"/>
              </a:buClr>
              <a:buFont typeface="Arial" pitchFamily="34" charset="0"/>
              <a:buChar char="•"/>
            </a:pPr>
            <a:r>
              <a:rPr lang="pl-PL" sz="2000" dirty="0"/>
              <a:t>białka</a:t>
            </a:r>
          </a:p>
          <a:p>
            <a:pPr lvl="1">
              <a:buClr>
                <a:srgbClr val="3467CD"/>
              </a:buClr>
              <a:buFont typeface="Arial" pitchFamily="34" charset="0"/>
              <a:buChar char="•"/>
            </a:pPr>
            <a:r>
              <a:rPr lang="pl-PL" sz="2000" dirty="0" err="1"/>
              <a:t>polifenole</a:t>
            </a:r>
            <a:endParaRPr lang="pl-PL" sz="2000" dirty="0"/>
          </a:p>
          <a:p>
            <a:pPr lvl="1">
              <a:buClr>
                <a:srgbClr val="3467CD"/>
              </a:buClr>
              <a:buFont typeface="Arial" pitchFamily="34" charset="0"/>
              <a:buChar char="•"/>
            </a:pPr>
            <a:r>
              <a:rPr lang="pl-PL" sz="2000" dirty="0"/>
              <a:t>Kultura, drożdże obce, prędkość przepływu bakterii tworzących śluz lub powierzchnia filtra</a:t>
            </a:r>
          </a:p>
          <a:p>
            <a:pPr lvl="1">
              <a:buClr>
                <a:srgbClr val="3467CD"/>
              </a:buClr>
              <a:buFont typeface="Arial" pitchFamily="34" charset="0"/>
              <a:buChar char="•"/>
            </a:pPr>
            <a:r>
              <a:rPr lang="pl-PL" sz="2000" dirty="0"/>
              <a:t>skoki ciśnienia</a:t>
            </a:r>
          </a:p>
          <a:p>
            <a:pPr>
              <a:buClr>
                <a:srgbClr val="3467CD"/>
              </a:buClr>
              <a:buFont typeface="Arial" pitchFamily="34" charset="0"/>
              <a:buChar char="•"/>
            </a:pPr>
            <a:r>
              <a:rPr lang="pl-PL" sz="2000" dirty="0"/>
              <a:t>Temperatura (lepkość, rozpuszczalność)</a:t>
            </a:r>
          </a:p>
          <a:p>
            <a:pPr>
              <a:buClr>
                <a:srgbClr val="3467CD"/>
              </a:buClr>
              <a:buFont typeface="Arial" pitchFamily="34" charset="0"/>
              <a:buChar char="•"/>
            </a:pPr>
            <a:r>
              <a:rPr lang="pl-PL" sz="2000" dirty="0"/>
              <a:t>regularna regeneracja / czyszczenie medium filtracyjnego</a:t>
            </a:r>
            <a:endParaRPr lang="de-DE" sz="2000" dirty="0"/>
          </a:p>
        </p:txBody>
      </p:sp>
    </p:spTree>
    <p:extLst>
      <p:ext uri="{BB962C8B-B14F-4D97-AF65-F5344CB8AC3E}">
        <p14:creationId xmlns:p14="http://schemas.microsoft.com/office/powerpoint/2010/main" val="21416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AutoShape 2"/>
          <p:cNvSpPr>
            <a:spLocks noChangeArrowheads="1"/>
          </p:cNvSpPr>
          <p:nvPr/>
        </p:nvSpPr>
        <p:spPr bwMode="auto">
          <a:xfrm>
            <a:off x="3095625" y="2133600"/>
            <a:ext cx="350838" cy="381000"/>
          </a:xfrm>
          <a:prstGeom prst="downArrow">
            <a:avLst>
              <a:gd name="adj1" fmla="val 50000"/>
              <a:gd name="adj2" fmla="val 27149"/>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pic>
        <p:nvPicPr>
          <p:cNvPr id="211971" name="Picture 3" descr="03310004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200"/>
            <a:ext cx="4648200" cy="3776663"/>
          </a:xfrm>
          <a:prstGeom prst="rect">
            <a:avLst/>
          </a:prstGeom>
          <a:noFill/>
          <a:extLst>
            <a:ext uri="{909E8E84-426E-40DD-AFC4-6F175D3DCCD1}">
              <a14:hiddenFill xmlns:a14="http://schemas.microsoft.com/office/drawing/2010/main">
                <a:solidFill>
                  <a:srgbClr val="FFFFFF"/>
                </a:solidFill>
              </a14:hiddenFill>
            </a:ext>
          </a:extLst>
        </p:spPr>
      </p:pic>
      <p:sp>
        <p:nvSpPr>
          <p:cNvPr id="211972" name="Rectangle 4"/>
          <p:cNvSpPr>
            <a:spLocks noGrp="1" noChangeArrowheads="1"/>
          </p:cNvSpPr>
          <p:nvPr>
            <p:ph type="title"/>
          </p:nvPr>
        </p:nvSpPr>
        <p:spPr>
          <a:xfrm>
            <a:off x="582612" y="548680"/>
            <a:ext cx="6683375" cy="533400"/>
          </a:xfrm>
          <a:noFill/>
          <a:ln/>
        </p:spPr>
        <p:txBody>
          <a:bodyPr lIns="92075" tIns="46038" rIns="92075" bIns="46038"/>
          <a:lstStyle/>
          <a:p>
            <a:r>
              <a:rPr lang="en-GB" dirty="0">
                <a:solidFill>
                  <a:srgbClr val="3467CD"/>
                </a:solidFill>
              </a:rPr>
              <a:t/>
            </a:r>
            <a:br>
              <a:rPr lang="en-GB" dirty="0">
                <a:solidFill>
                  <a:srgbClr val="3467CD"/>
                </a:solidFill>
              </a:rPr>
            </a:br>
            <a:r>
              <a:rPr lang="pl-PL" dirty="0">
                <a:solidFill>
                  <a:srgbClr val="3467CD"/>
                </a:solidFill>
              </a:rPr>
              <a:t>Dyski/Moduły filtracyjne</a:t>
            </a:r>
            <a:endParaRPr lang="en-GB" dirty="0">
              <a:solidFill>
                <a:srgbClr val="3467CD"/>
              </a:solidFill>
            </a:endParaRPr>
          </a:p>
        </p:txBody>
      </p:sp>
    </p:spTree>
    <p:extLst>
      <p:ext uri="{BB962C8B-B14F-4D97-AF65-F5344CB8AC3E}">
        <p14:creationId xmlns:p14="http://schemas.microsoft.com/office/powerpoint/2010/main" val="2837486459"/>
      </p:ext>
    </p:extLst>
  </p:cSld>
  <p:clrMapOvr>
    <a:masterClrMapping/>
  </p:clrMapOvr>
  <p:transition/>
</p:sld>
</file>

<file path=ppt/theme/theme1.xml><?xml version="1.0" encoding="utf-8"?>
<a:theme xmlns:a="http://schemas.openxmlformats.org/drawingml/2006/main" name="Eaton_Template">
  <a:themeElements>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fontScheme name="photo_template_june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Eaton_Template</Template>
  <TotalTime>167</TotalTime>
  <Words>1000</Words>
  <Application>Microsoft Office PowerPoint</Application>
  <PresentationFormat>On-screen Show (4:3)</PresentationFormat>
  <Paragraphs>227</Paragraphs>
  <Slides>15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Eaton_Template</vt:lpstr>
      <vt:lpstr>Slide</vt:lpstr>
      <vt:lpstr>Filtracja – Płyty filtracyjne &amp; Świece filtracyjne &amp; Dyski filtracyjne </vt:lpstr>
      <vt:lpstr>PowerPoint Presentation</vt:lpstr>
      <vt:lpstr>PowerPoint Presentation</vt:lpstr>
      <vt:lpstr>PowerPoint Presentation</vt:lpstr>
      <vt:lpstr>Podstawy</vt:lpstr>
      <vt:lpstr>Seria BECOPAD</vt:lpstr>
      <vt:lpstr>Seria BECOPAD</vt:lpstr>
      <vt:lpstr>Podstawowe czynniki wpływające na efekt filtracji i żywotność filtra</vt:lpstr>
      <vt:lpstr> Dyski/Moduły filtracyjne</vt:lpstr>
      <vt:lpstr>Moduły filtracyjne: Części składowe</vt:lpstr>
      <vt:lpstr>PowerPoint Presentation</vt:lpstr>
      <vt:lpstr>PowerPoint Presentation</vt:lpstr>
      <vt:lpstr>Przebieg procesu - Wino </vt:lpstr>
      <vt:lpstr>Przebieg procesu – sok owocowy</vt:lpstr>
      <vt:lpstr>Przebieg procesu - Piwo</vt:lpstr>
    </vt:vector>
  </TitlesOfParts>
  <Company>Eaton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Filtration – Tiefenfilterschichten &amp; Module</dc:title>
  <dc:creator>Schneider, Ilona</dc:creator>
  <cp:lastModifiedBy>Domownicy</cp:lastModifiedBy>
  <cp:revision>55</cp:revision>
  <cp:lastPrinted>2012-06-27T08:21:33Z</cp:lastPrinted>
  <dcterms:created xsi:type="dcterms:W3CDTF">2012-06-27T07:22:43Z</dcterms:created>
  <dcterms:modified xsi:type="dcterms:W3CDTF">2019-06-06T12:44:51Z</dcterms:modified>
</cp:coreProperties>
</file>