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5"/>
  </p:notesMasterIdLst>
  <p:sldIdLst>
    <p:sldId id="256" r:id="rId2"/>
    <p:sldId id="345" r:id="rId3"/>
    <p:sldId id="402" r:id="rId4"/>
    <p:sldId id="357" r:id="rId5"/>
    <p:sldId id="356" r:id="rId6"/>
    <p:sldId id="403" r:id="rId7"/>
    <p:sldId id="390" r:id="rId8"/>
    <p:sldId id="391" r:id="rId9"/>
    <p:sldId id="392" r:id="rId10"/>
    <p:sldId id="404" r:id="rId11"/>
    <p:sldId id="346" r:id="rId12"/>
    <p:sldId id="405" r:id="rId13"/>
    <p:sldId id="410" r:id="rId14"/>
  </p:sldIdLst>
  <p:sldSz cx="9144000" cy="6858000" type="screen4x3"/>
  <p:notesSz cx="6797675" cy="9926638"/>
  <p:defaultTextStyle>
    <a:defPPr>
      <a:defRPr lang="en-US"/>
    </a:defPPr>
    <a:lvl1pPr algn="l" rtl="0" fontAlgn="base">
      <a:lnSpc>
        <a:spcPct val="110000"/>
      </a:lnSpc>
      <a:spcBef>
        <a:spcPct val="20000"/>
      </a:spcBef>
      <a:spcAft>
        <a:spcPct val="0"/>
      </a:spcAft>
      <a:buClr>
        <a:srgbClr val="3367CD"/>
      </a:buClr>
      <a:defRPr sz="1600" kern="1200">
        <a:solidFill>
          <a:schemeClr val="bg1"/>
        </a:solidFill>
        <a:latin typeface="Arial" pitchFamily="34" charset="0"/>
        <a:ea typeface="+mn-ea"/>
        <a:cs typeface="+mn-cs"/>
      </a:defRPr>
    </a:lvl1pPr>
    <a:lvl2pPr marL="457200" algn="l" rtl="0" fontAlgn="base">
      <a:lnSpc>
        <a:spcPct val="110000"/>
      </a:lnSpc>
      <a:spcBef>
        <a:spcPct val="20000"/>
      </a:spcBef>
      <a:spcAft>
        <a:spcPct val="0"/>
      </a:spcAft>
      <a:buClr>
        <a:srgbClr val="3367CD"/>
      </a:buClr>
      <a:defRPr sz="1600" kern="1200">
        <a:solidFill>
          <a:schemeClr val="bg1"/>
        </a:solidFill>
        <a:latin typeface="Arial" pitchFamily="34" charset="0"/>
        <a:ea typeface="+mn-ea"/>
        <a:cs typeface="+mn-cs"/>
      </a:defRPr>
    </a:lvl2pPr>
    <a:lvl3pPr marL="914400" algn="l" rtl="0" fontAlgn="base">
      <a:lnSpc>
        <a:spcPct val="110000"/>
      </a:lnSpc>
      <a:spcBef>
        <a:spcPct val="20000"/>
      </a:spcBef>
      <a:spcAft>
        <a:spcPct val="0"/>
      </a:spcAft>
      <a:buClr>
        <a:srgbClr val="3367CD"/>
      </a:buClr>
      <a:defRPr sz="1600" kern="1200">
        <a:solidFill>
          <a:schemeClr val="bg1"/>
        </a:solidFill>
        <a:latin typeface="Arial" pitchFamily="34" charset="0"/>
        <a:ea typeface="+mn-ea"/>
        <a:cs typeface="+mn-cs"/>
      </a:defRPr>
    </a:lvl3pPr>
    <a:lvl4pPr marL="1371600" algn="l" rtl="0" fontAlgn="base">
      <a:lnSpc>
        <a:spcPct val="110000"/>
      </a:lnSpc>
      <a:spcBef>
        <a:spcPct val="20000"/>
      </a:spcBef>
      <a:spcAft>
        <a:spcPct val="0"/>
      </a:spcAft>
      <a:buClr>
        <a:srgbClr val="3367CD"/>
      </a:buClr>
      <a:defRPr sz="1600" kern="1200">
        <a:solidFill>
          <a:schemeClr val="bg1"/>
        </a:solidFill>
        <a:latin typeface="Arial" pitchFamily="34" charset="0"/>
        <a:ea typeface="+mn-ea"/>
        <a:cs typeface="+mn-cs"/>
      </a:defRPr>
    </a:lvl4pPr>
    <a:lvl5pPr marL="1828800" algn="l" rtl="0" fontAlgn="base">
      <a:lnSpc>
        <a:spcPct val="110000"/>
      </a:lnSpc>
      <a:spcBef>
        <a:spcPct val="20000"/>
      </a:spcBef>
      <a:spcAft>
        <a:spcPct val="0"/>
      </a:spcAft>
      <a:buClr>
        <a:srgbClr val="3367CD"/>
      </a:buClr>
      <a:defRPr sz="1600" kern="1200">
        <a:solidFill>
          <a:schemeClr val="bg1"/>
        </a:solidFill>
        <a:latin typeface="Arial" pitchFamily="34" charset="0"/>
        <a:ea typeface="+mn-ea"/>
        <a:cs typeface="+mn-cs"/>
      </a:defRPr>
    </a:lvl5pPr>
    <a:lvl6pPr marL="2286000" algn="l" defTabSz="914400" rtl="0" eaLnBrk="1" latinLnBrk="0" hangingPunct="1">
      <a:defRPr sz="1600" kern="1200">
        <a:solidFill>
          <a:schemeClr val="bg1"/>
        </a:solidFill>
        <a:latin typeface="Arial" pitchFamily="34" charset="0"/>
        <a:ea typeface="+mn-ea"/>
        <a:cs typeface="+mn-cs"/>
      </a:defRPr>
    </a:lvl6pPr>
    <a:lvl7pPr marL="2743200" algn="l" defTabSz="914400" rtl="0" eaLnBrk="1" latinLnBrk="0" hangingPunct="1">
      <a:defRPr sz="1600" kern="1200">
        <a:solidFill>
          <a:schemeClr val="bg1"/>
        </a:solidFill>
        <a:latin typeface="Arial" pitchFamily="34" charset="0"/>
        <a:ea typeface="+mn-ea"/>
        <a:cs typeface="+mn-cs"/>
      </a:defRPr>
    </a:lvl7pPr>
    <a:lvl8pPr marL="3200400" algn="l" defTabSz="914400" rtl="0" eaLnBrk="1" latinLnBrk="0" hangingPunct="1">
      <a:defRPr sz="1600" kern="1200">
        <a:solidFill>
          <a:schemeClr val="bg1"/>
        </a:solidFill>
        <a:latin typeface="Arial" pitchFamily="34" charset="0"/>
        <a:ea typeface="+mn-ea"/>
        <a:cs typeface="+mn-cs"/>
      </a:defRPr>
    </a:lvl8pPr>
    <a:lvl9pPr marL="3657600" algn="l" defTabSz="914400" rtl="0" eaLnBrk="1" latinLnBrk="0" hangingPunct="1">
      <a:defRPr sz="1600" kern="1200">
        <a:solidFill>
          <a:schemeClr val="bg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7C6"/>
    <a:srgbClr val="3467CD"/>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01" autoAdjust="0"/>
  </p:normalViewPr>
  <p:slideViewPr>
    <p:cSldViewPr>
      <p:cViewPr>
        <p:scale>
          <a:sx n="100" d="100"/>
          <a:sy n="100" d="100"/>
        </p:scale>
        <p:origin x="-516" y="360"/>
      </p:cViewPr>
      <p:guideLst>
        <p:guide orient="horz" pos="2160"/>
        <p:guide pos="2880"/>
      </p:guideLst>
    </p:cSldViewPr>
  </p:slideViewPr>
  <p:notesTextViewPr>
    <p:cViewPr>
      <p:scale>
        <a:sx n="1" d="1"/>
        <a:sy n="1" d="1"/>
      </p:scale>
      <p:origin x="0" y="0"/>
    </p:cViewPr>
  </p:notesTextViewPr>
  <p:sorterViewPr>
    <p:cViewPr>
      <p:scale>
        <a:sx n="100" d="100"/>
        <a:sy n="100" d="100"/>
      </p:scale>
      <p:origin x="0" y="6240"/>
    </p:cViewPr>
  </p:sorterViewPr>
  <p:notesViewPr>
    <p:cSldViewPr>
      <p:cViewPr varScale="1">
        <p:scale>
          <a:sx n="71" d="100"/>
          <a:sy n="71" d="100"/>
        </p:scale>
        <p:origin x="-2790"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buClrTx/>
              <a:defRPr sz="1200">
                <a:solidFill>
                  <a:schemeClr val="tx1"/>
                </a:solidFill>
              </a:defRPr>
            </a:lvl1pPr>
          </a:lstStyle>
          <a:p>
            <a:endParaRPr lang="en-US"/>
          </a:p>
        </p:txBody>
      </p:sp>
      <p:sp>
        <p:nvSpPr>
          <p:cNvPr id="38915"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buClrTx/>
              <a:defRPr sz="1200">
                <a:solidFill>
                  <a:schemeClr val="tx1"/>
                </a:solidFill>
              </a:defRPr>
            </a:lvl1pPr>
          </a:lstStyle>
          <a:p>
            <a:endParaRPr lang="en-US"/>
          </a:p>
        </p:txBody>
      </p:sp>
      <p:sp>
        <p:nvSpPr>
          <p:cNvPr id="389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18"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buClrTx/>
              <a:defRPr sz="1200">
                <a:solidFill>
                  <a:schemeClr val="tx1"/>
                </a:solidFill>
              </a:defRPr>
            </a:lvl1pPr>
          </a:lstStyle>
          <a:p>
            <a:endParaRPr lang="en-US"/>
          </a:p>
        </p:txBody>
      </p:sp>
      <p:sp>
        <p:nvSpPr>
          <p:cNvPr id="38919"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buClrTx/>
              <a:defRPr sz="1200">
                <a:solidFill>
                  <a:schemeClr val="tx1"/>
                </a:solidFill>
              </a:defRPr>
            </a:lvl1pPr>
          </a:lstStyle>
          <a:p>
            <a:fld id="{AFF6A5AA-3EAA-4677-B7F3-E0CACBDE8F53}" type="slidenum">
              <a:rPr lang="en-US"/>
              <a:pPr/>
              <a:t>‹#›</a:t>
            </a:fld>
            <a:endParaRPr lang="en-US"/>
          </a:p>
        </p:txBody>
      </p:sp>
    </p:spTree>
    <p:extLst>
      <p:ext uri="{BB962C8B-B14F-4D97-AF65-F5344CB8AC3E}">
        <p14:creationId xmlns:p14="http://schemas.microsoft.com/office/powerpoint/2010/main" val="272237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defTabSz="965200" eaLnBrk="0" hangingPunct="0">
              <a:defRPr sz="1600">
                <a:solidFill>
                  <a:schemeClr val="tx1"/>
                </a:solidFill>
                <a:latin typeface="Arial" pitchFamily="34" charset="0"/>
              </a:defRPr>
            </a:lvl1pPr>
            <a:lvl2pPr marL="742950" indent="-285750" defTabSz="965200" eaLnBrk="0" hangingPunct="0">
              <a:defRPr sz="1600">
                <a:solidFill>
                  <a:schemeClr val="tx1"/>
                </a:solidFill>
                <a:latin typeface="Arial" pitchFamily="34" charset="0"/>
              </a:defRPr>
            </a:lvl2pPr>
            <a:lvl3pPr marL="1143000" indent="-228600" defTabSz="965200" eaLnBrk="0" hangingPunct="0">
              <a:defRPr sz="1600">
                <a:solidFill>
                  <a:schemeClr val="tx1"/>
                </a:solidFill>
                <a:latin typeface="Arial" pitchFamily="34" charset="0"/>
              </a:defRPr>
            </a:lvl3pPr>
            <a:lvl4pPr marL="1600200" indent="-228600" defTabSz="965200" eaLnBrk="0" hangingPunct="0">
              <a:defRPr sz="1600">
                <a:solidFill>
                  <a:schemeClr val="tx1"/>
                </a:solidFill>
                <a:latin typeface="Arial" pitchFamily="34" charset="0"/>
              </a:defRPr>
            </a:lvl4pPr>
            <a:lvl5pPr marL="2057400" indent="-228600" defTabSz="965200" eaLnBrk="0" hangingPunct="0">
              <a:defRPr sz="1600">
                <a:solidFill>
                  <a:schemeClr val="tx1"/>
                </a:solidFill>
                <a:latin typeface="Arial" pitchFamily="34" charset="0"/>
              </a:defRPr>
            </a:lvl5pPr>
            <a:lvl6pPr marL="2514600" indent="-228600" defTabSz="965200" eaLnBrk="0" fontAlgn="base" hangingPunct="0">
              <a:lnSpc>
                <a:spcPct val="110000"/>
              </a:lnSpc>
              <a:spcBef>
                <a:spcPct val="20000"/>
              </a:spcBef>
              <a:spcAft>
                <a:spcPct val="0"/>
              </a:spcAft>
              <a:buClr>
                <a:srgbClr val="3367CD"/>
              </a:buClr>
              <a:defRPr sz="1600">
                <a:solidFill>
                  <a:schemeClr val="tx1"/>
                </a:solidFill>
                <a:latin typeface="Arial" pitchFamily="34" charset="0"/>
              </a:defRPr>
            </a:lvl6pPr>
            <a:lvl7pPr marL="2971800" indent="-228600" defTabSz="965200" eaLnBrk="0" fontAlgn="base" hangingPunct="0">
              <a:lnSpc>
                <a:spcPct val="110000"/>
              </a:lnSpc>
              <a:spcBef>
                <a:spcPct val="20000"/>
              </a:spcBef>
              <a:spcAft>
                <a:spcPct val="0"/>
              </a:spcAft>
              <a:buClr>
                <a:srgbClr val="3367CD"/>
              </a:buClr>
              <a:defRPr sz="1600">
                <a:solidFill>
                  <a:schemeClr val="tx1"/>
                </a:solidFill>
                <a:latin typeface="Arial" pitchFamily="34" charset="0"/>
              </a:defRPr>
            </a:lvl7pPr>
            <a:lvl8pPr marL="3429000" indent="-228600" defTabSz="965200" eaLnBrk="0" fontAlgn="base" hangingPunct="0">
              <a:lnSpc>
                <a:spcPct val="110000"/>
              </a:lnSpc>
              <a:spcBef>
                <a:spcPct val="20000"/>
              </a:spcBef>
              <a:spcAft>
                <a:spcPct val="0"/>
              </a:spcAft>
              <a:buClr>
                <a:srgbClr val="3367CD"/>
              </a:buClr>
              <a:defRPr sz="1600">
                <a:solidFill>
                  <a:schemeClr val="tx1"/>
                </a:solidFill>
                <a:latin typeface="Arial" pitchFamily="34" charset="0"/>
              </a:defRPr>
            </a:lvl8pPr>
            <a:lvl9pPr marL="3886200" indent="-228600" defTabSz="965200" eaLnBrk="0" fontAlgn="base" hangingPunct="0">
              <a:lnSpc>
                <a:spcPct val="110000"/>
              </a:lnSpc>
              <a:spcBef>
                <a:spcPct val="20000"/>
              </a:spcBef>
              <a:spcAft>
                <a:spcPct val="0"/>
              </a:spcAft>
              <a:buClr>
                <a:srgbClr val="3367CD"/>
              </a:buClr>
              <a:defRPr sz="1600">
                <a:solidFill>
                  <a:schemeClr val="tx1"/>
                </a:solidFill>
                <a:latin typeface="Arial" pitchFamily="34" charset="0"/>
              </a:defRPr>
            </a:lvl9pPr>
          </a:lstStyle>
          <a:p>
            <a:pPr eaLnBrk="1" hangingPunct="1"/>
            <a:fld id="{7F758797-6AA3-413A-801E-0728685448F4}" type="slidenum">
              <a:rPr lang="en-US" sz="1300" smtClean="0"/>
              <a:pPr eaLnBrk="1" hangingPunct="1"/>
              <a:t>2</a:t>
            </a:fld>
            <a:endParaRPr lang="en-US" sz="13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xfrm>
            <a:off x="905865" y="4715154"/>
            <a:ext cx="4985947" cy="4468630"/>
          </a:xfrm>
          <a:noFill/>
          <a:extLst>
            <a:ext uri="{91240B29-F687-4F45-9708-019B960494DF}">
              <a14:hiddenLine xmlns:a14="http://schemas.microsoft.com/office/drawing/2010/main" w="9525">
                <a:solidFill>
                  <a:schemeClr val="tx1"/>
                </a:solidFill>
                <a:round/>
                <a:headEnd/>
                <a:tailEnd/>
              </a14:hiddenLine>
            </a:ext>
          </a:extLst>
        </p:spPr>
        <p:txBody>
          <a:bodyPr wrap="none" anchor="ctr"/>
          <a:lstStyle/>
          <a:p>
            <a:pPr eaLnBrk="1" hangingPunct="1"/>
            <a:r>
              <a:rPr lang="de-DE" dirty="0">
                <a:latin typeface="Arial" pitchFamily="34" charset="0"/>
              </a:rPr>
              <a:t>Im abschließenden</a:t>
            </a:r>
            <a:r>
              <a:rPr lang="de-DE" baseline="0" dirty="0">
                <a:latin typeface="Arial" pitchFamily="34" charset="0"/>
              </a:rPr>
              <a:t> Vergleich von Membranfilterkerzen und Tiefenfilterkerzen können folgende, wesentliche Unterschiede festgehalten werden.</a:t>
            </a:r>
          </a:p>
          <a:p>
            <a:pPr eaLnBrk="1" hangingPunct="1"/>
            <a:endParaRPr lang="de-DE" baseline="0" dirty="0">
              <a:latin typeface="Arial" pitchFamily="34" charset="0"/>
            </a:endParaRPr>
          </a:p>
          <a:p>
            <a:pPr eaLnBrk="1" hangingPunct="1"/>
            <a:r>
              <a:rPr lang="de-DE" baseline="0" dirty="0">
                <a:latin typeface="Arial" pitchFamily="34" charset="0"/>
              </a:rPr>
              <a:t>Das Filtermaterial in Membranfilterkerzen ist immer plissiert. Das Filtermaterial in Tiefenfilterkerzen kann gewickelt oder plissiert sein. </a:t>
            </a:r>
          </a:p>
          <a:p>
            <a:pPr eaLnBrk="1" hangingPunct="1"/>
            <a:endParaRPr lang="de-DE" baseline="0" dirty="0">
              <a:latin typeface="Arial" pitchFamily="34" charset="0"/>
            </a:endParaRPr>
          </a:p>
          <a:p>
            <a:pPr eaLnBrk="1" hangingPunct="1"/>
            <a:r>
              <a:rPr lang="de-DE" baseline="0" dirty="0">
                <a:latin typeface="Arial" pitchFamily="34" charset="0"/>
              </a:rPr>
              <a:t>Für Membranfilterkerzen sind absolute Abscheideraten für Partikel definiert. Die Abscheideraten der Tiefenfilterkerzen sind nominelle Angaben.</a:t>
            </a:r>
          </a:p>
          <a:p>
            <a:pPr eaLnBrk="1" hangingPunct="1"/>
            <a:endParaRPr lang="de-DE" baseline="0" dirty="0">
              <a:latin typeface="Arial" pitchFamily="34" charset="0"/>
            </a:endParaRPr>
          </a:p>
          <a:p>
            <a:pPr eaLnBrk="1" hangingPunct="1"/>
            <a:r>
              <a:rPr lang="de-DE" dirty="0">
                <a:latin typeface="Arial" pitchFamily="34" charset="0"/>
              </a:rPr>
              <a:t>Die mikrobiologische</a:t>
            </a:r>
            <a:r>
              <a:rPr lang="de-DE" baseline="0" dirty="0">
                <a:latin typeface="Arial" pitchFamily="34" charset="0"/>
              </a:rPr>
              <a:t> Rückhaltung in Form der </a:t>
            </a:r>
            <a:r>
              <a:rPr lang="de-DE" baseline="0" dirty="0" err="1">
                <a:latin typeface="Arial" pitchFamily="34" charset="0"/>
              </a:rPr>
              <a:t>Titerreduktion</a:t>
            </a:r>
            <a:r>
              <a:rPr lang="de-DE" baseline="0" dirty="0">
                <a:latin typeface="Arial" pitchFamily="34" charset="0"/>
              </a:rPr>
              <a:t> oder der LRV-Werte sind für Membranfilterkerzen validiert. Tiefenfilterkerzen können nur mit Hilfe des Beta-Ratio oder nach der Partikelrückhalterate klassifiziert werden.</a:t>
            </a:r>
          </a:p>
          <a:p>
            <a:pPr eaLnBrk="1" hangingPunct="1"/>
            <a:endParaRPr lang="de-DE" baseline="0" dirty="0">
              <a:latin typeface="Arial" pitchFamily="34" charset="0"/>
            </a:endParaRPr>
          </a:p>
          <a:p>
            <a:pPr eaLnBrk="1" hangingPunct="1"/>
            <a:r>
              <a:rPr lang="de-DE" baseline="0" dirty="0">
                <a:latin typeface="Arial" pitchFamily="34" charset="0"/>
              </a:rPr>
              <a:t>Membranfilterkerzen werden aufgrund ihrer prüfbaren Sicherheit als „Polizeifilter“ in der Sterilfiltration vor der Abfüllung eingesetzt. Tiefenfilterkerzen haben ein breiteres Anwendungsspektrum und werden in allen Filtrationsstufen vor der Sterilfiltration, also in der Klär- bis Feinfiltration, eingesetzt.</a:t>
            </a:r>
            <a:endParaRPr lang="de-DE" dirty="0">
              <a:latin typeface="Arial" pitchFamily="34" charset="0"/>
            </a:endParaRPr>
          </a:p>
        </p:txBody>
      </p:sp>
    </p:spTree>
    <p:extLst>
      <p:ext uri="{BB962C8B-B14F-4D97-AF65-F5344CB8AC3E}">
        <p14:creationId xmlns:p14="http://schemas.microsoft.com/office/powerpoint/2010/main" val="1973930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i="0" dirty="0"/>
              <a:t>Das Schnittbild</a:t>
            </a:r>
            <a:r>
              <a:rPr lang="de-DE" i="0" baseline="0" dirty="0"/>
              <a:t> zeigt die einzigartige Wicklung im Detail.</a:t>
            </a:r>
          </a:p>
          <a:p>
            <a:pPr marL="0" marR="0" indent="0" algn="l" defTabSz="914400" rtl="0" eaLnBrk="0" fontAlgn="base" latinLnBrk="0" hangingPunct="0">
              <a:lnSpc>
                <a:spcPct val="100000"/>
              </a:lnSpc>
              <a:spcBef>
                <a:spcPct val="30000"/>
              </a:spcBef>
              <a:spcAft>
                <a:spcPct val="0"/>
              </a:spcAft>
              <a:buClrTx/>
              <a:buSzTx/>
              <a:buFontTx/>
              <a:buNone/>
              <a:tabLst/>
              <a:defRPr/>
            </a:pPr>
            <a:r>
              <a:rPr lang="de-DE" i="0" baseline="0" dirty="0"/>
              <a:t>Die Pfeile sind für die Anströmung von außen nach innen platziert.</a:t>
            </a:r>
            <a:endParaRPr lang="de-DE" i="0" dirty="0"/>
          </a:p>
          <a:p>
            <a:pPr marL="0" marR="0" indent="0" algn="l" defTabSz="914400" rtl="0" eaLnBrk="0" fontAlgn="base" latinLnBrk="0" hangingPunct="0">
              <a:lnSpc>
                <a:spcPct val="100000"/>
              </a:lnSpc>
              <a:spcBef>
                <a:spcPct val="30000"/>
              </a:spcBef>
              <a:spcAft>
                <a:spcPct val="0"/>
              </a:spcAft>
              <a:buClrTx/>
              <a:buSzTx/>
              <a:buFontTx/>
              <a:buNone/>
              <a:tabLst/>
              <a:defRPr/>
            </a:pPr>
            <a:r>
              <a:rPr lang="de-DE" i="0" baseline="0" dirty="0"/>
              <a:t>Das Unfiltrat wird von außen auf das Filtermaterial angeströmt und filtriert. Das Filtrat folgt dem geringsten Widerstand über die Drainage zum Innenstützkörper </a:t>
            </a:r>
            <a:r>
              <a:rPr lang="de-DE" b="0" i="0" baseline="0" dirty="0"/>
              <a:t>und wird über </a:t>
            </a:r>
            <a:r>
              <a:rPr lang="de-DE" i="0" baseline="0" dirty="0"/>
              <a:t>den Adapter im Gehäuseboden </a:t>
            </a:r>
            <a:r>
              <a:rPr lang="de-DE" i="0" strike="noStrike" baseline="0" dirty="0"/>
              <a:t>abgeführt.</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i="0" baseline="0" dirty="0"/>
          </a:p>
        </p:txBody>
      </p:sp>
      <p:sp>
        <p:nvSpPr>
          <p:cNvPr id="4" name="Slide Number Placeholder 3"/>
          <p:cNvSpPr>
            <a:spLocks noGrp="1"/>
          </p:cNvSpPr>
          <p:nvPr>
            <p:ph type="sldNum" sz="quarter" idx="10"/>
          </p:nvPr>
        </p:nvSpPr>
        <p:spPr/>
        <p:txBody>
          <a:bodyPr/>
          <a:lstStyle/>
          <a:p>
            <a:pPr>
              <a:defRPr/>
            </a:pPr>
            <a:fld id="{1F92D7EA-2434-4756-8E3A-6200E463230D}" type="slidenum">
              <a:rPr lang="en-US" smtClean="0"/>
              <a:pPr>
                <a:defRPr/>
              </a:pPr>
              <a:t>4</a:t>
            </a:fld>
            <a:endParaRPr lang="en-US"/>
          </a:p>
        </p:txBody>
      </p:sp>
    </p:spTree>
    <p:extLst>
      <p:ext uri="{BB962C8B-B14F-4D97-AF65-F5344CB8AC3E}">
        <p14:creationId xmlns:p14="http://schemas.microsoft.com/office/powerpoint/2010/main" val="3407228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i="0" dirty="0"/>
              <a:t>Die </a:t>
            </a:r>
            <a:r>
              <a:rPr lang="de-DE" i="0" dirty="0" err="1"/>
              <a:t>FineStream</a:t>
            </a:r>
            <a:r>
              <a:rPr lang="de-DE" i="0" dirty="0"/>
              <a:t>-Tiefenfilterkerzen sind</a:t>
            </a:r>
            <a:r>
              <a:rPr lang="de-DE" i="0" baseline="0" dirty="0"/>
              <a:t> die Polypropylen-Filterkerzen im Programm von Eaton, die den besten Schutz für die nachgeschalteten Membranfilterkerzen bieten. Für sie wurde eigens ein besonders feines Filtermaterial aus Polypropylen entwickelt. Um ausreichend Filterfläche in der Filterkerze unterzubringen und gleichzeitig die Druckdifferenz niedrig zu halten, musste zusätzlich die Wicklung optimiert werden. Das Bild auf der rechten Seite zeigt diese innovative Wicklung.</a:t>
            </a:r>
            <a:endParaRPr lang="de-DE" i="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de-DE" i="0" dirty="0"/>
          </a:p>
          <a:p>
            <a:pPr marL="0" marR="0" indent="0" algn="l" defTabSz="914400" rtl="0" eaLnBrk="0" fontAlgn="base" latinLnBrk="0" hangingPunct="0">
              <a:lnSpc>
                <a:spcPct val="100000"/>
              </a:lnSpc>
              <a:spcBef>
                <a:spcPct val="30000"/>
              </a:spcBef>
              <a:spcAft>
                <a:spcPct val="0"/>
              </a:spcAft>
              <a:buClrTx/>
              <a:buSzTx/>
              <a:buFontTx/>
              <a:buNone/>
              <a:tabLst/>
              <a:defRPr/>
            </a:pPr>
            <a:r>
              <a:rPr lang="de-DE" i="0" dirty="0"/>
              <a:t>Die feinen</a:t>
            </a:r>
            <a:r>
              <a:rPr lang="de-DE" i="0" baseline="0" dirty="0"/>
              <a:t> Vliese wirken sich besonders positiv auf die Filtrierbarkeit der Produkte aus und kann mit Werten aus der Indexmessung belegt werden.</a:t>
            </a:r>
            <a:endParaRPr lang="de-DE" i="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de-DE" i="0" dirty="0"/>
          </a:p>
          <a:p>
            <a:pPr marL="0" marR="0" indent="0" algn="l" defTabSz="914400" rtl="0" eaLnBrk="0" fontAlgn="base" latinLnBrk="0" hangingPunct="0">
              <a:lnSpc>
                <a:spcPct val="100000"/>
              </a:lnSpc>
              <a:spcBef>
                <a:spcPct val="30000"/>
              </a:spcBef>
              <a:spcAft>
                <a:spcPct val="0"/>
              </a:spcAft>
              <a:buClrTx/>
              <a:buSzTx/>
              <a:buFontTx/>
              <a:buNone/>
              <a:tabLst/>
              <a:defRPr/>
            </a:pPr>
            <a:r>
              <a:rPr lang="de-DE" i="0" baseline="0" dirty="0"/>
              <a:t>Die innovative Wicklung bietet dem Anwender die Freiheit diese Tiefenfilterkerzen variable anzuströmen. Die meisten Filterkerzen werden von außen nach innen angeströmt. Die Wicklung der </a:t>
            </a:r>
            <a:r>
              <a:rPr lang="de-DE" i="0" baseline="0" dirty="0" err="1"/>
              <a:t>FineStream</a:t>
            </a:r>
            <a:r>
              <a:rPr lang="de-DE" i="0" baseline="0" dirty="0"/>
              <a:t>-Filterkerzen folgt dem Prinzip einer Sanduhr und funktioniert deshalb in beide Richtungen. Filtriert der Anwender ein sehr teures Produkt und möchte aus diesem Grund den Produktverlust auf ein Minimum reduzieren, dreht er das Gehäuse und konfiguriert damit den Gehäuseausgang zum Gehäuseeingang um. Die Tiefenfilterkerzen werden nun von innen nach außen angeströmt und das Filtrat wird restlos über den Gehäusedom abgeführt.</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i="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de-DE" i="0" baseline="0" dirty="0"/>
              <a:t>Die Rückspülung kann bei bis zu 2 bar und 80 Grad Celsius erfolgen.</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i="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de-DE" i="0" baseline="0" dirty="0"/>
              <a:t>Diese Tiefenfilterkerzen werden hauptsächlich in der Feinfiltration und zur Kolloidreduktion in Bier und Wein zum Schutz der nachgeschalteten Membranfilterkerzen eingesetzt.</a:t>
            </a: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i="1" dirty="0"/>
          </a:p>
        </p:txBody>
      </p:sp>
      <p:sp>
        <p:nvSpPr>
          <p:cNvPr id="4" name="Slide Number Placeholder 3"/>
          <p:cNvSpPr>
            <a:spLocks noGrp="1"/>
          </p:cNvSpPr>
          <p:nvPr>
            <p:ph type="sldNum" sz="quarter" idx="10"/>
          </p:nvPr>
        </p:nvSpPr>
        <p:spPr/>
        <p:txBody>
          <a:bodyPr/>
          <a:lstStyle/>
          <a:p>
            <a:pPr>
              <a:defRPr/>
            </a:pPr>
            <a:fld id="{1F92D7EA-2434-4756-8E3A-6200E463230D}" type="slidenum">
              <a:rPr lang="en-US" smtClean="0"/>
              <a:pPr>
                <a:defRPr/>
              </a:pPr>
              <a:t>5</a:t>
            </a:fld>
            <a:endParaRPr lang="en-US"/>
          </a:p>
        </p:txBody>
      </p:sp>
    </p:spTree>
    <p:extLst>
      <p:ext uri="{BB962C8B-B14F-4D97-AF65-F5344CB8AC3E}">
        <p14:creationId xmlns:p14="http://schemas.microsoft.com/office/powerpoint/2010/main" val="1769097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D5D02D9F-A552-4E39-B937-0D8369EE08BE}" type="slidenum">
              <a:rPr lang="en-US" smtClean="0"/>
              <a:pPr/>
              <a:t>10</a:t>
            </a:fld>
            <a:endParaRPr lang="en-US"/>
          </a:p>
        </p:txBody>
      </p:sp>
    </p:spTree>
    <p:extLst>
      <p:ext uri="{BB962C8B-B14F-4D97-AF65-F5344CB8AC3E}">
        <p14:creationId xmlns:p14="http://schemas.microsoft.com/office/powerpoint/2010/main" val="1123044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a:t>
            </a:r>
            <a:r>
              <a:rPr lang="de-DE" baseline="0" dirty="0"/>
              <a:t> folgenden Folien fassen die Leistungsmerkmale der Membranfilterkerzen zusammen.</a:t>
            </a:r>
          </a:p>
          <a:p>
            <a:endParaRPr lang="de-DE" baseline="0" dirty="0"/>
          </a:p>
          <a:p>
            <a:r>
              <a:rPr lang="de-DE" baseline="0" dirty="0"/>
              <a:t>Es stehen unterschiedliche, hydrophile Membranmaterialien zur Verfügung. Zum einen, PVDF oder PES. Dieses einlagige und elastische Membranmaterial eignet sich aufgrund seiner gleichmäßigen und engen Porenverteilung hervorragend für die Sterilfiltration von Getränken.</a:t>
            </a:r>
          </a:p>
          <a:p>
            <a:endParaRPr lang="de-DE" baseline="0" dirty="0"/>
          </a:p>
          <a:p>
            <a:r>
              <a:rPr lang="de-DE" baseline="0" dirty="0"/>
              <a:t>Zum andern gibt es Nylon 66- und CA-Membranen in einlagiger und zweilagiger Ausführung. </a:t>
            </a:r>
          </a:p>
          <a:p>
            <a:r>
              <a:rPr lang="de-DE" baseline="0" dirty="0"/>
              <a:t>Nylon 66- und CA-Membranen werden als Flachmembranen mit gleichmäßiger und enger Porenverteilung produziert. Damit sie im </a:t>
            </a:r>
            <a:r>
              <a:rPr lang="de-DE" baseline="0" dirty="0" err="1"/>
              <a:t>Plissierungsprozess</a:t>
            </a:r>
            <a:r>
              <a:rPr lang="de-DE" baseline="0" dirty="0"/>
              <a:t> nicht </a:t>
            </a:r>
            <a:r>
              <a:rPr lang="de-DE" baseline="0" dirty="0" err="1"/>
              <a:t>verspröden</a:t>
            </a:r>
            <a:r>
              <a:rPr lang="de-DE" baseline="0" dirty="0"/>
              <a:t> und brechen, werden zur Elastizität zusätzlich Vliese eingearbeitet. Diese Vliese verursachen eine ungleichmäßige und offene Porenstruktur. Aus diesem Grund eigenen sich einlagige Nylon 66- und CA-Membranen nur für die Bakterienreduktion. Um diese Materialien in der Sterilfiltration einsetzen zu können, muss eine zweilagige Ausführung verwendet werden. </a:t>
            </a:r>
            <a:endParaRPr lang="en-US" dirty="0"/>
          </a:p>
        </p:txBody>
      </p:sp>
      <p:sp>
        <p:nvSpPr>
          <p:cNvPr id="4" name="Foliennummernplatzhalter 3"/>
          <p:cNvSpPr>
            <a:spLocks noGrp="1"/>
          </p:cNvSpPr>
          <p:nvPr>
            <p:ph type="sldNum" sz="quarter" idx="10"/>
          </p:nvPr>
        </p:nvSpPr>
        <p:spPr/>
        <p:txBody>
          <a:bodyPr/>
          <a:lstStyle/>
          <a:p>
            <a:pPr>
              <a:defRPr/>
            </a:pPr>
            <a:fld id="{1B0A16E6-1EC2-4C27-843B-9CEA06142C4A}" type="slidenum">
              <a:rPr lang="en-US" smtClean="0"/>
              <a:pPr>
                <a:defRPr/>
              </a:pPr>
              <a:t>11</a:t>
            </a:fld>
            <a:endParaRPr lang="en-US"/>
          </a:p>
        </p:txBody>
      </p:sp>
    </p:spTree>
    <p:extLst>
      <p:ext uri="{BB962C8B-B14F-4D97-AF65-F5344CB8AC3E}">
        <p14:creationId xmlns:p14="http://schemas.microsoft.com/office/powerpoint/2010/main" val="1032821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838200" y="3200400"/>
            <a:ext cx="7924800" cy="1143000"/>
          </a:xfrm>
        </p:spPr>
        <p:txBody>
          <a:bodyPr anchor="ctr"/>
          <a:lstStyle>
            <a:lvl1pPr>
              <a:defRPr/>
            </a:lvl1pPr>
          </a:lstStyle>
          <a:p>
            <a:pPr lvl="0"/>
            <a:r>
              <a:rPr lang="de-DE" noProof="0"/>
              <a:t>Titelmasterformat durch Klicken bearbeiten</a:t>
            </a:r>
            <a:endParaRPr lang="en-US" noProof="0"/>
          </a:p>
        </p:txBody>
      </p:sp>
      <p:sp>
        <p:nvSpPr>
          <p:cNvPr id="5124" name="Rectangle 4"/>
          <p:cNvSpPr>
            <a:spLocks noGrp="1" noChangeArrowheads="1"/>
          </p:cNvSpPr>
          <p:nvPr>
            <p:ph type="subTitle" idx="1"/>
          </p:nvPr>
        </p:nvSpPr>
        <p:spPr>
          <a:xfrm>
            <a:off x="838200" y="4783138"/>
            <a:ext cx="6024563" cy="1027112"/>
          </a:xfrm>
        </p:spPr>
        <p:txBody>
          <a:bodyPr/>
          <a:lstStyle>
            <a:lvl1pPr marL="0" indent="0">
              <a:buFontTx/>
              <a:buNone/>
              <a:defRPr sz="1600">
                <a:solidFill>
                  <a:srgbClr val="0067C6"/>
                </a:solidFill>
              </a:defRPr>
            </a:lvl1pPr>
          </a:lstStyle>
          <a:p>
            <a:pPr lvl="0"/>
            <a:r>
              <a:rPr lang="de-DE" noProof="0"/>
              <a:t>Formatvorlage des Untertitelmasters durch Klicken bearbeiten</a:t>
            </a:r>
            <a:endParaRPr lang="en-US" noProof="0"/>
          </a:p>
        </p:txBody>
      </p:sp>
      <p:sp>
        <p:nvSpPr>
          <p:cNvPr id="5127" name="Text Box 7"/>
          <p:cNvSpPr txBox="1">
            <a:spLocks noChangeArrowheads="1"/>
          </p:cNvSpPr>
          <p:nvPr/>
        </p:nvSpPr>
        <p:spPr bwMode="auto">
          <a:xfrm>
            <a:off x="3657600" y="6538913"/>
            <a:ext cx="2023311"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lnSpc>
                <a:spcPct val="100000"/>
              </a:lnSpc>
              <a:spcBef>
                <a:spcPct val="0"/>
              </a:spcBef>
              <a:buClrTx/>
              <a:buFontTx/>
              <a:buChar char="©"/>
            </a:pPr>
            <a:r>
              <a:rPr lang="en-US" sz="700" dirty="0">
                <a:solidFill>
                  <a:schemeClr val="tx1"/>
                </a:solidFill>
              </a:rPr>
              <a:t> 2017 Eaton Corporation. All rights reserved</a:t>
            </a:r>
            <a:r>
              <a:rPr lang="en-US" sz="700" dirty="0"/>
              <a:t>.</a:t>
            </a:r>
          </a:p>
        </p:txBody>
      </p:sp>
      <p:pic>
        <p:nvPicPr>
          <p:cNvPr id="5131" name="Picture 11" descr="eaton_signature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6115050"/>
            <a:ext cx="1676400" cy="647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3773669214"/>
      </p:ext>
    </p:extLst>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81800" y="0"/>
            <a:ext cx="1981200" cy="6248400"/>
          </a:xfrm>
        </p:spPr>
        <p:txBody>
          <a:bodyPr vert="eaVert"/>
          <a:lstStyle/>
          <a:p>
            <a:r>
              <a:rPr lang="de-DE"/>
              <a:t>Titelmasterformat durch Klicken bearbeiten</a:t>
            </a:r>
            <a:endParaRPr lang="en-US"/>
          </a:p>
        </p:txBody>
      </p:sp>
      <p:sp>
        <p:nvSpPr>
          <p:cNvPr id="3" name="Vertikaler Textplatzhalter 2"/>
          <p:cNvSpPr>
            <a:spLocks noGrp="1"/>
          </p:cNvSpPr>
          <p:nvPr>
            <p:ph type="body" orient="vert" idx="1"/>
          </p:nvPr>
        </p:nvSpPr>
        <p:spPr>
          <a:xfrm>
            <a:off x="838200" y="0"/>
            <a:ext cx="5791200" cy="62484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2221821843"/>
      </p:ext>
    </p:extLst>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Tree>
    <p:extLst>
      <p:ext uri="{BB962C8B-B14F-4D97-AF65-F5344CB8AC3E}">
        <p14:creationId xmlns:p14="http://schemas.microsoft.com/office/powerpoint/2010/main" val="3288500877"/>
      </p:ext>
    </p:extLst>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1154705553"/>
      </p:ext>
    </p:extLst>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sz="half" idx="1"/>
          </p:nvPr>
        </p:nvSpPr>
        <p:spPr>
          <a:xfrm>
            <a:off x="839788" y="1552575"/>
            <a:ext cx="3884612" cy="4695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p:cNvSpPr>
            <a:spLocks noGrp="1"/>
          </p:cNvSpPr>
          <p:nvPr>
            <p:ph sz="half" idx="2"/>
          </p:nvPr>
        </p:nvSpPr>
        <p:spPr>
          <a:xfrm>
            <a:off x="4876800" y="1552575"/>
            <a:ext cx="3886200" cy="4695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2541190808"/>
      </p:ext>
    </p:extLst>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1875910159"/>
      </p:ext>
    </p:extLst>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Tree>
    <p:extLst>
      <p:ext uri="{BB962C8B-B14F-4D97-AF65-F5344CB8AC3E}">
        <p14:creationId xmlns:p14="http://schemas.microsoft.com/office/powerpoint/2010/main" val="3890813367"/>
      </p:ext>
    </p:extLst>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9231620"/>
      </p:ext>
    </p:extLst>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553499283"/>
      </p:ext>
    </p:extLst>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196978684"/>
      </p:ext>
    </p:extLst>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839788" y="1552575"/>
            <a:ext cx="7923212" cy="469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099" name="Line 3"/>
          <p:cNvSpPr>
            <a:spLocks noChangeShapeType="1"/>
          </p:cNvSpPr>
          <p:nvPr/>
        </p:nvSpPr>
        <p:spPr bwMode="auto">
          <a:xfrm>
            <a:off x="0" y="1133475"/>
            <a:ext cx="914400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0" name="Rectangle 4"/>
          <p:cNvSpPr>
            <a:spLocks noGrp="1" noChangeArrowheads="1"/>
          </p:cNvSpPr>
          <p:nvPr>
            <p:ph type="title"/>
          </p:nvPr>
        </p:nvSpPr>
        <p:spPr bwMode="auto">
          <a:xfrm>
            <a:off x="838200" y="0"/>
            <a:ext cx="792480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title</a:t>
            </a:r>
          </a:p>
        </p:txBody>
      </p:sp>
      <p:sp>
        <p:nvSpPr>
          <p:cNvPr id="4104" name="Rectangle 8"/>
          <p:cNvSpPr>
            <a:spLocks noChangeArrowheads="1"/>
          </p:cNvSpPr>
          <p:nvPr/>
        </p:nvSpPr>
        <p:spPr bwMode="auto">
          <a:xfrm>
            <a:off x="67818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lnSpc>
                <a:spcPct val="100000"/>
              </a:lnSpc>
              <a:spcBef>
                <a:spcPct val="0"/>
              </a:spcBef>
              <a:buClrTx/>
            </a:pPr>
            <a:fld id="{1FD707FF-5ACF-48DF-B6D1-3CC2243AFEFC}" type="slidenum">
              <a:rPr lang="en-US" sz="1000">
                <a:solidFill>
                  <a:srgbClr val="FFFFFF"/>
                </a:solidFill>
              </a:rPr>
              <a:pPr eaLnBrk="0" hangingPunct="0">
                <a:lnSpc>
                  <a:spcPct val="100000"/>
                </a:lnSpc>
                <a:spcBef>
                  <a:spcPct val="0"/>
                </a:spcBef>
                <a:buClrTx/>
              </a:pPr>
              <a:t>‹#›</a:t>
            </a:fld>
            <a:endParaRPr lang="en-US" sz="1000">
              <a:solidFill>
                <a:srgbClr val="FFFFFF"/>
              </a:solidFill>
            </a:endParaRPr>
          </a:p>
        </p:txBody>
      </p:sp>
      <p:sp>
        <p:nvSpPr>
          <p:cNvPr id="4131" name="Rectangle 35"/>
          <p:cNvSpPr>
            <a:spLocks noChangeArrowheads="1"/>
          </p:cNvSpPr>
          <p:nvPr/>
        </p:nvSpPr>
        <p:spPr bwMode="auto">
          <a:xfrm>
            <a:off x="6705600" y="65532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lnSpc>
                <a:spcPct val="100000"/>
              </a:lnSpc>
              <a:spcBef>
                <a:spcPct val="0"/>
              </a:spcBef>
              <a:buClrTx/>
            </a:pPr>
            <a:fld id="{4A6CD23D-C946-4C47-90FA-4445B805B9AB}" type="slidenum">
              <a:rPr lang="en-US" sz="900">
                <a:solidFill>
                  <a:srgbClr val="0C86F4"/>
                </a:solidFill>
              </a:rPr>
              <a:pPr algn="r">
                <a:lnSpc>
                  <a:spcPct val="100000"/>
                </a:lnSpc>
                <a:spcBef>
                  <a:spcPct val="0"/>
                </a:spcBef>
                <a:buClrTx/>
              </a:pPr>
              <a:t>‹#›</a:t>
            </a:fld>
            <a:endParaRPr lang="en-US" sz="900">
              <a:solidFill>
                <a:srgbClr val="0C86F4"/>
              </a:solidFill>
            </a:endParaRPr>
          </a:p>
        </p:txBody>
      </p:sp>
      <p:sp>
        <p:nvSpPr>
          <p:cNvPr id="4132" name="Text Box 36"/>
          <p:cNvSpPr txBox="1">
            <a:spLocks noChangeArrowheads="1"/>
          </p:cNvSpPr>
          <p:nvPr/>
        </p:nvSpPr>
        <p:spPr bwMode="auto">
          <a:xfrm>
            <a:off x="3657600" y="6538913"/>
            <a:ext cx="2023311"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lnSpc>
                <a:spcPct val="100000"/>
              </a:lnSpc>
              <a:spcBef>
                <a:spcPct val="0"/>
              </a:spcBef>
              <a:buClrTx/>
              <a:buFontTx/>
              <a:buChar char="©"/>
            </a:pPr>
            <a:r>
              <a:rPr lang="en-US" sz="700" dirty="0">
                <a:solidFill>
                  <a:schemeClr val="tx1"/>
                </a:solidFill>
              </a:rPr>
              <a:t> 2017 Eaton Corporation. All rights reserved</a:t>
            </a:r>
            <a:r>
              <a:rPr lang="en-US" sz="700" dirty="0"/>
              <a:t>.</a:t>
            </a:r>
          </a:p>
        </p:txBody>
      </p:sp>
      <p:pic>
        <p:nvPicPr>
          <p:cNvPr id="4133" name="Picture 37" descr="eaton_signature_colo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68363" y="6370638"/>
            <a:ext cx="1143000" cy="4413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wipe dir="d"/>
  </p:transition>
  <p:txStyles>
    <p:titleStyle>
      <a:lvl1pPr algn="l" rtl="0" eaLnBrk="1" fontAlgn="base" hangingPunct="1">
        <a:lnSpc>
          <a:spcPct val="90000"/>
        </a:lnSpc>
        <a:spcBef>
          <a:spcPct val="0"/>
        </a:spcBef>
        <a:spcAft>
          <a:spcPct val="0"/>
        </a:spcAft>
        <a:defRPr sz="3200">
          <a:solidFill>
            <a:srgbClr val="0067C6"/>
          </a:solidFill>
          <a:latin typeface="+mj-lt"/>
          <a:ea typeface="+mj-ea"/>
          <a:cs typeface="+mj-cs"/>
        </a:defRPr>
      </a:lvl1pPr>
      <a:lvl2pPr algn="l" rtl="0" eaLnBrk="1" fontAlgn="base" hangingPunct="1">
        <a:lnSpc>
          <a:spcPct val="90000"/>
        </a:lnSpc>
        <a:spcBef>
          <a:spcPct val="0"/>
        </a:spcBef>
        <a:spcAft>
          <a:spcPct val="0"/>
        </a:spcAft>
        <a:defRPr sz="3200">
          <a:solidFill>
            <a:srgbClr val="0067C6"/>
          </a:solidFill>
          <a:latin typeface="Arial" pitchFamily="34" charset="0"/>
        </a:defRPr>
      </a:lvl2pPr>
      <a:lvl3pPr algn="l" rtl="0" eaLnBrk="1" fontAlgn="base" hangingPunct="1">
        <a:lnSpc>
          <a:spcPct val="90000"/>
        </a:lnSpc>
        <a:spcBef>
          <a:spcPct val="0"/>
        </a:spcBef>
        <a:spcAft>
          <a:spcPct val="0"/>
        </a:spcAft>
        <a:defRPr sz="3200">
          <a:solidFill>
            <a:srgbClr val="0067C6"/>
          </a:solidFill>
          <a:latin typeface="Arial" pitchFamily="34" charset="0"/>
        </a:defRPr>
      </a:lvl3pPr>
      <a:lvl4pPr algn="l" rtl="0" eaLnBrk="1" fontAlgn="base" hangingPunct="1">
        <a:lnSpc>
          <a:spcPct val="90000"/>
        </a:lnSpc>
        <a:spcBef>
          <a:spcPct val="0"/>
        </a:spcBef>
        <a:spcAft>
          <a:spcPct val="0"/>
        </a:spcAft>
        <a:defRPr sz="3200">
          <a:solidFill>
            <a:srgbClr val="0067C6"/>
          </a:solidFill>
          <a:latin typeface="Arial" pitchFamily="34" charset="0"/>
        </a:defRPr>
      </a:lvl4pPr>
      <a:lvl5pPr algn="l" rtl="0" eaLnBrk="1" fontAlgn="base" hangingPunct="1">
        <a:lnSpc>
          <a:spcPct val="90000"/>
        </a:lnSpc>
        <a:spcBef>
          <a:spcPct val="0"/>
        </a:spcBef>
        <a:spcAft>
          <a:spcPct val="0"/>
        </a:spcAft>
        <a:defRPr sz="3200">
          <a:solidFill>
            <a:srgbClr val="0067C6"/>
          </a:solidFill>
          <a:latin typeface="Arial" pitchFamily="34" charset="0"/>
        </a:defRPr>
      </a:lvl5pPr>
      <a:lvl6pPr marL="457200" algn="l" rtl="0" eaLnBrk="1" fontAlgn="base" hangingPunct="1">
        <a:lnSpc>
          <a:spcPct val="90000"/>
        </a:lnSpc>
        <a:spcBef>
          <a:spcPct val="0"/>
        </a:spcBef>
        <a:spcAft>
          <a:spcPct val="0"/>
        </a:spcAft>
        <a:defRPr sz="3200">
          <a:solidFill>
            <a:srgbClr val="0067C6"/>
          </a:solidFill>
          <a:latin typeface="Arial" pitchFamily="34" charset="0"/>
        </a:defRPr>
      </a:lvl6pPr>
      <a:lvl7pPr marL="914400" algn="l" rtl="0" eaLnBrk="1" fontAlgn="base" hangingPunct="1">
        <a:lnSpc>
          <a:spcPct val="90000"/>
        </a:lnSpc>
        <a:spcBef>
          <a:spcPct val="0"/>
        </a:spcBef>
        <a:spcAft>
          <a:spcPct val="0"/>
        </a:spcAft>
        <a:defRPr sz="3200">
          <a:solidFill>
            <a:srgbClr val="0067C6"/>
          </a:solidFill>
          <a:latin typeface="Arial" pitchFamily="34" charset="0"/>
        </a:defRPr>
      </a:lvl7pPr>
      <a:lvl8pPr marL="1371600" algn="l" rtl="0" eaLnBrk="1" fontAlgn="base" hangingPunct="1">
        <a:lnSpc>
          <a:spcPct val="90000"/>
        </a:lnSpc>
        <a:spcBef>
          <a:spcPct val="0"/>
        </a:spcBef>
        <a:spcAft>
          <a:spcPct val="0"/>
        </a:spcAft>
        <a:defRPr sz="3200">
          <a:solidFill>
            <a:srgbClr val="0067C6"/>
          </a:solidFill>
          <a:latin typeface="Arial" pitchFamily="34" charset="0"/>
        </a:defRPr>
      </a:lvl8pPr>
      <a:lvl9pPr marL="1828800" algn="l" rtl="0" eaLnBrk="1" fontAlgn="base" hangingPunct="1">
        <a:lnSpc>
          <a:spcPct val="90000"/>
        </a:lnSpc>
        <a:spcBef>
          <a:spcPct val="0"/>
        </a:spcBef>
        <a:spcAft>
          <a:spcPct val="0"/>
        </a:spcAft>
        <a:defRPr sz="3200">
          <a:solidFill>
            <a:srgbClr val="0067C6"/>
          </a:solidFill>
          <a:latin typeface="Arial" pitchFamily="34" charset="0"/>
        </a:defRPr>
      </a:lvl9pPr>
    </p:titleStyle>
    <p:body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9.jp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r>
              <a:rPr lang="pl-PL" dirty="0"/>
              <a:t>Filtracja wina</a:t>
            </a:r>
            <a:endParaRPr lang="en-US" dirty="0"/>
          </a:p>
        </p:txBody>
      </p:sp>
      <p:sp>
        <p:nvSpPr>
          <p:cNvPr id="49155" name="Rectangle 3"/>
          <p:cNvSpPr>
            <a:spLocks noGrp="1" noChangeArrowheads="1"/>
          </p:cNvSpPr>
          <p:nvPr>
            <p:ph type="subTitle" idx="1"/>
          </p:nvPr>
        </p:nvSpPr>
        <p:spPr/>
        <p:txBody>
          <a:bodyPr/>
          <a:lstStyle/>
          <a:p>
            <a:r>
              <a:rPr lang="de-DE" dirty="0">
                <a:solidFill>
                  <a:srgbClr val="000000"/>
                </a:solidFill>
              </a:rPr>
              <a:t>Dr. Ilona Schneider</a:t>
            </a:r>
          </a:p>
          <a:p>
            <a:endParaRPr lang="de-DE" dirty="0">
              <a:solidFill>
                <a:srgbClr val="000000"/>
              </a:solidFill>
            </a:endParaRPr>
          </a:p>
        </p:txBody>
      </p:sp>
      <p:pic>
        <p:nvPicPr>
          <p:cNvPr id="49159" name="Picture 7" descr="Eaton PBW Flag"/>
          <p:cNvPicPr>
            <a:picLocks noChangeAspect="1" noChangeArrowheads="1"/>
          </p:cNvPicPr>
          <p:nvPr/>
        </p:nvPicPr>
        <p:blipFill>
          <a:blip r:embed="rId2">
            <a:extLst>
              <a:ext uri="{28A0092B-C50C-407E-A947-70E740481C1C}">
                <a14:useLocalDpi xmlns:a14="http://schemas.microsoft.com/office/drawing/2010/main" val="0"/>
              </a:ext>
            </a:extLst>
          </a:blip>
          <a:srcRect l="1462" t="19516" b="8365"/>
          <a:stretch>
            <a:fillRect/>
          </a:stretch>
        </p:blipFill>
        <p:spPr bwMode="auto">
          <a:xfrm>
            <a:off x="381000" y="0"/>
            <a:ext cx="8763000" cy="3241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uppieren 30"/>
          <p:cNvGrpSpPr/>
          <p:nvPr/>
        </p:nvGrpSpPr>
        <p:grpSpPr>
          <a:xfrm>
            <a:off x="2283475" y="3157831"/>
            <a:ext cx="3600210" cy="3511529"/>
            <a:chOff x="3620252" y="3048981"/>
            <a:chExt cx="2640292" cy="3481413"/>
          </a:xfrm>
        </p:grpSpPr>
        <p:sp>
          <p:nvSpPr>
            <p:cNvPr id="32" name="Legende mit Pfeil nach oben 31"/>
            <p:cNvSpPr/>
            <p:nvPr/>
          </p:nvSpPr>
          <p:spPr bwMode="auto">
            <a:xfrm>
              <a:off x="3620252" y="3048981"/>
              <a:ext cx="2584940" cy="3200346"/>
            </a:xfrm>
            <a:prstGeom prst="upArrowCallout">
              <a:avLst/>
            </a:prstGeom>
            <a:noFill/>
            <a:ln w="9525" cap="flat" cmpd="sng" algn="ctr">
              <a:solidFill>
                <a:schemeClr val="bg1">
                  <a:lumMod val="6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33" name="Textfeld 32"/>
            <p:cNvSpPr txBox="1"/>
            <p:nvPr/>
          </p:nvSpPr>
          <p:spPr>
            <a:xfrm>
              <a:off x="3634557" y="4287637"/>
              <a:ext cx="2625987" cy="2242757"/>
            </a:xfrm>
            <a:prstGeom prst="rect">
              <a:avLst/>
            </a:prstGeom>
            <a:noFill/>
            <a:ln>
              <a:noFill/>
            </a:ln>
          </p:spPr>
          <p:txBody>
            <a:bodyPr wrap="square" rtlCol="0">
              <a:spAutoFit/>
            </a:bodyPr>
            <a:lstStyle/>
            <a:p>
              <a:pPr>
                <a:lnSpc>
                  <a:spcPct val="100000"/>
                </a:lnSpc>
                <a:spcBef>
                  <a:spcPts val="0"/>
                </a:spcBef>
              </a:pPr>
              <a:r>
                <a:rPr lang="pl-PL" dirty="0" smtClean="0">
                  <a:solidFill>
                    <a:schemeClr val="tx1"/>
                  </a:solidFill>
                </a:rPr>
                <a:t>Świeca</a:t>
              </a:r>
              <a:r>
                <a:rPr lang="pl-PL" dirty="0" smtClean="0">
                  <a:solidFill>
                    <a:schemeClr val="tx1"/>
                  </a:solidFill>
                </a:rPr>
                <a:t> </a:t>
              </a:r>
              <a:r>
                <a:rPr lang="pl-PL" dirty="0">
                  <a:solidFill>
                    <a:schemeClr val="tx1"/>
                  </a:solidFill>
                </a:rPr>
                <a:t>filtracyjna</a:t>
              </a:r>
              <a:r>
                <a:rPr lang="en-US" dirty="0">
                  <a:solidFill>
                    <a:schemeClr val="tx1"/>
                  </a:solidFill>
                </a:rPr>
                <a:t>:</a:t>
              </a:r>
            </a:p>
            <a:p>
              <a:pPr>
                <a:lnSpc>
                  <a:spcPct val="100000"/>
                </a:lnSpc>
                <a:spcBef>
                  <a:spcPts val="0"/>
                </a:spcBef>
              </a:pPr>
              <a:endParaRPr lang="en-US" dirty="0">
                <a:solidFill>
                  <a:schemeClr val="tx1"/>
                </a:solidFill>
              </a:endParaRPr>
            </a:p>
            <a:p>
              <a:pPr>
                <a:lnSpc>
                  <a:spcPct val="100000"/>
                </a:lnSpc>
                <a:spcBef>
                  <a:spcPts val="0"/>
                </a:spcBef>
              </a:pPr>
              <a:r>
                <a:rPr lang="en-US" sz="1400" dirty="0">
                  <a:solidFill>
                    <a:schemeClr val="tx1"/>
                  </a:solidFill>
                </a:rPr>
                <a:t>BECO PROTECT PG 1,0 µm</a:t>
              </a:r>
              <a:r>
                <a:rPr lang="en-US" sz="1800" dirty="0">
                  <a:solidFill>
                    <a:schemeClr val="tx1"/>
                  </a:solidFill>
                </a:rPr>
                <a:t>     </a:t>
              </a:r>
              <a:r>
                <a:rPr lang="en-US" sz="1400" dirty="0">
                  <a:solidFill>
                    <a:schemeClr val="tx1"/>
                  </a:solidFill>
                </a:rPr>
                <a:t>PG0,5µm</a:t>
              </a:r>
            </a:p>
            <a:p>
              <a:r>
                <a:rPr lang="en-US" sz="1400" dirty="0">
                  <a:solidFill>
                    <a:schemeClr val="tx1"/>
                  </a:solidFill>
                </a:rPr>
                <a:t>BECO PROTECT PG 0,5 µm</a:t>
              </a:r>
            </a:p>
            <a:p>
              <a:r>
                <a:rPr lang="en-US" sz="1400" dirty="0">
                  <a:solidFill>
                    <a:schemeClr val="tx1"/>
                  </a:solidFill>
                </a:rPr>
                <a:t>BECO PROTECT PG 0,3 µm</a:t>
              </a:r>
            </a:p>
            <a:p>
              <a:r>
                <a:rPr lang="en-US" sz="1400" dirty="0">
                  <a:solidFill>
                    <a:schemeClr val="tx1"/>
                  </a:solidFill>
                </a:rPr>
                <a:t>BECO PROTECT FS 0,2 µm </a:t>
              </a:r>
              <a:r>
                <a:rPr lang="en-US" sz="1400" dirty="0" err="1">
                  <a:solidFill>
                    <a:schemeClr val="tx1"/>
                  </a:solidFill>
                </a:rPr>
                <a:t>oder</a:t>
              </a:r>
              <a:r>
                <a:rPr lang="en-US" sz="1400" dirty="0">
                  <a:solidFill>
                    <a:schemeClr val="tx1"/>
                  </a:solidFill>
                </a:rPr>
                <a:t> 0,3µm</a:t>
              </a:r>
            </a:p>
            <a:p>
              <a:r>
                <a:rPr lang="en-US" sz="1400" dirty="0">
                  <a:solidFill>
                    <a:schemeClr val="tx1"/>
                  </a:solidFill>
                </a:rPr>
                <a:t>BECO PROTECT CS115C</a:t>
              </a:r>
            </a:p>
            <a:p>
              <a:endParaRPr lang="en-US" sz="1400" dirty="0">
                <a:solidFill>
                  <a:schemeClr val="tx1"/>
                </a:solidFill>
              </a:endParaRPr>
            </a:p>
          </p:txBody>
        </p:sp>
      </p:grpSp>
      <p:sp>
        <p:nvSpPr>
          <p:cNvPr id="2" name="Titel 1"/>
          <p:cNvSpPr>
            <a:spLocks noGrp="1"/>
          </p:cNvSpPr>
          <p:nvPr>
            <p:ph type="title"/>
          </p:nvPr>
        </p:nvSpPr>
        <p:spPr>
          <a:xfrm>
            <a:off x="609600" y="86467"/>
            <a:ext cx="7924800" cy="613860"/>
          </a:xfrm>
        </p:spPr>
        <p:txBody>
          <a:bodyPr/>
          <a:lstStyle/>
          <a:p>
            <a:r>
              <a:rPr lang="de-DE" dirty="0"/>
              <a:t>Prozess Flow – Beispiel </a:t>
            </a:r>
            <a:endParaRPr lang="en-US" dirty="0"/>
          </a:p>
        </p:txBody>
      </p:sp>
      <p:sp>
        <p:nvSpPr>
          <p:cNvPr id="4" name="Gestreifter Pfeil nach rechts 3"/>
          <p:cNvSpPr/>
          <p:nvPr/>
        </p:nvSpPr>
        <p:spPr bwMode="auto">
          <a:xfrm>
            <a:off x="323528" y="1126641"/>
            <a:ext cx="8706072" cy="1872208"/>
          </a:xfrm>
          <a:prstGeom prst="stripedRightArrow">
            <a:avLst/>
          </a:prstGeom>
          <a:noFill/>
          <a:ln w="34925" cap="flat" cmpd="sng" algn="ctr">
            <a:solidFill>
              <a:srgbClr val="0067C6"/>
            </a:solidFill>
            <a:prstDash val="solid"/>
            <a:round/>
            <a:headEnd type="none" w="med" len="med"/>
            <a:tailEnd type="none" w="med" len="med"/>
          </a:ln>
          <a:effectLst/>
        </p:spPr>
        <p:txBody>
          <a:bodyPr/>
          <a:lstStyle/>
          <a:p>
            <a:pPr>
              <a:defRPr/>
            </a:pPr>
            <a:endParaRPr lang="de-DE" dirty="0">
              <a:solidFill>
                <a:srgbClr val="232323"/>
              </a:solidFill>
              <a:latin typeface="Arial" pitchFamily="-110" charset="0"/>
              <a:ea typeface="ＭＳ Ｐゴシック" pitchFamily="-110" charset="-128"/>
              <a:cs typeface="ＭＳ Ｐゴシック" pitchFamily="-110" charset="-128"/>
            </a:endParaRPr>
          </a:p>
        </p:txBody>
      </p:sp>
      <p:pic>
        <p:nvPicPr>
          <p:cNvPr id="42"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793" y="1776182"/>
            <a:ext cx="846480" cy="634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 name="Textfeld 59"/>
          <p:cNvSpPr txBox="1"/>
          <p:nvPr/>
        </p:nvSpPr>
        <p:spPr>
          <a:xfrm>
            <a:off x="974605" y="2460915"/>
            <a:ext cx="498855" cy="596125"/>
          </a:xfrm>
          <a:prstGeom prst="rect">
            <a:avLst/>
          </a:prstGeom>
          <a:noFill/>
        </p:spPr>
        <p:txBody>
          <a:bodyPr wrap="none" rtlCol="0">
            <a:spAutoFit/>
          </a:bodyPr>
          <a:lstStyle/>
          <a:p>
            <a:r>
              <a:rPr lang="en-US" sz="3200" b="1" dirty="0">
                <a:solidFill>
                  <a:srgbClr val="FF0000"/>
                </a:solidFill>
                <a:sym typeface="Wingdings 2"/>
              </a:rPr>
              <a:t></a:t>
            </a:r>
            <a:endParaRPr lang="en-US" sz="3200" b="1" dirty="0">
              <a:solidFill>
                <a:srgbClr val="FF0000"/>
              </a:solidFill>
            </a:endParaRPr>
          </a:p>
        </p:txBody>
      </p:sp>
      <p:sp>
        <p:nvSpPr>
          <p:cNvPr id="61" name="Textfeld 60"/>
          <p:cNvSpPr txBox="1"/>
          <p:nvPr/>
        </p:nvSpPr>
        <p:spPr>
          <a:xfrm>
            <a:off x="3688318" y="2481979"/>
            <a:ext cx="498855" cy="596125"/>
          </a:xfrm>
          <a:prstGeom prst="rect">
            <a:avLst/>
          </a:prstGeom>
          <a:noFill/>
        </p:spPr>
        <p:txBody>
          <a:bodyPr wrap="none" rtlCol="0">
            <a:spAutoFit/>
          </a:bodyPr>
          <a:lstStyle/>
          <a:p>
            <a:r>
              <a:rPr lang="en-US" sz="3200" b="1" dirty="0">
                <a:solidFill>
                  <a:srgbClr val="FF0000"/>
                </a:solidFill>
                <a:sym typeface="Wingdings 2"/>
              </a:rPr>
              <a:t></a:t>
            </a:r>
            <a:endParaRPr lang="en-US" sz="3200" b="1" dirty="0">
              <a:solidFill>
                <a:srgbClr val="FF0000"/>
              </a:solidFill>
            </a:endParaRPr>
          </a:p>
        </p:txBody>
      </p:sp>
      <p:sp>
        <p:nvSpPr>
          <p:cNvPr id="55" name="Textfeld 54"/>
          <p:cNvSpPr txBox="1"/>
          <p:nvPr/>
        </p:nvSpPr>
        <p:spPr>
          <a:xfrm>
            <a:off x="7356103" y="2500050"/>
            <a:ext cx="498855" cy="596125"/>
          </a:xfrm>
          <a:prstGeom prst="rect">
            <a:avLst/>
          </a:prstGeom>
          <a:noFill/>
        </p:spPr>
        <p:txBody>
          <a:bodyPr wrap="none" rtlCol="0">
            <a:spAutoFit/>
          </a:bodyPr>
          <a:lstStyle/>
          <a:p>
            <a:r>
              <a:rPr lang="en-US" sz="3200" b="1" dirty="0">
                <a:solidFill>
                  <a:srgbClr val="FF0000"/>
                </a:solidFill>
                <a:sym typeface="Wingdings 2"/>
              </a:rPr>
              <a:t></a:t>
            </a:r>
            <a:endParaRPr lang="en-US" sz="3200" b="1" dirty="0">
              <a:solidFill>
                <a:srgbClr val="FF0000"/>
              </a:solidFill>
            </a:endParaRPr>
          </a:p>
        </p:txBody>
      </p:sp>
      <p:grpSp>
        <p:nvGrpSpPr>
          <p:cNvPr id="77" name="Gruppieren 76"/>
          <p:cNvGrpSpPr/>
          <p:nvPr/>
        </p:nvGrpSpPr>
        <p:grpSpPr>
          <a:xfrm>
            <a:off x="213099" y="3157831"/>
            <a:ext cx="1955975" cy="3228029"/>
            <a:chOff x="2792" y="2916251"/>
            <a:chExt cx="3316287" cy="3228029"/>
          </a:xfrm>
        </p:grpSpPr>
        <p:sp>
          <p:nvSpPr>
            <p:cNvPr id="78" name="Legende mit Pfeil nach oben 77"/>
            <p:cNvSpPr/>
            <p:nvPr/>
          </p:nvSpPr>
          <p:spPr bwMode="auto">
            <a:xfrm>
              <a:off x="290844" y="2916251"/>
              <a:ext cx="2862041" cy="3228029"/>
            </a:xfrm>
            <a:prstGeom prst="upArrowCallout">
              <a:avLst/>
            </a:prstGeom>
            <a:noFill/>
            <a:ln w="9525" cap="flat" cmpd="sng" algn="ctr">
              <a:solidFill>
                <a:schemeClr val="bg1">
                  <a:lumMod val="7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81" name="Textfeld 80"/>
            <p:cNvSpPr txBox="1"/>
            <p:nvPr/>
          </p:nvSpPr>
          <p:spPr>
            <a:xfrm>
              <a:off x="2792" y="3979508"/>
              <a:ext cx="3316287" cy="2136034"/>
            </a:xfrm>
            <a:prstGeom prst="rect">
              <a:avLst/>
            </a:prstGeom>
            <a:noFill/>
            <a:ln>
              <a:noFill/>
            </a:ln>
          </p:spPr>
          <p:txBody>
            <a:bodyPr wrap="square" rtlCol="0">
              <a:spAutoFit/>
            </a:bodyPr>
            <a:lstStyle/>
            <a:p>
              <a:pPr>
                <a:lnSpc>
                  <a:spcPct val="100000"/>
                </a:lnSpc>
                <a:spcBef>
                  <a:spcPts val="0"/>
                </a:spcBef>
              </a:pPr>
              <a:r>
                <a:rPr lang="pl-PL" dirty="0">
                  <a:solidFill>
                    <a:schemeClr val="tx1"/>
                  </a:solidFill>
                </a:rPr>
                <a:t>Filtracja wstępna</a:t>
              </a:r>
              <a:r>
                <a:rPr lang="en-US" dirty="0">
                  <a:solidFill>
                    <a:schemeClr val="tx1"/>
                  </a:solidFill>
                </a:rPr>
                <a:t> – </a:t>
              </a:r>
              <a:r>
                <a:rPr lang="pl-PL" dirty="0">
                  <a:solidFill>
                    <a:schemeClr val="tx1"/>
                  </a:solidFill>
                </a:rPr>
                <a:t>Płyty filtracyjne</a:t>
              </a:r>
              <a:r>
                <a:rPr lang="en-US" dirty="0">
                  <a:solidFill>
                    <a:schemeClr val="tx1"/>
                  </a:solidFill>
                </a:rPr>
                <a:t>:</a:t>
              </a:r>
            </a:p>
            <a:p>
              <a:pPr>
                <a:lnSpc>
                  <a:spcPct val="100000"/>
                </a:lnSpc>
                <a:spcBef>
                  <a:spcPts val="0"/>
                </a:spcBef>
              </a:pPr>
              <a:endParaRPr lang="en-US" sz="1100" dirty="0">
                <a:solidFill>
                  <a:schemeClr val="tx1"/>
                </a:solidFill>
              </a:endParaRPr>
            </a:p>
            <a:p>
              <a:r>
                <a:rPr lang="en-US" sz="1400" dirty="0">
                  <a:solidFill>
                    <a:schemeClr val="tx1"/>
                  </a:solidFill>
                </a:rPr>
                <a:t>BEOPAD 580/450</a:t>
              </a:r>
            </a:p>
            <a:p>
              <a:r>
                <a:rPr lang="en-US" sz="1400" dirty="0">
                  <a:solidFill>
                    <a:schemeClr val="tx1"/>
                  </a:solidFill>
                </a:rPr>
                <a:t>BECOPAD 450</a:t>
              </a:r>
            </a:p>
            <a:p>
              <a:r>
                <a:rPr lang="en-US" sz="1400" dirty="0">
                  <a:solidFill>
                    <a:schemeClr val="tx1"/>
                  </a:solidFill>
                </a:rPr>
                <a:t>BECOPAD 350</a:t>
              </a:r>
            </a:p>
            <a:p>
              <a:r>
                <a:rPr lang="en-US" sz="1400" dirty="0">
                  <a:solidFill>
                    <a:schemeClr val="tx1"/>
                  </a:solidFill>
                </a:rPr>
                <a:t>BECOPAD 220</a:t>
              </a:r>
            </a:p>
            <a:p>
              <a:r>
                <a:rPr lang="en-US" sz="1400" dirty="0">
                  <a:solidFill>
                    <a:schemeClr val="tx1"/>
                  </a:solidFill>
                </a:rPr>
                <a:t>BECOPAD 170 </a:t>
              </a:r>
            </a:p>
          </p:txBody>
        </p:sp>
      </p:grpSp>
      <p:grpSp>
        <p:nvGrpSpPr>
          <p:cNvPr id="82" name="Gruppieren 81"/>
          <p:cNvGrpSpPr/>
          <p:nvPr/>
        </p:nvGrpSpPr>
        <p:grpSpPr>
          <a:xfrm>
            <a:off x="5883685" y="3157830"/>
            <a:ext cx="3490558" cy="3722127"/>
            <a:chOff x="3235999" y="3093158"/>
            <a:chExt cx="3098909" cy="3632799"/>
          </a:xfrm>
        </p:grpSpPr>
        <p:sp>
          <p:nvSpPr>
            <p:cNvPr id="83" name="Legende mit Pfeil nach oben 82"/>
            <p:cNvSpPr/>
            <p:nvPr/>
          </p:nvSpPr>
          <p:spPr bwMode="auto">
            <a:xfrm>
              <a:off x="3235999" y="3093158"/>
              <a:ext cx="2792936" cy="3150562"/>
            </a:xfrm>
            <a:prstGeom prst="upArrowCallout">
              <a:avLst>
                <a:gd name="adj1" fmla="val 25000"/>
                <a:gd name="adj2" fmla="val 25000"/>
                <a:gd name="adj3" fmla="val 25000"/>
                <a:gd name="adj4" fmla="val 64063"/>
              </a:avLst>
            </a:prstGeom>
            <a:noFill/>
            <a:ln w="9525" cap="flat" cmpd="sng" algn="ctr">
              <a:solidFill>
                <a:schemeClr val="bg1">
                  <a:lumMod val="6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tx1"/>
                </a:solidFill>
                <a:effectLst/>
                <a:latin typeface="Arial" charset="0"/>
              </a:endParaRPr>
            </a:p>
          </p:txBody>
        </p:sp>
        <p:sp>
          <p:nvSpPr>
            <p:cNvPr id="84" name="Textfeld 83"/>
            <p:cNvSpPr txBox="1"/>
            <p:nvPr/>
          </p:nvSpPr>
          <p:spPr>
            <a:xfrm>
              <a:off x="3245437" y="4130899"/>
              <a:ext cx="3089471" cy="2595058"/>
            </a:xfrm>
            <a:prstGeom prst="rect">
              <a:avLst/>
            </a:prstGeom>
            <a:noFill/>
            <a:ln>
              <a:noFill/>
            </a:ln>
          </p:spPr>
          <p:txBody>
            <a:bodyPr wrap="square" rtlCol="0">
              <a:spAutoFit/>
            </a:bodyPr>
            <a:lstStyle/>
            <a:p>
              <a:pPr>
                <a:lnSpc>
                  <a:spcPct val="100000"/>
                </a:lnSpc>
                <a:spcBef>
                  <a:spcPts val="0"/>
                </a:spcBef>
              </a:pPr>
              <a:endParaRPr lang="en-US" dirty="0">
                <a:solidFill>
                  <a:schemeClr val="tx1"/>
                </a:solidFill>
              </a:endParaRPr>
            </a:p>
            <a:p>
              <a:pPr>
                <a:lnSpc>
                  <a:spcPct val="100000"/>
                </a:lnSpc>
                <a:spcBef>
                  <a:spcPts val="0"/>
                </a:spcBef>
              </a:pPr>
              <a:r>
                <a:rPr lang="pl-PL" dirty="0">
                  <a:solidFill>
                    <a:schemeClr val="tx1"/>
                  </a:solidFill>
                </a:rPr>
                <a:t>Świeca membranowa</a:t>
              </a:r>
              <a:r>
                <a:rPr lang="en-US" dirty="0">
                  <a:solidFill>
                    <a:schemeClr val="tx1"/>
                  </a:solidFill>
                </a:rPr>
                <a:t>: </a:t>
              </a:r>
            </a:p>
            <a:p>
              <a:pPr>
                <a:lnSpc>
                  <a:spcPct val="100000"/>
                </a:lnSpc>
                <a:spcBef>
                  <a:spcPts val="0"/>
                </a:spcBef>
              </a:pPr>
              <a:endParaRPr lang="en-US" sz="1100" dirty="0">
                <a:solidFill>
                  <a:schemeClr val="tx1"/>
                </a:solidFill>
              </a:endParaRPr>
            </a:p>
            <a:p>
              <a:r>
                <a:rPr lang="en-US" sz="1400" dirty="0">
                  <a:solidFill>
                    <a:schemeClr val="tx1"/>
                  </a:solidFill>
                </a:rPr>
                <a:t>BECO MEMBRAN PS Wine (0,65 µm)</a:t>
              </a:r>
              <a:r>
                <a:rPr lang="en-US" sz="1400" dirty="0">
                  <a:solidFill>
                    <a:srgbClr val="0067C6"/>
                  </a:solidFill>
                </a:rPr>
                <a:t>*</a:t>
              </a:r>
            </a:p>
            <a:p>
              <a:r>
                <a:rPr lang="en-US" sz="1400" dirty="0">
                  <a:solidFill>
                    <a:schemeClr val="tx1"/>
                  </a:solidFill>
                </a:rPr>
                <a:t>BECO MEMBRAN PS Wine (0,65 µm)</a:t>
              </a:r>
              <a:r>
                <a:rPr lang="en-US" sz="1400" dirty="0">
                  <a:solidFill>
                    <a:srgbClr val="0067C6"/>
                  </a:solidFill>
                </a:rPr>
                <a:t>*</a:t>
              </a:r>
            </a:p>
            <a:p>
              <a:r>
                <a:rPr lang="en-US" sz="1400" dirty="0">
                  <a:solidFill>
                    <a:schemeClr val="tx1"/>
                  </a:solidFill>
                </a:rPr>
                <a:t>BECO MEMBRAN PS Wine (0,45 µm)</a:t>
              </a:r>
            </a:p>
            <a:p>
              <a:r>
                <a:rPr lang="en-US" sz="1400" dirty="0">
                  <a:solidFill>
                    <a:schemeClr val="tx1"/>
                  </a:solidFill>
                </a:rPr>
                <a:t>BECO MEMBRAN PS Wine (0,45 µm)</a:t>
              </a:r>
            </a:p>
            <a:p>
              <a:r>
                <a:rPr lang="en-US" sz="1400" dirty="0">
                  <a:solidFill>
                    <a:schemeClr val="tx1"/>
                  </a:solidFill>
                </a:rPr>
                <a:t>BECO MEMBRAN PS Wine (0,45 µm)</a:t>
              </a:r>
            </a:p>
            <a:p>
              <a:r>
                <a:rPr lang="en-US" sz="1400" dirty="0">
                  <a:solidFill>
                    <a:srgbClr val="0067C6"/>
                  </a:solidFill>
                </a:rPr>
                <a:t>*</a:t>
              </a:r>
              <a:r>
                <a:rPr lang="pl-PL" sz="1400" dirty="0">
                  <a:solidFill>
                    <a:srgbClr val="0067C6"/>
                  </a:solidFill>
                </a:rPr>
                <a:t>brak sterylności</a:t>
              </a:r>
              <a:r>
                <a:rPr lang="en-US" sz="1400" dirty="0">
                  <a:solidFill>
                    <a:srgbClr val="0067C6"/>
                  </a:solidFill>
                </a:rPr>
                <a:t> (</a:t>
              </a:r>
              <a:r>
                <a:rPr lang="pl-PL" sz="1400" dirty="0">
                  <a:solidFill>
                    <a:srgbClr val="0067C6"/>
                  </a:solidFill>
                </a:rPr>
                <a:t>wolny od drożdży</a:t>
              </a:r>
              <a:r>
                <a:rPr lang="en-US" sz="1400" dirty="0">
                  <a:solidFill>
                    <a:srgbClr val="0067C6"/>
                  </a:solidFill>
                </a:rPr>
                <a:t>)</a:t>
              </a:r>
            </a:p>
            <a:p>
              <a:endParaRPr lang="en-US" sz="1200" dirty="0">
                <a:solidFill>
                  <a:schemeClr val="tx1"/>
                </a:solidFill>
              </a:endParaRPr>
            </a:p>
          </p:txBody>
        </p:sp>
      </p:grpSp>
      <p:cxnSp>
        <p:nvCxnSpPr>
          <p:cNvPr id="35" name="Gerade Verbindung mit Pfeil 34"/>
          <p:cNvCxnSpPr/>
          <p:nvPr/>
        </p:nvCxnSpPr>
        <p:spPr bwMode="auto">
          <a:xfrm>
            <a:off x="1647273" y="5371037"/>
            <a:ext cx="770768" cy="156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Gerade Verbindung mit Pfeil 37"/>
          <p:cNvCxnSpPr/>
          <p:nvPr/>
        </p:nvCxnSpPr>
        <p:spPr bwMode="auto">
          <a:xfrm flipV="1">
            <a:off x="4740338" y="5371030"/>
            <a:ext cx="1167856" cy="7"/>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Gerade Verbindung mit Pfeil 47"/>
          <p:cNvCxnSpPr/>
          <p:nvPr/>
        </p:nvCxnSpPr>
        <p:spPr bwMode="auto">
          <a:xfrm rot="60000" flipV="1">
            <a:off x="4740467" y="5610834"/>
            <a:ext cx="1144749" cy="2474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5" name="Picture 32" descr="filtr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73344" y="1627983"/>
            <a:ext cx="355583" cy="84564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34891" y="1689290"/>
            <a:ext cx="307507" cy="76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6" name="Gerade Verbindung mit Pfeil 35"/>
          <p:cNvCxnSpPr/>
          <p:nvPr/>
        </p:nvCxnSpPr>
        <p:spPr bwMode="auto">
          <a:xfrm>
            <a:off x="5689010" y="5912497"/>
            <a:ext cx="218924" cy="8596"/>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Gerade Verbindung mit Pfeil 36"/>
          <p:cNvCxnSpPr/>
          <p:nvPr/>
        </p:nvCxnSpPr>
        <p:spPr bwMode="auto">
          <a:xfrm flipV="1">
            <a:off x="4572000" y="6157212"/>
            <a:ext cx="1324896" cy="809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Gerade Verbindung mit Pfeil 44"/>
          <p:cNvCxnSpPr/>
          <p:nvPr/>
        </p:nvCxnSpPr>
        <p:spPr bwMode="auto">
          <a:xfrm>
            <a:off x="1650024" y="5912497"/>
            <a:ext cx="770768" cy="156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Gerade Verbindung mit Pfeil 45"/>
          <p:cNvCxnSpPr/>
          <p:nvPr/>
        </p:nvCxnSpPr>
        <p:spPr bwMode="auto">
          <a:xfrm>
            <a:off x="1648421" y="6197650"/>
            <a:ext cx="770768" cy="156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Gerade Verbindung mit Pfeil 28"/>
          <p:cNvCxnSpPr/>
          <p:nvPr/>
        </p:nvCxnSpPr>
        <p:spPr bwMode="auto">
          <a:xfrm>
            <a:off x="1942926" y="5094708"/>
            <a:ext cx="418033" cy="0"/>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Gerade Verbindung mit Pfeil 33"/>
          <p:cNvCxnSpPr/>
          <p:nvPr/>
        </p:nvCxnSpPr>
        <p:spPr bwMode="auto">
          <a:xfrm>
            <a:off x="4693982" y="5107949"/>
            <a:ext cx="310849" cy="0"/>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Gerade Verbindung mit Pfeil 38"/>
          <p:cNvCxnSpPr/>
          <p:nvPr/>
        </p:nvCxnSpPr>
        <p:spPr bwMode="auto">
          <a:xfrm>
            <a:off x="5808209" y="5094708"/>
            <a:ext cx="178551" cy="0"/>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Gerade Verbindung mit Pfeil 39"/>
          <p:cNvCxnSpPr/>
          <p:nvPr/>
        </p:nvCxnSpPr>
        <p:spPr bwMode="auto">
          <a:xfrm>
            <a:off x="1647273" y="5651054"/>
            <a:ext cx="770768" cy="1562"/>
          </a:xfrm>
          <a:prstGeom prst="straightConnector1">
            <a:avLst/>
          </a:prstGeom>
          <a:noFill/>
          <a:ln w="31750" cap="flat" cmpd="sng" algn="ctr">
            <a:solidFill>
              <a:srgbClr val="0067C6"/>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3" name="Geschweifte Klammer rechts 42"/>
          <p:cNvSpPr/>
          <p:nvPr/>
        </p:nvSpPr>
        <p:spPr bwMode="auto">
          <a:xfrm rot="16200000">
            <a:off x="1399791" y="566967"/>
            <a:ext cx="249324" cy="1518045"/>
          </a:xfrm>
          <a:prstGeom prst="rightBrace">
            <a:avLst>
              <a:gd name="adj1" fmla="val 1719"/>
              <a:gd name="adj2" fmla="val 50000"/>
            </a:avLst>
          </a:prstGeom>
          <a:solidFill>
            <a:schemeClr val="bg1"/>
          </a:solidFill>
          <a:ln>
            <a:solidFill>
              <a:srgbClr val="0067C6"/>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charset="0"/>
            </a:endParaRPr>
          </a:p>
        </p:txBody>
      </p:sp>
      <p:sp>
        <p:nvSpPr>
          <p:cNvPr id="44" name="Textfeld 43"/>
          <p:cNvSpPr txBox="1"/>
          <p:nvPr/>
        </p:nvSpPr>
        <p:spPr>
          <a:xfrm>
            <a:off x="213100" y="801118"/>
            <a:ext cx="3565400" cy="342145"/>
          </a:xfrm>
          <a:prstGeom prst="rect">
            <a:avLst/>
          </a:prstGeom>
          <a:noFill/>
        </p:spPr>
        <p:txBody>
          <a:bodyPr wrap="none" rtlCol="0">
            <a:spAutoFit/>
          </a:bodyPr>
          <a:lstStyle/>
          <a:p>
            <a:r>
              <a:rPr lang="pl-PL" dirty="0">
                <a:solidFill>
                  <a:schemeClr val="tx1"/>
                </a:solidFill>
              </a:rPr>
              <a:t>Filtracja wstępna</a:t>
            </a:r>
            <a:r>
              <a:rPr lang="en-US" dirty="0">
                <a:solidFill>
                  <a:schemeClr val="tx1"/>
                </a:solidFill>
              </a:rPr>
              <a:t>– </a:t>
            </a:r>
            <a:r>
              <a:rPr lang="pl-PL" dirty="0">
                <a:solidFill>
                  <a:schemeClr val="tx1"/>
                </a:solidFill>
              </a:rPr>
              <a:t>Filtracja w winiarni</a:t>
            </a:r>
            <a:endParaRPr lang="en-US" dirty="0">
              <a:solidFill>
                <a:schemeClr val="tx1"/>
              </a:solidFill>
            </a:endParaRPr>
          </a:p>
        </p:txBody>
      </p:sp>
      <p:sp>
        <p:nvSpPr>
          <p:cNvPr id="47" name="Geschweifte Klammer rechts 46"/>
          <p:cNvSpPr/>
          <p:nvPr/>
        </p:nvSpPr>
        <p:spPr bwMode="auto">
          <a:xfrm rot="16200000">
            <a:off x="5066706" y="-1439767"/>
            <a:ext cx="240466" cy="5537796"/>
          </a:xfrm>
          <a:prstGeom prst="rightBrace">
            <a:avLst>
              <a:gd name="adj1" fmla="val 1719"/>
              <a:gd name="adj2" fmla="val 50000"/>
            </a:avLst>
          </a:prstGeom>
          <a:solidFill>
            <a:schemeClr val="bg1"/>
          </a:solidFill>
          <a:ln>
            <a:solidFill>
              <a:srgbClr val="0067C6"/>
            </a:solid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charset="0"/>
            </a:endParaRPr>
          </a:p>
        </p:txBody>
      </p:sp>
      <p:sp>
        <p:nvSpPr>
          <p:cNvPr id="49" name="Textfeld 48"/>
          <p:cNvSpPr txBox="1"/>
          <p:nvPr/>
        </p:nvSpPr>
        <p:spPr>
          <a:xfrm>
            <a:off x="4222008" y="814894"/>
            <a:ext cx="3733829" cy="342145"/>
          </a:xfrm>
          <a:prstGeom prst="rect">
            <a:avLst/>
          </a:prstGeom>
          <a:noFill/>
        </p:spPr>
        <p:txBody>
          <a:bodyPr wrap="square" rtlCol="0">
            <a:spAutoFit/>
          </a:bodyPr>
          <a:lstStyle/>
          <a:p>
            <a:r>
              <a:rPr lang="pl-PL" dirty="0">
                <a:solidFill>
                  <a:schemeClr val="tx1"/>
                </a:solidFill>
              </a:rPr>
              <a:t>Filtracja końcowa prze rozlewem</a:t>
            </a:r>
            <a:endParaRPr lang="en-US" dirty="0">
              <a:solidFill>
                <a:schemeClr val="tx1"/>
              </a:solidFill>
            </a:endParaRPr>
          </a:p>
        </p:txBody>
      </p:sp>
      <p:sp>
        <p:nvSpPr>
          <p:cNvPr id="3" name="Textfeld 2"/>
          <p:cNvSpPr txBox="1"/>
          <p:nvPr/>
        </p:nvSpPr>
        <p:spPr>
          <a:xfrm>
            <a:off x="1968568" y="2671603"/>
            <a:ext cx="1495922" cy="264111"/>
          </a:xfrm>
          <a:prstGeom prst="rect">
            <a:avLst/>
          </a:prstGeom>
          <a:noFill/>
        </p:spPr>
        <p:txBody>
          <a:bodyPr wrap="none" rtlCol="0">
            <a:spAutoFit/>
          </a:bodyPr>
          <a:lstStyle/>
          <a:p>
            <a:r>
              <a:rPr lang="en-US" sz="1100" dirty="0" err="1">
                <a:solidFill>
                  <a:schemeClr val="tx1"/>
                </a:solidFill>
              </a:rPr>
              <a:t>BECOLiqui</a:t>
            </a:r>
            <a:r>
              <a:rPr lang="en-US" sz="1100" dirty="0">
                <a:solidFill>
                  <a:schemeClr val="tx1"/>
                </a:solidFill>
              </a:rPr>
              <a:t> Control 2</a:t>
            </a:r>
          </a:p>
        </p:txBody>
      </p:sp>
      <p:cxnSp>
        <p:nvCxnSpPr>
          <p:cNvPr id="9" name="Gerader Verbinder 8"/>
          <p:cNvCxnSpPr/>
          <p:nvPr/>
        </p:nvCxnSpPr>
        <p:spPr bwMode="auto">
          <a:xfrm>
            <a:off x="323528" y="5733256"/>
            <a:ext cx="8820472" cy="72008"/>
          </a:xfrm>
          <a:prstGeom prst="line">
            <a:avLst/>
          </a:prstGeom>
          <a:noFill/>
          <a:ln w="9525" cap="flat" cmpd="sng" algn="ctr">
            <a:solidFill>
              <a:schemeClr val="tx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41" name="Picture 5"/>
          <p:cNvPicPr>
            <a:picLocks noChangeAspect="1" noChangeArrowheads="1"/>
          </p:cNvPicPr>
          <p:nvPr/>
        </p:nvPicPr>
        <p:blipFill rotWithShape="1">
          <a:blip r:embed="rId6">
            <a:extLst>
              <a:ext uri="{28A0092B-C50C-407E-A947-70E740481C1C}">
                <a14:useLocalDpi xmlns:a14="http://schemas.microsoft.com/office/drawing/2010/main" val="0"/>
              </a:ext>
            </a:extLst>
          </a:blip>
          <a:srcRect l="19693" r="34968"/>
          <a:stretch/>
        </p:blipFill>
        <p:spPr bwMode="auto">
          <a:xfrm>
            <a:off x="3159256" y="1708930"/>
            <a:ext cx="377048" cy="73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Grafik 4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2859" y="1887551"/>
            <a:ext cx="521937" cy="429852"/>
          </a:xfrm>
          <a:prstGeom prst="rect">
            <a:avLst/>
          </a:prstGeom>
        </p:spPr>
      </p:pic>
      <p:pic>
        <p:nvPicPr>
          <p:cNvPr id="51" name="Picture 5"/>
          <p:cNvPicPr>
            <a:picLocks noChangeAspect="1" noChangeArrowheads="1"/>
          </p:cNvPicPr>
          <p:nvPr/>
        </p:nvPicPr>
        <p:blipFill rotWithShape="1">
          <a:blip r:embed="rId6">
            <a:extLst>
              <a:ext uri="{28A0092B-C50C-407E-A947-70E740481C1C}">
                <a14:useLocalDpi xmlns:a14="http://schemas.microsoft.com/office/drawing/2010/main" val="0"/>
              </a:ext>
            </a:extLst>
          </a:blip>
          <a:srcRect l="19693" r="34968"/>
          <a:stretch/>
        </p:blipFill>
        <p:spPr bwMode="auto">
          <a:xfrm>
            <a:off x="1882527" y="1693532"/>
            <a:ext cx="377048" cy="73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5979241"/>
      </p:ext>
    </p:ext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914400" y="1828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eaLnBrk="0" hangingPunct="0">
              <a:lnSpc>
                <a:spcPct val="100000"/>
              </a:lnSpc>
              <a:buClrTx/>
            </a:pPr>
            <a:endParaRPr lang="de-DE" sz="2000">
              <a:solidFill>
                <a:srgbClr val="000000"/>
              </a:solidFill>
              <a:cs typeface="Lucida Sans Unicode" pitchFamily="34" charset="0"/>
            </a:endParaRPr>
          </a:p>
          <a:p>
            <a:pPr marL="342900" indent="-342900" eaLnBrk="0" hangingPunct="0">
              <a:lnSpc>
                <a:spcPct val="100000"/>
              </a:lnSpc>
              <a:buClrTx/>
            </a:pPr>
            <a:endParaRPr lang="de-DE" sz="2000">
              <a:solidFill>
                <a:srgbClr val="000000"/>
              </a:solidFill>
              <a:cs typeface="Lucida Sans Unicode" pitchFamily="34" charset="0"/>
            </a:endParaRPr>
          </a:p>
          <a:p>
            <a:pPr marL="342900" indent="-342900" eaLnBrk="0" hangingPunct="0">
              <a:lnSpc>
                <a:spcPct val="100000"/>
              </a:lnSpc>
              <a:buClrTx/>
            </a:pPr>
            <a:endParaRPr lang="de-DE" sz="2000">
              <a:solidFill>
                <a:srgbClr val="000000"/>
              </a:solidFill>
              <a:cs typeface="Lucida Sans Unicode" pitchFamily="34" charset="0"/>
            </a:endParaRPr>
          </a:p>
          <a:p>
            <a:pPr marL="342900" indent="-342900" eaLnBrk="0" hangingPunct="0">
              <a:lnSpc>
                <a:spcPct val="100000"/>
              </a:lnSpc>
              <a:buClrTx/>
            </a:pPr>
            <a:r>
              <a:rPr lang="de-DE" sz="2400" b="1">
                <a:solidFill>
                  <a:srgbClr val="000000"/>
                </a:solidFill>
                <a:cs typeface="Lucida Sans Unicode" pitchFamily="34" charset="0"/>
              </a:rPr>
              <a:t>			</a:t>
            </a:r>
          </a:p>
        </p:txBody>
      </p:sp>
      <p:sp>
        <p:nvSpPr>
          <p:cNvPr id="12295" name="Rectangle 7"/>
          <p:cNvSpPr>
            <a:spLocks noChangeArrowheads="1"/>
          </p:cNvSpPr>
          <p:nvPr/>
        </p:nvSpPr>
        <p:spPr bwMode="auto">
          <a:xfrm>
            <a:off x="3709988" y="2276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endParaRPr lang="de-DE"/>
          </a:p>
        </p:txBody>
      </p:sp>
      <p:sp>
        <p:nvSpPr>
          <p:cNvPr id="12297" name="Rectangle 9"/>
          <p:cNvSpPr>
            <a:spLocks noChangeArrowheads="1"/>
          </p:cNvSpPr>
          <p:nvPr/>
        </p:nvSpPr>
        <p:spPr bwMode="auto">
          <a:xfrm>
            <a:off x="3695700" y="22621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endParaRPr lang="de-DE"/>
          </a:p>
        </p:txBody>
      </p:sp>
      <p:sp>
        <p:nvSpPr>
          <p:cNvPr id="15" name="Rectangle 2"/>
          <p:cNvSpPr>
            <a:spLocks noGrp="1" noChangeArrowheads="1"/>
          </p:cNvSpPr>
          <p:nvPr>
            <p:ph type="title"/>
          </p:nvPr>
        </p:nvSpPr>
        <p:spPr>
          <a:xfrm>
            <a:off x="611560" y="-26988"/>
            <a:ext cx="8075240" cy="1143001"/>
          </a:xfrm>
        </p:spPr>
        <p:txBody>
          <a:bodyPr/>
          <a:lstStyle/>
          <a:p>
            <a:pPr eaLnBrk="1" hangingPunct="1"/>
            <a:r>
              <a:rPr lang="pl-PL" dirty="0"/>
              <a:t>Najważniejsze cechy</a:t>
            </a:r>
            <a:r>
              <a:rPr lang="de-DE" dirty="0"/>
              <a:t> </a:t>
            </a:r>
            <a:r>
              <a:rPr lang="pl-PL" dirty="0"/>
              <a:t>świece membranowe</a:t>
            </a:r>
            <a:endParaRPr lang="de-DE" dirty="0"/>
          </a:p>
        </p:txBody>
      </p:sp>
      <p:sp>
        <p:nvSpPr>
          <p:cNvPr id="16" name="Content Placeholder 2"/>
          <p:cNvSpPr txBox="1">
            <a:spLocks/>
          </p:cNvSpPr>
          <p:nvPr/>
        </p:nvSpPr>
        <p:spPr>
          <a:xfrm>
            <a:off x="839787" y="1552576"/>
            <a:ext cx="4019551" cy="4468812"/>
          </a:xfrm>
          <a:prstGeom prst="rect">
            <a:avLst/>
          </a:prstGeom>
        </p:spPr>
        <p:txBody>
          <a:bodyPr>
            <a:normAutofit/>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9pPr>
          </a:lstStyle>
          <a:p>
            <a:pPr marL="0" indent="0">
              <a:buNone/>
              <a:defRPr/>
            </a:pPr>
            <a:r>
              <a:rPr lang="pl-PL" sz="1600" b="1" dirty="0"/>
              <a:t>Materiał membran</a:t>
            </a:r>
            <a:r>
              <a:rPr lang="de-DE" sz="1600" b="1" dirty="0"/>
              <a:t>:</a:t>
            </a:r>
          </a:p>
          <a:p>
            <a:r>
              <a:rPr lang="pl-PL" sz="1600" dirty="0">
                <a:cs typeface="Lucida Sans Unicode" pitchFamily="34" charset="0"/>
              </a:rPr>
              <a:t>Hydrofilowy</a:t>
            </a:r>
            <a:r>
              <a:rPr lang="de-DE" sz="1600" dirty="0">
                <a:cs typeface="Lucida Sans Unicode" pitchFamily="34" charset="0"/>
              </a:rPr>
              <a:t> </a:t>
            </a:r>
            <a:r>
              <a:rPr lang="pl-PL" sz="1600" dirty="0" err="1">
                <a:cs typeface="Lucida Sans Unicode" pitchFamily="34" charset="0"/>
              </a:rPr>
              <a:t>polieterosulfon</a:t>
            </a:r>
            <a:r>
              <a:rPr lang="de-DE" sz="1600" dirty="0">
                <a:cs typeface="Lucida Sans Unicode" pitchFamily="34" charset="0"/>
              </a:rPr>
              <a:t> (PES)</a:t>
            </a:r>
          </a:p>
          <a:p>
            <a:r>
              <a:rPr lang="pl-PL" sz="1600" dirty="0">
                <a:cs typeface="Lucida Sans Unicode" pitchFamily="34" charset="0"/>
              </a:rPr>
              <a:t>Hydrofilowy fluorek </a:t>
            </a:r>
            <a:r>
              <a:rPr lang="pl-PL" sz="1600" dirty="0" err="1">
                <a:cs typeface="Lucida Sans Unicode" pitchFamily="34" charset="0"/>
              </a:rPr>
              <a:t>poliwinylidenu</a:t>
            </a:r>
            <a:r>
              <a:rPr lang="de-DE" sz="1600" dirty="0">
                <a:cs typeface="Lucida Sans Unicode" pitchFamily="34" charset="0"/>
              </a:rPr>
              <a:t> (PVDF)</a:t>
            </a:r>
          </a:p>
          <a:p>
            <a:r>
              <a:rPr lang="de-DE" sz="1600" dirty="0">
                <a:cs typeface="Lucida Sans Unicode" pitchFamily="34" charset="0"/>
              </a:rPr>
              <a:t>Nylon 66 (</a:t>
            </a:r>
            <a:r>
              <a:rPr lang="pl-PL" sz="1600" dirty="0">
                <a:cs typeface="Lucida Sans Unicode" pitchFamily="34" charset="0"/>
              </a:rPr>
              <a:t>Poliamid</a:t>
            </a:r>
            <a:r>
              <a:rPr lang="de-DE" sz="1600" dirty="0">
                <a:cs typeface="Lucida Sans Unicode" pitchFamily="34" charset="0"/>
              </a:rPr>
              <a:t> 66) </a:t>
            </a:r>
            <a:r>
              <a:rPr lang="pl-PL" sz="1600" dirty="0">
                <a:cs typeface="Lucida Sans Unicode" pitchFamily="34" charset="0"/>
              </a:rPr>
              <a:t>jedno/dwu warstwowy</a:t>
            </a:r>
            <a:endParaRPr lang="de-DE" sz="1600" dirty="0">
              <a:cs typeface="Lucida Sans Unicode" pitchFamily="34" charset="0"/>
            </a:endParaRPr>
          </a:p>
          <a:p>
            <a:r>
              <a:rPr lang="pl-PL" sz="1600" dirty="0">
                <a:cs typeface="Lucida Sans Unicode" pitchFamily="34" charset="0"/>
              </a:rPr>
              <a:t>Octan celulozy</a:t>
            </a:r>
            <a:r>
              <a:rPr lang="de-DE" sz="1600" dirty="0">
                <a:cs typeface="Lucida Sans Unicode" pitchFamily="34" charset="0"/>
              </a:rPr>
              <a:t> (CA) </a:t>
            </a:r>
            <a:r>
              <a:rPr lang="pl-PL" sz="1600" dirty="0">
                <a:cs typeface="Lucida Sans Unicode" pitchFamily="34" charset="0"/>
              </a:rPr>
              <a:t>jedno</a:t>
            </a:r>
            <a:r>
              <a:rPr lang="de-DE" sz="1600" dirty="0">
                <a:cs typeface="Lucida Sans Unicode" pitchFamily="34" charset="0"/>
              </a:rPr>
              <a:t>/</a:t>
            </a:r>
            <a:r>
              <a:rPr lang="pl-PL" sz="1600" dirty="0">
                <a:cs typeface="Lucida Sans Unicode" pitchFamily="34" charset="0"/>
              </a:rPr>
              <a:t>dwu</a:t>
            </a:r>
            <a:r>
              <a:rPr lang="de-DE" sz="1600" dirty="0">
                <a:cs typeface="Lucida Sans Unicode" pitchFamily="34" charset="0"/>
              </a:rPr>
              <a:t> </a:t>
            </a:r>
            <a:r>
              <a:rPr lang="pl-PL" sz="1600" dirty="0">
                <a:cs typeface="Lucida Sans Unicode" pitchFamily="34" charset="0"/>
              </a:rPr>
              <a:t>warstwowy</a:t>
            </a:r>
          </a:p>
          <a:p>
            <a:pPr marL="0" indent="0">
              <a:buNone/>
            </a:pPr>
            <a:endParaRPr lang="de-DE" sz="1600" dirty="0">
              <a:cs typeface="Lucida Sans Unicode" pitchFamily="34" charset="0"/>
            </a:endParaRPr>
          </a:p>
          <a:p>
            <a:pPr marL="0" indent="0">
              <a:buNone/>
            </a:pPr>
            <a:r>
              <a:rPr lang="pl-PL" sz="1600" i="1" dirty="0">
                <a:solidFill>
                  <a:srgbClr val="0067C6"/>
                </a:solidFill>
                <a:cs typeface="Lucida Sans Unicode" pitchFamily="34" charset="0"/>
              </a:rPr>
              <a:t>Wskazówka</a:t>
            </a:r>
            <a:r>
              <a:rPr lang="de-DE" sz="1600" i="1" dirty="0">
                <a:solidFill>
                  <a:srgbClr val="0067C6"/>
                </a:solidFill>
                <a:cs typeface="Lucida Sans Unicode" pitchFamily="34" charset="0"/>
              </a:rPr>
              <a:t>: </a:t>
            </a:r>
            <a:r>
              <a:rPr lang="pl-PL" sz="1600" dirty="0">
                <a:cs typeface="Lucida Sans Unicode" pitchFamily="34" charset="0"/>
              </a:rPr>
              <a:t>jednowarstwowy </a:t>
            </a:r>
            <a:r>
              <a:rPr lang="de-DE" sz="1600" dirty="0">
                <a:cs typeface="Lucida Sans Unicode" pitchFamily="34" charset="0"/>
              </a:rPr>
              <a:t>Nylon 66 </a:t>
            </a:r>
            <a:r>
              <a:rPr lang="pl-PL" sz="1600" dirty="0">
                <a:cs typeface="Lucida Sans Unicode" pitchFamily="34" charset="0"/>
              </a:rPr>
              <a:t>i</a:t>
            </a:r>
            <a:r>
              <a:rPr lang="de-DE" sz="1600" dirty="0">
                <a:cs typeface="Lucida Sans Unicode" pitchFamily="34" charset="0"/>
              </a:rPr>
              <a:t> </a:t>
            </a:r>
            <a:r>
              <a:rPr lang="pl-PL" sz="1600" dirty="0">
                <a:cs typeface="Lucida Sans Unicode" pitchFamily="34" charset="0"/>
              </a:rPr>
              <a:t>Octan celulozy</a:t>
            </a:r>
            <a:r>
              <a:rPr lang="de-DE" sz="1600" dirty="0">
                <a:cs typeface="Lucida Sans Unicode" pitchFamily="34" charset="0"/>
              </a:rPr>
              <a:t> </a:t>
            </a:r>
            <a:r>
              <a:rPr lang="pl-PL" sz="1600" dirty="0">
                <a:cs typeface="Lucida Sans Unicode" pitchFamily="34" charset="0"/>
              </a:rPr>
              <a:t>mają ograniczone zdolności redukcji zarodków i </a:t>
            </a:r>
            <a:r>
              <a:rPr lang="pl-PL" sz="1600" b="1" dirty="0">
                <a:solidFill>
                  <a:srgbClr val="0070C0"/>
                </a:solidFill>
                <a:cs typeface="Lucida Sans Unicode" pitchFamily="34" charset="0"/>
              </a:rPr>
              <a:t>nie nadają się do filtracji sterylnej</a:t>
            </a:r>
            <a:endParaRPr lang="de-DE" sz="1600" b="1" dirty="0">
              <a:solidFill>
                <a:srgbClr val="0070C0"/>
              </a:solidFill>
              <a:cs typeface="Lucida Sans Unicode" pitchFamily="34" charset="0"/>
            </a:endParaRPr>
          </a:p>
        </p:txBody>
      </p:sp>
      <p:pic>
        <p:nvPicPr>
          <p:cNvPr id="18" name="Grafik 17"/>
          <p:cNvPicPr>
            <a:picLocks noChangeAspect="1"/>
          </p:cNvPicPr>
          <p:nvPr/>
        </p:nvPicPr>
        <p:blipFill rotWithShape="1">
          <a:blip r:embed="rId3" cstate="print">
            <a:extLst>
              <a:ext uri="{28A0092B-C50C-407E-A947-70E740481C1C}">
                <a14:useLocalDpi xmlns:a14="http://schemas.microsoft.com/office/drawing/2010/main" val="0"/>
              </a:ext>
            </a:extLst>
          </a:blip>
          <a:srcRect r="-36"/>
          <a:stretch/>
        </p:blipFill>
        <p:spPr>
          <a:xfrm flipH="1">
            <a:off x="5076056" y="1628800"/>
            <a:ext cx="2731649" cy="4087806"/>
          </a:xfrm>
          <a:prstGeom prst="rect">
            <a:avLst/>
          </a:prstGeom>
        </p:spPr>
      </p:pic>
      <p:pic>
        <p:nvPicPr>
          <p:cNvPr id="19" name="Grafik 18"/>
          <p:cNvPicPr>
            <a:picLocks noChangeAspect="1"/>
          </p:cNvPicPr>
          <p:nvPr/>
        </p:nvPicPr>
        <p:blipFill rotWithShape="1">
          <a:blip r:embed="rId4">
            <a:extLst>
              <a:ext uri="{28A0092B-C50C-407E-A947-70E740481C1C}">
                <a14:useLocalDpi xmlns:a14="http://schemas.microsoft.com/office/drawing/2010/main" val="0"/>
              </a:ext>
            </a:extLst>
          </a:blip>
          <a:srcRect r="-13"/>
          <a:stretch/>
        </p:blipFill>
        <p:spPr>
          <a:xfrm>
            <a:off x="6875745" y="3949830"/>
            <a:ext cx="1872457" cy="1774800"/>
          </a:xfrm>
          <a:prstGeom prst="rect">
            <a:avLst/>
          </a:prstGeom>
        </p:spPr>
      </p:pic>
    </p:spTree>
    <p:extLst>
      <p:ext uri="{BB962C8B-B14F-4D97-AF65-F5344CB8AC3E}">
        <p14:creationId xmlns:p14="http://schemas.microsoft.com/office/powerpoint/2010/main" val="981122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bwMode="auto">
          <a:xfrm>
            <a:off x="611560" y="1369119"/>
            <a:ext cx="7923212" cy="469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charset="0"/>
              <a:buChar char="l"/>
              <a:defRPr sz="2000">
                <a:solidFill>
                  <a:schemeClr val="bg1"/>
                </a:solidFill>
                <a:latin typeface="+mn-lt"/>
              </a:defRPr>
            </a:lvl9pPr>
          </a:lstStyle>
          <a:p>
            <a:r>
              <a:rPr lang="pl-PL" sz="1800" dirty="0"/>
              <a:t>Cenne walory smakowe i kolorystyczne win spokojnych i musujących (po fermentacji zbiornikowej) uzyskuje się dzięki specjalnym cechom BECO MEMBRAN PS Wine.</a:t>
            </a:r>
            <a:r>
              <a:rPr lang="de-DE" sz="1800" dirty="0"/>
              <a:t> </a:t>
            </a:r>
            <a:r>
              <a:rPr lang="pl-PL" sz="1800" dirty="0"/>
              <a:t>BECO MEMBRAN PS Wine zapewnia długą żywotność wraz z bezpieczną i wysoką retencją mikrobiologiczną.</a:t>
            </a:r>
            <a:endParaRPr lang="en-US" sz="1800" kern="0" dirty="0"/>
          </a:p>
        </p:txBody>
      </p:sp>
      <p:sp>
        <p:nvSpPr>
          <p:cNvPr id="2" name="Titel 1"/>
          <p:cNvSpPr>
            <a:spLocks noGrp="1"/>
          </p:cNvSpPr>
          <p:nvPr>
            <p:ph type="title"/>
          </p:nvPr>
        </p:nvSpPr>
        <p:spPr>
          <a:xfrm>
            <a:off x="182605" y="-19878"/>
            <a:ext cx="7924800" cy="1096963"/>
          </a:xfrm>
        </p:spPr>
        <p:txBody>
          <a:bodyPr/>
          <a:lstStyle/>
          <a:p>
            <a:r>
              <a:rPr lang="pl-PL" dirty="0"/>
              <a:t>ŚWIECA MEMBRANOWA </a:t>
            </a:r>
            <a:r>
              <a:rPr lang="de-DE" dirty="0"/>
              <a:t>BECO PS </a:t>
            </a:r>
            <a:r>
              <a:rPr lang="de-DE" dirty="0" err="1"/>
              <a:t>Wine</a:t>
            </a:r>
            <a:r>
              <a:rPr lang="de-DE" dirty="0"/>
              <a:t> </a:t>
            </a:r>
            <a:br>
              <a:rPr lang="de-DE" dirty="0"/>
            </a:br>
            <a:r>
              <a:rPr lang="de-DE" dirty="0"/>
              <a:t>„</a:t>
            </a:r>
            <a:r>
              <a:rPr lang="pl-PL" dirty="0"/>
              <a:t>SPECJALISTA DO WIN</a:t>
            </a:r>
            <a:r>
              <a:rPr lang="de-DE" dirty="0"/>
              <a:t>“</a:t>
            </a:r>
            <a:endParaRPr lang="en-US" dirty="0"/>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28184" y="3750594"/>
            <a:ext cx="2232248" cy="1674186"/>
          </a:xfrm>
        </p:spPr>
      </p:pic>
      <p:pic>
        <p:nvPicPr>
          <p:cNvPr id="8" name="Grafik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3717032"/>
            <a:ext cx="2952328" cy="1656184"/>
          </a:xfrm>
          <a:prstGeom prst="rect">
            <a:avLst/>
          </a:prstGeom>
          <a:noFill/>
        </p:spPr>
      </p:pic>
      <p:sp>
        <p:nvSpPr>
          <p:cNvPr id="9" name="Pfeil nach unten 8"/>
          <p:cNvSpPr/>
          <p:nvPr/>
        </p:nvSpPr>
        <p:spPr bwMode="auto">
          <a:xfrm>
            <a:off x="2543168" y="3025304"/>
            <a:ext cx="288032" cy="576064"/>
          </a:xfrm>
          <a:prstGeom prst="downArrow">
            <a:avLst/>
          </a:prstGeom>
          <a:solidFill>
            <a:srgbClr val="0067C6"/>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0" name="Pfeil nach unten 9"/>
          <p:cNvSpPr/>
          <p:nvPr/>
        </p:nvSpPr>
        <p:spPr bwMode="auto">
          <a:xfrm>
            <a:off x="2519772" y="5431048"/>
            <a:ext cx="288032" cy="576064"/>
          </a:xfrm>
          <a:prstGeom prst="downArrow">
            <a:avLst/>
          </a:prstGeom>
          <a:solidFill>
            <a:srgbClr val="0067C6"/>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1" name="Textfeld 10"/>
          <p:cNvSpPr txBox="1"/>
          <p:nvPr/>
        </p:nvSpPr>
        <p:spPr>
          <a:xfrm>
            <a:off x="4338038" y="3881161"/>
            <a:ext cx="1633781" cy="662233"/>
          </a:xfrm>
          <a:prstGeom prst="rect">
            <a:avLst/>
          </a:prstGeom>
          <a:noFill/>
        </p:spPr>
        <p:txBody>
          <a:bodyPr wrap="none" rtlCol="0">
            <a:spAutoFit/>
          </a:bodyPr>
          <a:lstStyle/>
          <a:p>
            <a:r>
              <a:rPr lang="pl-PL" dirty="0">
                <a:solidFill>
                  <a:schemeClr val="tx1"/>
                </a:solidFill>
              </a:rPr>
              <a:t>Asymetryczna </a:t>
            </a:r>
            <a:r>
              <a:rPr lang="en-US" dirty="0">
                <a:solidFill>
                  <a:schemeClr val="tx1"/>
                </a:solidFill>
              </a:rPr>
              <a:t> </a:t>
            </a:r>
          </a:p>
          <a:p>
            <a:r>
              <a:rPr lang="pl-PL" dirty="0">
                <a:solidFill>
                  <a:schemeClr val="tx1"/>
                </a:solidFill>
              </a:rPr>
              <a:t>struktura porów</a:t>
            </a:r>
            <a:endParaRPr lang="en-US" dirty="0">
              <a:solidFill>
                <a:schemeClr val="tx1"/>
              </a:solidFill>
            </a:endParaRPr>
          </a:p>
        </p:txBody>
      </p:sp>
      <p:sp>
        <p:nvSpPr>
          <p:cNvPr id="12" name="Textfeld 11"/>
          <p:cNvSpPr txBox="1"/>
          <p:nvPr/>
        </p:nvSpPr>
        <p:spPr>
          <a:xfrm>
            <a:off x="7812360" y="442190"/>
            <a:ext cx="886781" cy="701731"/>
          </a:xfrm>
          <a:prstGeom prst="rect">
            <a:avLst/>
          </a:prstGeom>
          <a:noFill/>
        </p:spPr>
        <p:txBody>
          <a:bodyPr wrap="none" rtlCol="0">
            <a:spAutoFit/>
          </a:bodyPr>
          <a:lstStyle/>
          <a:p>
            <a:r>
              <a:rPr lang="en-US" sz="3600" dirty="0">
                <a:solidFill>
                  <a:srgbClr val="FF0000"/>
                </a:solidFill>
                <a:latin typeface="Freestyle Script" panose="030804020302050B0404" pitchFamily="66" charset="0"/>
                <a:ea typeface="GulimChe" panose="020B0609000101010101" pitchFamily="49" charset="-127"/>
              </a:rPr>
              <a:t>NEU</a:t>
            </a:r>
            <a:r>
              <a:rPr lang="en-US" dirty="0">
                <a:solidFill>
                  <a:srgbClr val="FF0000"/>
                </a:solidFill>
                <a:latin typeface="Freestyle Script" panose="030804020302050B0404" pitchFamily="66" charset="0"/>
                <a:ea typeface="GulimChe" panose="020B0609000101010101" pitchFamily="49" charset="-127"/>
              </a:rPr>
              <a:t> </a:t>
            </a:r>
          </a:p>
        </p:txBody>
      </p:sp>
    </p:spTree>
    <p:extLst>
      <p:ext uri="{BB962C8B-B14F-4D97-AF65-F5344CB8AC3E}">
        <p14:creationId xmlns:p14="http://schemas.microsoft.com/office/powerpoint/2010/main" val="769818763"/>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1271870375"/>
              </p:ext>
            </p:extLst>
          </p:nvPr>
        </p:nvGraphicFramePr>
        <p:xfrm>
          <a:off x="107505" y="1196752"/>
          <a:ext cx="8928990" cy="5050111"/>
        </p:xfrm>
        <a:graphic>
          <a:graphicData uri="http://schemas.openxmlformats.org/drawingml/2006/table">
            <a:tbl>
              <a:tblPr firstRow="1" bandRow="1">
                <a:tableStyleId>{5C22544A-7EE6-4342-B048-85BDC9FD1C3A}</a:tableStyleId>
              </a:tblPr>
              <a:tblGrid>
                <a:gridCol w="2232247">
                  <a:extLst>
                    <a:ext uri="{9D8B030D-6E8A-4147-A177-3AD203B41FA5}">
                      <a16:colId xmlns:a16="http://schemas.microsoft.com/office/drawing/2014/main" xmlns="" val="20000"/>
                    </a:ext>
                  </a:extLst>
                </a:gridCol>
                <a:gridCol w="3096344">
                  <a:extLst>
                    <a:ext uri="{9D8B030D-6E8A-4147-A177-3AD203B41FA5}">
                      <a16:colId xmlns:a16="http://schemas.microsoft.com/office/drawing/2014/main" xmlns="" val="20001"/>
                    </a:ext>
                  </a:extLst>
                </a:gridCol>
                <a:gridCol w="3600399">
                  <a:extLst>
                    <a:ext uri="{9D8B030D-6E8A-4147-A177-3AD203B41FA5}">
                      <a16:colId xmlns:a16="http://schemas.microsoft.com/office/drawing/2014/main" xmlns="" val="20002"/>
                    </a:ext>
                  </a:extLst>
                </a:gridCol>
              </a:tblGrid>
              <a:tr h="576064">
                <a:tc>
                  <a:txBody>
                    <a:bodyPr/>
                    <a:lstStyle/>
                    <a:p>
                      <a:pPr algn="l">
                        <a:lnSpc>
                          <a:spcPct val="150000"/>
                        </a:lnSpc>
                        <a:spcAft>
                          <a:spcPts val="0"/>
                        </a:spcAft>
                      </a:pPr>
                      <a:r>
                        <a:rPr lang="pl-PL" sz="900" dirty="0">
                          <a:effectLst/>
                          <a:latin typeface="+mn-lt"/>
                          <a:ea typeface="Calibri" panose="020F0502020204030204" pitchFamily="34" charset="0"/>
                          <a:cs typeface="Times New Roman" panose="02020603050405020304" pitchFamily="18" charset="0"/>
                        </a:rPr>
                        <a:t>Parametry</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pPr>
                      <a:r>
                        <a:rPr lang="de-DE" sz="900" dirty="0">
                          <a:effectLst/>
                          <a:latin typeface="+mn-lt"/>
                        </a:rPr>
                        <a:t>BECO MEMBRAN PS </a:t>
                      </a:r>
                      <a:r>
                        <a:rPr lang="de-DE" sz="900" dirty="0" err="1">
                          <a:effectLst/>
                          <a:latin typeface="+mn-lt"/>
                        </a:rPr>
                        <a:t>Wine</a:t>
                      </a:r>
                      <a:r>
                        <a:rPr lang="de-DE" sz="900" dirty="0">
                          <a:effectLst/>
                          <a:latin typeface="+mn-lt"/>
                        </a:rPr>
                        <a:t>  </a:t>
                      </a:r>
                      <a:r>
                        <a:rPr lang="en-US" sz="900" dirty="0">
                          <a:solidFill>
                            <a:schemeClr val="bg1"/>
                          </a:solidFill>
                          <a:latin typeface="+mn-lt"/>
                          <a:ea typeface="GulimChe" panose="020B0609000101010101" pitchFamily="49" charset="-127"/>
                        </a:rPr>
                        <a:t> </a:t>
                      </a:r>
                    </a:p>
                    <a:p>
                      <a:pPr algn="l">
                        <a:lnSpc>
                          <a:spcPct val="150000"/>
                        </a:lnSpc>
                        <a:spcAft>
                          <a:spcPts val="0"/>
                        </a:spcAft>
                      </a:pPr>
                      <a:r>
                        <a:rPr lang="de-DE" sz="900" dirty="0">
                          <a:effectLst/>
                          <a:latin typeface="+mn-lt"/>
                        </a:rPr>
                        <a:t>„</a:t>
                      </a:r>
                      <a:r>
                        <a:rPr lang="pl-PL" sz="900" dirty="0">
                          <a:effectLst/>
                          <a:latin typeface="+mn-lt"/>
                        </a:rPr>
                        <a:t>Specjalista do win</a:t>
                      </a:r>
                      <a:r>
                        <a:rPr lang="de-DE" sz="900" dirty="0">
                          <a:effectLst/>
                          <a:latin typeface="+mn-lt"/>
                        </a:rPr>
                        <a:t>“</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50000"/>
                        </a:lnSpc>
                        <a:spcAft>
                          <a:spcPts val="0"/>
                        </a:spcAft>
                      </a:pPr>
                      <a:r>
                        <a:rPr lang="de-DE" sz="900" dirty="0">
                          <a:effectLst/>
                          <a:latin typeface="+mn-lt"/>
                        </a:rPr>
                        <a:t>BECO MEMBRAN PS Pure </a:t>
                      </a:r>
                      <a:endParaRPr lang="en-US" sz="900" dirty="0">
                        <a:solidFill>
                          <a:srgbClr val="FF0000"/>
                        </a:solidFill>
                        <a:latin typeface="+mn-lt"/>
                        <a:ea typeface="GulimChe" panose="020B0609000101010101" pitchFamily="49" charset="-127"/>
                      </a:endParaRPr>
                    </a:p>
                    <a:p>
                      <a:pPr algn="l">
                        <a:lnSpc>
                          <a:spcPct val="150000"/>
                        </a:lnSpc>
                        <a:spcAft>
                          <a:spcPts val="0"/>
                        </a:spcAft>
                      </a:pPr>
                      <a:r>
                        <a:rPr lang="de-DE" sz="900" dirty="0">
                          <a:effectLst/>
                          <a:latin typeface="+mn-lt"/>
                        </a:rPr>
                        <a:t>„Der Allrounder“</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207091">
                <a:tc>
                  <a:txBody>
                    <a:bodyPr/>
                    <a:lstStyle/>
                    <a:p>
                      <a:pPr algn="l">
                        <a:lnSpc>
                          <a:spcPct val="115000"/>
                        </a:lnSpc>
                        <a:spcAft>
                          <a:spcPts val="0"/>
                        </a:spcAft>
                      </a:pPr>
                      <a:r>
                        <a:rPr lang="pl-PL" sz="900" dirty="0">
                          <a:effectLst/>
                          <a:latin typeface="+mn-lt"/>
                          <a:ea typeface="Calibri" panose="020F0502020204030204" pitchFamily="34" charset="0"/>
                          <a:cs typeface="Times New Roman" panose="02020603050405020304" pitchFamily="18" charset="0"/>
                        </a:rPr>
                        <a:t>Materiał filtra</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err="1">
                          <a:effectLst/>
                          <a:latin typeface="+mn-lt"/>
                        </a:rPr>
                        <a:t>Polieterosulfon</a:t>
                      </a:r>
                      <a:r>
                        <a:rPr lang="de-DE" sz="900" dirty="0">
                          <a:effectLst/>
                          <a:latin typeface="+mn-lt"/>
                        </a:rPr>
                        <a:t> – </a:t>
                      </a:r>
                      <a:r>
                        <a:rPr lang="pl-PL" sz="900" dirty="0">
                          <a:effectLst/>
                          <a:latin typeface="+mn-lt"/>
                        </a:rPr>
                        <a:t>jednowarstwowy</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err="1">
                          <a:effectLst/>
                          <a:latin typeface="+mn-lt"/>
                        </a:rPr>
                        <a:t>Polieterosulfon</a:t>
                      </a:r>
                      <a:r>
                        <a:rPr lang="de-DE" sz="900" dirty="0">
                          <a:effectLst/>
                          <a:latin typeface="+mn-lt"/>
                        </a:rPr>
                        <a:t> - </a:t>
                      </a:r>
                      <a:r>
                        <a:rPr lang="pl-PL" sz="900" dirty="0">
                          <a:effectLst/>
                          <a:latin typeface="+mn-lt"/>
                        </a:rPr>
                        <a:t>jednowarstwowy</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268299">
                <a:tc>
                  <a:txBody>
                    <a:bodyPr/>
                    <a:lstStyle/>
                    <a:p>
                      <a:pPr algn="l">
                        <a:lnSpc>
                          <a:spcPct val="115000"/>
                        </a:lnSpc>
                        <a:spcAft>
                          <a:spcPts val="0"/>
                        </a:spcAft>
                      </a:pPr>
                      <a:r>
                        <a:rPr lang="pl-PL" sz="900" dirty="0">
                          <a:effectLst/>
                          <a:latin typeface="+mn-lt"/>
                          <a:ea typeface="Calibri" panose="020F0502020204030204" pitchFamily="34" charset="0"/>
                          <a:cs typeface="Times New Roman" panose="02020603050405020304" pitchFamily="18" charset="0"/>
                        </a:rPr>
                        <a:t>Powierzchnia filtra</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2,34 m</a:t>
                      </a:r>
                      <a:r>
                        <a:rPr lang="de-DE" sz="900" baseline="30000">
                          <a:effectLst/>
                          <a:latin typeface="+mn-lt"/>
                        </a:rPr>
                        <a:t>2</a:t>
                      </a:r>
                      <a:r>
                        <a:rPr lang="de-DE" sz="900">
                          <a:effectLst/>
                          <a:latin typeface="+mn-lt"/>
                        </a:rPr>
                        <a:t>/30“</a:t>
                      </a:r>
                      <a:endParaRPr lang="de-DE" sz="9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dirty="0">
                          <a:effectLst/>
                          <a:latin typeface="+mn-lt"/>
                        </a:rPr>
                        <a:t>2,25 m</a:t>
                      </a:r>
                      <a:r>
                        <a:rPr lang="de-DE" sz="900" baseline="30000" dirty="0">
                          <a:effectLst/>
                          <a:latin typeface="+mn-lt"/>
                        </a:rPr>
                        <a:t>2</a:t>
                      </a:r>
                      <a:r>
                        <a:rPr lang="de-DE" sz="900" dirty="0">
                          <a:effectLst/>
                          <a:latin typeface="+mn-lt"/>
                        </a:rPr>
                        <a:t>/30“</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370840">
                <a:tc>
                  <a:txBody>
                    <a:bodyPr/>
                    <a:lstStyle/>
                    <a:p>
                      <a:pPr algn="l">
                        <a:lnSpc>
                          <a:spcPct val="115000"/>
                        </a:lnSpc>
                        <a:spcAft>
                          <a:spcPts val="0"/>
                        </a:spcAft>
                      </a:pPr>
                      <a:r>
                        <a:rPr lang="pl-PL" sz="900" dirty="0">
                          <a:effectLst/>
                          <a:latin typeface="+mn-lt"/>
                        </a:rPr>
                        <a:t>Wartość </a:t>
                      </a:r>
                      <a:r>
                        <a:rPr lang="de-DE" sz="900" dirty="0">
                          <a:effectLst/>
                          <a:latin typeface="+mn-lt"/>
                        </a:rPr>
                        <a:t>LRV</a:t>
                      </a:r>
                      <a:r>
                        <a:rPr lang="pl-PL" sz="900" dirty="0">
                          <a:effectLst/>
                          <a:latin typeface="+mn-lt"/>
                        </a:rPr>
                        <a:t> </a:t>
                      </a:r>
                      <a:r>
                        <a:rPr lang="de-DE" sz="900" dirty="0">
                          <a:effectLst/>
                          <a:latin typeface="+mn-lt"/>
                        </a:rPr>
                        <a:t>/cm</a:t>
                      </a:r>
                      <a:r>
                        <a:rPr lang="de-DE" sz="900" baseline="30000" dirty="0">
                          <a:effectLst/>
                          <a:latin typeface="+mn-lt"/>
                        </a:rPr>
                        <a:t>2</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en-US" sz="900" dirty="0">
                          <a:effectLst/>
                          <a:latin typeface="+mn-lt"/>
                        </a:rPr>
                        <a:t>LRV</a:t>
                      </a:r>
                      <a:r>
                        <a:rPr lang="en-US" sz="900" baseline="0" dirty="0">
                          <a:effectLst/>
                          <a:latin typeface="+mn-lt"/>
                        </a:rPr>
                        <a:t> </a:t>
                      </a:r>
                      <a:r>
                        <a:rPr lang="en-US" sz="900" dirty="0">
                          <a:effectLst/>
                          <a:latin typeface="+mn-lt"/>
                        </a:rPr>
                        <a:t>&gt;7 / cm</a:t>
                      </a:r>
                      <a:r>
                        <a:rPr lang="en-US" sz="900" baseline="30000" dirty="0">
                          <a:effectLst/>
                          <a:latin typeface="+mn-lt"/>
                        </a:rPr>
                        <a:t>2</a:t>
                      </a:r>
                      <a:endParaRPr lang="de-DE" sz="900" dirty="0">
                        <a:effectLst/>
                        <a:latin typeface="+mn-lt"/>
                      </a:endParaRPr>
                    </a:p>
                    <a:p>
                      <a:pPr algn="l">
                        <a:lnSpc>
                          <a:spcPct val="115000"/>
                        </a:lnSpc>
                        <a:spcAft>
                          <a:spcPts val="0"/>
                        </a:spcAft>
                      </a:pPr>
                      <a:r>
                        <a:rPr lang="en-US" sz="900" dirty="0" err="1">
                          <a:effectLst/>
                          <a:latin typeface="+mn-lt"/>
                        </a:rPr>
                        <a:t>Serratia</a:t>
                      </a:r>
                      <a:r>
                        <a:rPr lang="en-US" sz="900" dirty="0">
                          <a:effectLst/>
                          <a:latin typeface="+mn-lt"/>
                        </a:rPr>
                        <a:t> </a:t>
                      </a:r>
                      <a:r>
                        <a:rPr lang="en-US" sz="900" dirty="0" err="1">
                          <a:effectLst/>
                          <a:latin typeface="+mn-lt"/>
                        </a:rPr>
                        <a:t>marcescens</a:t>
                      </a:r>
                      <a:r>
                        <a:rPr lang="en-US" sz="900" dirty="0">
                          <a:effectLst/>
                          <a:latin typeface="+mn-lt"/>
                        </a:rPr>
                        <a:t> (0,45 µm)</a:t>
                      </a:r>
                      <a:endParaRPr lang="de-DE" sz="900" dirty="0">
                        <a:effectLst/>
                        <a:latin typeface="+mn-lt"/>
                      </a:endParaRPr>
                    </a:p>
                    <a:p>
                      <a:pPr algn="l">
                        <a:lnSpc>
                          <a:spcPct val="115000"/>
                        </a:lnSpc>
                        <a:spcAft>
                          <a:spcPts val="0"/>
                        </a:spcAft>
                      </a:pPr>
                      <a:r>
                        <a:rPr lang="en-US" sz="900" dirty="0" err="1">
                          <a:effectLst/>
                          <a:latin typeface="+mn-lt"/>
                        </a:rPr>
                        <a:t>Oenococcus</a:t>
                      </a:r>
                      <a:r>
                        <a:rPr lang="en-US" sz="900" dirty="0">
                          <a:effectLst/>
                          <a:latin typeface="+mn-lt"/>
                        </a:rPr>
                        <a:t> </a:t>
                      </a:r>
                      <a:r>
                        <a:rPr lang="en-US" sz="900" dirty="0" err="1">
                          <a:effectLst/>
                          <a:latin typeface="+mn-lt"/>
                        </a:rPr>
                        <a:t>Oeni</a:t>
                      </a:r>
                      <a:r>
                        <a:rPr lang="en-US" sz="900" dirty="0">
                          <a:effectLst/>
                          <a:latin typeface="+mn-lt"/>
                        </a:rPr>
                        <a:t> (0,45 µm)</a:t>
                      </a:r>
                      <a:endParaRPr lang="de-DE" sz="900" dirty="0">
                        <a:effectLst/>
                        <a:latin typeface="+mn-lt"/>
                      </a:endParaRPr>
                    </a:p>
                    <a:p>
                      <a:pPr algn="l">
                        <a:lnSpc>
                          <a:spcPct val="115000"/>
                        </a:lnSpc>
                        <a:spcAft>
                          <a:spcPts val="0"/>
                        </a:spcAft>
                      </a:pPr>
                      <a:r>
                        <a:rPr lang="en-US" sz="900" dirty="0">
                          <a:effectLst/>
                          <a:latin typeface="+mn-lt"/>
                        </a:rPr>
                        <a:t>Saccharomyces cerevisiae (0,65 µm)</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en-US" sz="900" dirty="0">
                          <a:effectLst/>
                          <a:latin typeface="+mn-lt"/>
                        </a:rPr>
                        <a:t>LRV &gt;7 / cm</a:t>
                      </a:r>
                      <a:r>
                        <a:rPr lang="en-US" sz="900" baseline="30000" dirty="0">
                          <a:effectLst/>
                          <a:latin typeface="+mn-lt"/>
                        </a:rPr>
                        <a:t>2</a:t>
                      </a:r>
                      <a:endParaRPr lang="de-DE" sz="900" dirty="0">
                        <a:effectLst/>
                        <a:latin typeface="+mn-lt"/>
                      </a:endParaRPr>
                    </a:p>
                    <a:p>
                      <a:pPr algn="l">
                        <a:lnSpc>
                          <a:spcPct val="115000"/>
                        </a:lnSpc>
                        <a:spcAft>
                          <a:spcPts val="0"/>
                        </a:spcAft>
                      </a:pPr>
                      <a:r>
                        <a:rPr lang="en-US" sz="900" dirty="0" err="1">
                          <a:effectLst/>
                          <a:latin typeface="+mn-lt"/>
                        </a:rPr>
                        <a:t>Brevundimonas</a:t>
                      </a:r>
                      <a:r>
                        <a:rPr lang="en-US" sz="900" dirty="0">
                          <a:effectLst/>
                          <a:latin typeface="+mn-lt"/>
                        </a:rPr>
                        <a:t> </a:t>
                      </a:r>
                      <a:r>
                        <a:rPr lang="en-US" sz="900" dirty="0" err="1">
                          <a:effectLst/>
                          <a:latin typeface="+mn-lt"/>
                        </a:rPr>
                        <a:t>diminuta</a:t>
                      </a:r>
                      <a:r>
                        <a:rPr lang="en-US" sz="900" dirty="0">
                          <a:effectLst/>
                          <a:latin typeface="+mn-lt"/>
                        </a:rPr>
                        <a:t>  (0,2 µm)</a:t>
                      </a:r>
                      <a:endParaRPr lang="de-DE" sz="900" dirty="0">
                        <a:effectLst/>
                        <a:latin typeface="+mn-lt"/>
                      </a:endParaRPr>
                    </a:p>
                    <a:p>
                      <a:pPr algn="l">
                        <a:lnSpc>
                          <a:spcPct val="115000"/>
                        </a:lnSpc>
                        <a:spcAft>
                          <a:spcPts val="0"/>
                        </a:spcAft>
                      </a:pPr>
                      <a:r>
                        <a:rPr lang="en-US" sz="900" dirty="0" err="1">
                          <a:effectLst/>
                          <a:latin typeface="+mn-lt"/>
                        </a:rPr>
                        <a:t>Serratia</a:t>
                      </a:r>
                      <a:r>
                        <a:rPr lang="en-US" sz="900" dirty="0">
                          <a:effectLst/>
                          <a:latin typeface="+mn-lt"/>
                        </a:rPr>
                        <a:t> </a:t>
                      </a:r>
                      <a:r>
                        <a:rPr lang="en-US" sz="900" dirty="0" err="1">
                          <a:effectLst/>
                          <a:latin typeface="+mn-lt"/>
                        </a:rPr>
                        <a:t>marcescens</a:t>
                      </a:r>
                      <a:r>
                        <a:rPr lang="en-US" sz="900" dirty="0">
                          <a:effectLst/>
                          <a:latin typeface="+mn-lt"/>
                        </a:rPr>
                        <a:t> (0,45 µm)</a:t>
                      </a:r>
                      <a:endParaRPr lang="de-DE" sz="900" dirty="0">
                        <a:effectLst/>
                        <a:latin typeface="+mn-lt"/>
                      </a:endParaRPr>
                    </a:p>
                    <a:p>
                      <a:pPr algn="l">
                        <a:lnSpc>
                          <a:spcPct val="115000"/>
                        </a:lnSpc>
                        <a:spcAft>
                          <a:spcPts val="0"/>
                        </a:spcAft>
                      </a:pPr>
                      <a:r>
                        <a:rPr lang="en-US" sz="900" dirty="0">
                          <a:effectLst/>
                          <a:latin typeface="+mn-lt"/>
                        </a:rPr>
                        <a:t>Saccharomyces cerevisiae (0,65 µm)</a:t>
                      </a:r>
                    </a:p>
                    <a:p>
                      <a:pPr algn="l">
                        <a:lnSpc>
                          <a:spcPct val="115000"/>
                        </a:lnSpc>
                        <a:spcAft>
                          <a:spcPts val="0"/>
                        </a:spcAft>
                      </a:pPr>
                      <a:r>
                        <a:rPr lang="en-US" sz="900" dirty="0">
                          <a:effectLst/>
                          <a:latin typeface="+mn-lt"/>
                        </a:rPr>
                        <a:t>_____________________________________________________________________________________</a:t>
                      </a:r>
                      <a:endParaRPr lang="de-DE" sz="900" dirty="0">
                        <a:effectLst/>
                        <a:latin typeface="+mn-lt"/>
                      </a:endParaRPr>
                    </a:p>
                    <a:p>
                      <a:pPr algn="l">
                        <a:lnSpc>
                          <a:spcPct val="115000"/>
                        </a:lnSpc>
                        <a:spcAft>
                          <a:spcPts val="0"/>
                        </a:spcAft>
                      </a:pPr>
                      <a:r>
                        <a:rPr lang="en-US" sz="900" dirty="0">
                          <a:effectLst/>
                          <a:latin typeface="+mn-lt"/>
                        </a:rPr>
                        <a:t>Saccharomyces cerevisiae  (1,0 µm)</a:t>
                      </a:r>
                      <a:r>
                        <a:rPr lang="en-US" sz="900" dirty="0">
                          <a:effectLst/>
                          <a:latin typeface="+mn-lt"/>
                          <a:sym typeface="Wingdings" panose="05000000000000000000" pitchFamily="2" charset="2"/>
                        </a:rPr>
                        <a:t></a:t>
                      </a:r>
                      <a:r>
                        <a:rPr lang="en-US" sz="900" dirty="0">
                          <a:effectLst/>
                          <a:latin typeface="+mn-lt"/>
                        </a:rPr>
                        <a:t> LRV=6/cm</a:t>
                      </a:r>
                      <a:r>
                        <a:rPr lang="en-US" sz="900" baseline="30000" dirty="0">
                          <a:effectLst/>
                          <a:latin typeface="+mn-lt"/>
                        </a:rPr>
                        <a:t>2</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r h="370840">
                <a:tc>
                  <a:txBody>
                    <a:bodyPr/>
                    <a:lstStyle/>
                    <a:p>
                      <a:pPr algn="l">
                        <a:lnSpc>
                          <a:spcPct val="115000"/>
                        </a:lnSpc>
                        <a:spcAft>
                          <a:spcPts val="0"/>
                        </a:spcAft>
                      </a:pPr>
                      <a:r>
                        <a:rPr lang="pl-PL" sz="900" dirty="0">
                          <a:effectLst/>
                          <a:latin typeface="+mn-lt"/>
                        </a:rPr>
                        <a:t>Ciśnienie testowe</a:t>
                      </a:r>
                      <a:r>
                        <a:rPr lang="de-DE" sz="900" dirty="0">
                          <a:effectLst/>
                          <a:latin typeface="+mn-lt"/>
                        </a:rPr>
                        <a:t> </a:t>
                      </a:r>
                      <a:r>
                        <a:rPr lang="de-DE" sz="900" dirty="0">
                          <a:effectLst/>
                          <a:latin typeface="+mn-lt"/>
                          <a:sym typeface="Wingdings" panose="05000000000000000000" pitchFamily="2" charset="2"/>
                        </a:rPr>
                        <a:t></a:t>
                      </a:r>
                      <a:r>
                        <a:rPr lang="pl-PL" sz="900" dirty="0">
                          <a:effectLst/>
                          <a:latin typeface="+mn-lt"/>
                        </a:rPr>
                        <a:t>Szybkość dyfuzji</a:t>
                      </a:r>
                      <a:r>
                        <a:rPr lang="de-DE" sz="900" dirty="0">
                          <a:effectLst/>
                          <a:latin typeface="+mn-lt"/>
                        </a:rPr>
                        <a:t>/10“</a:t>
                      </a:r>
                    </a:p>
                    <a:p>
                      <a:pPr algn="l">
                        <a:lnSpc>
                          <a:spcPct val="115000"/>
                        </a:lnSpc>
                        <a:spcAft>
                          <a:spcPts val="0"/>
                        </a:spcAft>
                      </a:pPr>
                      <a:r>
                        <a:rPr lang="de-DE" sz="900" dirty="0">
                          <a:effectLst/>
                          <a:latin typeface="+mn-lt"/>
                        </a:rPr>
                        <a:t>0,2   µm</a:t>
                      </a:r>
                    </a:p>
                    <a:p>
                      <a:pPr algn="l">
                        <a:lnSpc>
                          <a:spcPct val="115000"/>
                        </a:lnSpc>
                        <a:spcAft>
                          <a:spcPts val="0"/>
                        </a:spcAft>
                      </a:pPr>
                      <a:r>
                        <a:rPr lang="de-DE" sz="900" dirty="0">
                          <a:effectLst/>
                          <a:latin typeface="+mn-lt"/>
                        </a:rPr>
                        <a:t>0,45 µm</a:t>
                      </a:r>
                    </a:p>
                    <a:p>
                      <a:pPr algn="l">
                        <a:lnSpc>
                          <a:spcPct val="115000"/>
                        </a:lnSpc>
                        <a:spcAft>
                          <a:spcPts val="0"/>
                        </a:spcAft>
                      </a:pPr>
                      <a:r>
                        <a:rPr lang="de-DE" sz="900" dirty="0">
                          <a:effectLst/>
                          <a:latin typeface="+mn-lt"/>
                        </a:rPr>
                        <a:t>0,65 µm</a:t>
                      </a:r>
                    </a:p>
                    <a:p>
                      <a:pPr algn="l">
                        <a:lnSpc>
                          <a:spcPct val="115000"/>
                        </a:lnSpc>
                        <a:spcAft>
                          <a:spcPts val="0"/>
                        </a:spcAft>
                      </a:pPr>
                      <a:r>
                        <a:rPr lang="de-DE" sz="900" dirty="0">
                          <a:effectLst/>
                          <a:latin typeface="+mn-lt"/>
                        </a:rPr>
                        <a:t>1,0   µm</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dirty="0">
                          <a:effectLst/>
                          <a:latin typeface="+mn-lt"/>
                        </a:rPr>
                        <a:t> </a:t>
                      </a:r>
                    </a:p>
                    <a:p>
                      <a:pPr algn="l">
                        <a:lnSpc>
                          <a:spcPct val="115000"/>
                        </a:lnSpc>
                        <a:spcAft>
                          <a:spcPts val="0"/>
                        </a:spcAft>
                      </a:pPr>
                      <a:r>
                        <a:rPr lang="de-DE" sz="900" dirty="0">
                          <a:effectLst/>
                          <a:latin typeface="+mn-lt"/>
                        </a:rPr>
                        <a:t> </a:t>
                      </a:r>
                    </a:p>
                    <a:p>
                      <a:pPr algn="l">
                        <a:lnSpc>
                          <a:spcPct val="115000"/>
                        </a:lnSpc>
                        <a:spcAft>
                          <a:spcPts val="0"/>
                        </a:spcAft>
                      </a:pPr>
                      <a:r>
                        <a:rPr lang="en-US" sz="900" dirty="0">
                          <a:effectLst/>
                          <a:latin typeface="+mn-lt"/>
                        </a:rPr>
                        <a:t>1,5 [bar]</a:t>
                      </a:r>
                      <a:r>
                        <a:rPr lang="de-DE" sz="900" dirty="0">
                          <a:effectLst/>
                          <a:latin typeface="+mn-lt"/>
                          <a:sym typeface="Wingdings" panose="05000000000000000000" pitchFamily="2" charset="2"/>
                        </a:rPr>
                        <a:t></a:t>
                      </a:r>
                      <a:r>
                        <a:rPr lang="en-US" sz="900" dirty="0">
                          <a:effectLst/>
                          <a:latin typeface="+mn-lt"/>
                        </a:rPr>
                        <a:t>&lt;/= 15 ml/min. </a:t>
                      </a:r>
                      <a:endParaRPr lang="de-DE" sz="900" dirty="0">
                        <a:effectLst/>
                        <a:latin typeface="+mn-lt"/>
                      </a:endParaRPr>
                    </a:p>
                    <a:p>
                      <a:pPr algn="l">
                        <a:lnSpc>
                          <a:spcPct val="115000"/>
                        </a:lnSpc>
                        <a:spcAft>
                          <a:spcPts val="0"/>
                        </a:spcAft>
                      </a:pPr>
                      <a:r>
                        <a:rPr lang="en-US" sz="900" dirty="0">
                          <a:effectLst/>
                          <a:latin typeface="+mn-lt"/>
                        </a:rPr>
                        <a:t>1,0 [bar]</a:t>
                      </a:r>
                      <a:r>
                        <a:rPr lang="de-DE" sz="900" dirty="0">
                          <a:effectLst/>
                          <a:latin typeface="+mn-lt"/>
                          <a:sym typeface="Wingdings" panose="05000000000000000000" pitchFamily="2" charset="2"/>
                        </a:rPr>
                        <a:t></a:t>
                      </a:r>
                      <a:r>
                        <a:rPr lang="en-US" sz="900" dirty="0">
                          <a:effectLst/>
                          <a:latin typeface="+mn-lt"/>
                        </a:rPr>
                        <a:t> &lt;/= 10 ml/min.</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en-US" sz="900" dirty="0">
                          <a:effectLst/>
                          <a:latin typeface="+mn-lt"/>
                        </a:rPr>
                        <a:t> </a:t>
                      </a:r>
                      <a:endParaRPr lang="de-DE" sz="900" dirty="0">
                        <a:effectLst/>
                        <a:latin typeface="+mn-lt"/>
                      </a:endParaRPr>
                    </a:p>
                    <a:p>
                      <a:pPr algn="l">
                        <a:lnSpc>
                          <a:spcPct val="115000"/>
                        </a:lnSpc>
                        <a:spcAft>
                          <a:spcPts val="0"/>
                        </a:spcAft>
                      </a:pPr>
                      <a:r>
                        <a:rPr lang="en-US" sz="900" dirty="0">
                          <a:effectLst/>
                          <a:latin typeface="+mn-lt"/>
                        </a:rPr>
                        <a:t>2,5 [bar]</a:t>
                      </a:r>
                      <a:r>
                        <a:rPr lang="en-US" sz="900" dirty="0">
                          <a:effectLst/>
                          <a:latin typeface="+mn-lt"/>
                          <a:sym typeface="Wingdings" panose="05000000000000000000" pitchFamily="2" charset="2"/>
                        </a:rPr>
                        <a:t></a:t>
                      </a:r>
                      <a:r>
                        <a:rPr lang="en-US" sz="900" dirty="0">
                          <a:effectLst/>
                          <a:latin typeface="+mn-lt"/>
                        </a:rPr>
                        <a:t> &lt;/= 20 ml/min.</a:t>
                      </a:r>
                      <a:endParaRPr lang="de-DE" sz="900" dirty="0">
                        <a:effectLst/>
                        <a:latin typeface="+mn-lt"/>
                      </a:endParaRPr>
                    </a:p>
                    <a:p>
                      <a:pPr algn="l">
                        <a:lnSpc>
                          <a:spcPct val="115000"/>
                        </a:lnSpc>
                        <a:spcAft>
                          <a:spcPts val="0"/>
                        </a:spcAft>
                      </a:pPr>
                      <a:r>
                        <a:rPr lang="en-US" sz="900" dirty="0">
                          <a:effectLst/>
                          <a:latin typeface="+mn-lt"/>
                        </a:rPr>
                        <a:t>1,5 [bar]</a:t>
                      </a:r>
                      <a:r>
                        <a:rPr lang="en-US" sz="900" dirty="0">
                          <a:effectLst/>
                          <a:latin typeface="+mn-lt"/>
                          <a:sym typeface="Wingdings" panose="05000000000000000000" pitchFamily="2" charset="2"/>
                        </a:rPr>
                        <a:t></a:t>
                      </a:r>
                      <a:r>
                        <a:rPr lang="en-US" sz="900" dirty="0">
                          <a:effectLst/>
                          <a:latin typeface="+mn-lt"/>
                        </a:rPr>
                        <a:t> &lt;/= 15 ml/min.</a:t>
                      </a:r>
                      <a:endParaRPr lang="de-DE" sz="900" dirty="0">
                        <a:effectLst/>
                        <a:latin typeface="+mn-lt"/>
                      </a:endParaRPr>
                    </a:p>
                    <a:p>
                      <a:pPr algn="l">
                        <a:lnSpc>
                          <a:spcPct val="115000"/>
                        </a:lnSpc>
                        <a:spcAft>
                          <a:spcPts val="0"/>
                        </a:spcAft>
                      </a:pPr>
                      <a:r>
                        <a:rPr lang="en-US" sz="900" dirty="0">
                          <a:effectLst/>
                          <a:latin typeface="+mn-lt"/>
                        </a:rPr>
                        <a:t>1,0 [bar]</a:t>
                      </a:r>
                      <a:r>
                        <a:rPr lang="en-US" sz="900" dirty="0">
                          <a:effectLst/>
                          <a:latin typeface="+mn-lt"/>
                          <a:sym typeface="Wingdings" panose="05000000000000000000" pitchFamily="2" charset="2"/>
                        </a:rPr>
                        <a:t></a:t>
                      </a:r>
                      <a:r>
                        <a:rPr lang="en-US" sz="900" dirty="0">
                          <a:effectLst/>
                          <a:latin typeface="+mn-lt"/>
                        </a:rPr>
                        <a:t> &lt;/= 10 ml/min.</a:t>
                      </a:r>
                      <a:endParaRPr lang="de-DE" sz="900" dirty="0">
                        <a:effectLst/>
                        <a:latin typeface="+mn-lt"/>
                      </a:endParaRPr>
                    </a:p>
                    <a:p>
                      <a:pPr algn="l">
                        <a:lnSpc>
                          <a:spcPct val="115000"/>
                        </a:lnSpc>
                        <a:spcAft>
                          <a:spcPts val="0"/>
                        </a:spcAft>
                      </a:pPr>
                      <a:r>
                        <a:rPr lang="en-US" sz="900" dirty="0">
                          <a:effectLst/>
                          <a:latin typeface="+mn-lt"/>
                        </a:rPr>
                        <a:t>0,7 [bar]</a:t>
                      </a:r>
                      <a:r>
                        <a:rPr lang="en-US" sz="900" dirty="0">
                          <a:effectLst/>
                          <a:latin typeface="+mn-lt"/>
                          <a:sym typeface="Wingdings" panose="05000000000000000000" pitchFamily="2" charset="2"/>
                        </a:rPr>
                        <a:t></a:t>
                      </a:r>
                      <a:r>
                        <a:rPr lang="en-US" sz="900" dirty="0">
                          <a:effectLst/>
                          <a:latin typeface="+mn-lt"/>
                        </a:rPr>
                        <a:t> &lt;/= 15 ml/min.</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259729">
                <a:tc>
                  <a:txBody>
                    <a:bodyPr/>
                    <a:lstStyle/>
                    <a:p>
                      <a:pPr algn="l">
                        <a:lnSpc>
                          <a:spcPct val="115000"/>
                        </a:lnSpc>
                        <a:spcAft>
                          <a:spcPts val="0"/>
                        </a:spcAft>
                      </a:pPr>
                      <a:r>
                        <a:rPr lang="pl-PL" sz="900" dirty="0">
                          <a:effectLst/>
                          <a:latin typeface="+mn-lt"/>
                        </a:rPr>
                        <a:t>Struktura porów</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ea typeface="Calibri" panose="020F0502020204030204" pitchFamily="34" charset="0"/>
                          <a:cs typeface="Times New Roman" panose="02020603050405020304" pitchFamily="18" charset="0"/>
                        </a:rPr>
                        <a:t>asymetryczne</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rPr>
                        <a:t>asymetryczne</a:t>
                      </a:r>
                      <a:r>
                        <a:rPr lang="de-DE" sz="900" dirty="0">
                          <a:effectLst/>
                          <a:latin typeface="+mn-lt"/>
                        </a:rPr>
                        <a:t> </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r h="216024">
                <a:tc>
                  <a:txBody>
                    <a:bodyPr/>
                    <a:lstStyle/>
                    <a:p>
                      <a:pPr algn="l">
                        <a:lnSpc>
                          <a:spcPct val="115000"/>
                        </a:lnSpc>
                        <a:spcAft>
                          <a:spcPts val="0"/>
                        </a:spcAft>
                      </a:pPr>
                      <a:r>
                        <a:rPr lang="pl-PL" sz="900" dirty="0">
                          <a:effectLst/>
                          <a:latin typeface="+mn-lt"/>
                        </a:rPr>
                        <a:t>Prędkość filtracji</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500-600 l/30“</a:t>
                      </a:r>
                      <a:endParaRPr lang="de-DE" sz="9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dirty="0">
                          <a:effectLst/>
                          <a:latin typeface="+mn-lt"/>
                        </a:rPr>
                        <a:t>500-600 l/30“</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6"/>
                  </a:ext>
                </a:extLst>
              </a:tr>
              <a:tr h="144016">
                <a:tc>
                  <a:txBody>
                    <a:bodyPr/>
                    <a:lstStyle/>
                    <a:p>
                      <a:pPr algn="l">
                        <a:lnSpc>
                          <a:spcPct val="115000"/>
                        </a:lnSpc>
                        <a:spcAft>
                          <a:spcPts val="0"/>
                        </a:spcAft>
                      </a:pPr>
                      <a:r>
                        <a:rPr lang="pl-PL" sz="900" dirty="0">
                          <a:effectLst/>
                          <a:latin typeface="+mn-lt"/>
                        </a:rPr>
                        <a:t>Ilość cykli parowania</a:t>
                      </a:r>
                      <a:r>
                        <a:rPr lang="de-DE" sz="900" dirty="0">
                          <a:effectLst/>
                          <a:latin typeface="+mn-lt"/>
                        </a:rPr>
                        <a:t> </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≥100, bei 105°C in 30 min.</a:t>
                      </a:r>
                      <a:endParaRPr lang="de-DE" sz="9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≥100, bei 105°C in 30 min.</a:t>
                      </a:r>
                      <a:endParaRPr lang="de-DE" sz="9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7"/>
                  </a:ext>
                </a:extLst>
              </a:tr>
              <a:tr h="251644">
                <a:tc>
                  <a:txBody>
                    <a:bodyPr/>
                    <a:lstStyle/>
                    <a:p>
                      <a:pPr algn="l">
                        <a:lnSpc>
                          <a:spcPct val="115000"/>
                        </a:lnSpc>
                        <a:spcAft>
                          <a:spcPts val="0"/>
                        </a:spcAft>
                      </a:pPr>
                      <a:r>
                        <a:rPr lang="pl-PL" sz="900" dirty="0">
                          <a:effectLst/>
                          <a:latin typeface="+mn-lt"/>
                        </a:rPr>
                        <a:t>Wielkość porów</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0,45 µm, 0,65 µm</a:t>
                      </a:r>
                      <a:endParaRPr lang="de-DE" sz="9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de-DE" sz="900">
                          <a:effectLst/>
                          <a:latin typeface="+mn-lt"/>
                        </a:rPr>
                        <a:t>0,2 µm, 0,45µm, 0,65 µm, 1,0 µm</a:t>
                      </a:r>
                      <a:endParaRPr lang="de-DE" sz="9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8"/>
                  </a:ext>
                </a:extLst>
              </a:tr>
              <a:tr h="216024">
                <a:tc>
                  <a:txBody>
                    <a:bodyPr/>
                    <a:lstStyle/>
                    <a:p>
                      <a:pPr algn="l">
                        <a:lnSpc>
                          <a:spcPct val="115000"/>
                        </a:lnSpc>
                        <a:spcAft>
                          <a:spcPts val="0"/>
                        </a:spcAft>
                      </a:pPr>
                      <a:r>
                        <a:rPr lang="pl-PL" sz="900" dirty="0">
                          <a:effectLst/>
                          <a:latin typeface="+mn-lt"/>
                        </a:rPr>
                        <a:t>Wewnętrzny pierścień wzmacniający</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rPr>
                        <a:t>Polipropylen</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rPr>
                        <a:t>Polipropylen</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9"/>
                  </a:ext>
                </a:extLst>
              </a:tr>
              <a:tr h="216024">
                <a:tc>
                  <a:txBody>
                    <a:bodyPr/>
                    <a:lstStyle/>
                    <a:p>
                      <a:pPr algn="l">
                        <a:lnSpc>
                          <a:spcPct val="115000"/>
                        </a:lnSpc>
                        <a:spcAft>
                          <a:spcPts val="0"/>
                        </a:spcAft>
                      </a:pPr>
                      <a:r>
                        <a:rPr lang="pl-PL" sz="900" dirty="0">
                          <a:effectLst/>
                          <a:latin typeface="+mn-lt"/>
                        </a:rPr>
                        <a:t>Zastosowanie w winiarstwie</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de-DE" sz="900" dirty="0">
                          <a:effectLst/>
                          <a:latin typeface="+mn-lt"/>
                        </a:rPr>
                        <a:t>98 %</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de-DE" sz="900">
                          <a:effectLst/>
                          <a:latin typeface="+mn-lt"/>
                        </a:rPr>
                        <a:t>2 %</a:t>
                      </a:r>
                      <a:endParaRPr lang="de-DE" sz="9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0"/>
                  </a:ext>
                </a:extLst>
              </a:tr>
              <a:tr h="370840">
                <a:tc>
                  <a:txBody>
                    <a:bodyPr/>
                    <a:lstStyle/>
                    <a:p>
                      <a:pPr algn="l">
                        <a:lnSpc>
                          <a:spcPct val="115000"/>
                        </a:lnSpc>
                        <a:spcAft>
                          <a:spcPts val="0"/>
                        </a:spcAft>
                      </a:pPr>
                      <a:r>
                        <a:rPr lang="pl-PL" sz="900" dirty="0">
                          <a:effectLst/>
                          <a:latin typeface="+mn-lt"/>
                        </a:rPr>
                        <a:t>Właściwości</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rPr>
                        <a:t>+ 20% żywotności dzięki strukturze porów,</a:t>
                      </a:r>
                    </a:p>
                    <a:p>
                      <a:pPr algn="l">
                        <a:lnSpc>
                          <a:spcPct val="115000"/>
                        </a:lnSpc>
                        <a:spcAft>
                          <a:spcPts val="0"/>
                        </a:spcAft>
                      </a:pPr>
                      <a:r>
                        <a:rPr lang="pl-PL" sz="900" dirty="0">
                          <a:effectLst/>
                          <a:latin typeface="+mn-lt"/>
                        </a:rPr>
                        <a:t>Wyższy powierzchnia filtracyjna.</a:t>
                      </a:r>
                    </a:p>
                    <a:p>
                      <a:pPr algn="l">
                        <a:lnSpc>
                          <a:spcPct val="115000"/>
                        </a:lnSpc>
                        <a:spcAft>
                          <a:spcPts val="0"/>
                        </a:spcAft>
                      </a:pPr>
                      <a:r>
                        <a:rPr lang="pl-PL" sz="900" dirty="0">
                          <a:effectLst/>
                          <a:latin typeface="+mn-lt"/>
                        </a:rPr>
                        <a:t>Niższy wzrost ciśnienia, lepsze płukanie, delikatna filtracja wina, ochrona cennych składników (drobne koloidy, barwniki)</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pl-PL" sz="900" dirty="0">
                          <a:effectLst/>
                          <a:latin typeface="+mn-lt"/>
                        </a:rPr>
                        <a:t>Wysoki stopień separacji  szersze pole zastosowania</a:t>
                      </a:r>
                    </a:p>
                    <a:p>
                      <a:pPr algn="l">
                        <a:lnSpc>
                          <a:spcPct val="115000"/>
                        </a:lnSpc>
                        <a:spcAft>
                          <a:spcPts val="0"/>
                        </a:spcAft>
                      </a:pPr>
                      <a:r>
                        <a:rPr lang="pl-PL" sz="900" dirty="0">
                          <a:effectLst/>
                          <a:latin typeface="+mn-lt"/>
                        </a:rPr>
                        <a:t>Solidność: wysoka kompatybilność chemiczna </a:t>
                      </a:r>
                      <a:r>
                        <a:rPr lang="pl-PL" sz="900" dirty="0" err="1">
                          <a:effectLst/>
                          <a:latin typeface="+mn-lt"/>
                        </a:rPr>
                        <a:t>pH</a:t>
                      </a:r>
                      <a:r>
                        <a:rPr lang="pl-PL" sz="900" dirty="0">
                          <a:effectLst/>
                          <a:latin typeface="+mn-lt"/>
                        </a:rPr>
                        <a:t> 1-14</a:t>
                      </a:r>
                      <a:endParaRPr lang="de-DE" sz="9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11"/>
                  </a:ext>
                </a:extLst>
              </a:tr>
            </a:tbl>
          </a:graphicData>
        </a:graphic>
      </p:graphicFrame>
      <p:sp>
        <p:nvSpPr>
          <p:cNvPr id="6" name="Titel 1"/>
          <p:cNvSpPr>
            <a:spLocks noGrp="1"/>
          </p:cNvSpPr>
          <p:nvPr>
            <p:ph type="title"/>
          </p:nvPr>
        </p:nvSpPr>
        <p:spPr>
          <a:xfrm>
            <a:off x="323528" y="-14389"/>
            <a:ext cx="7924800" cy="1096963"/>
          </a:xfrm>
        </p:spPr>
        <p:txBody>
          <a:bodyPr/>
          <a:lstStyle/>
          <a:p>
            <a:r>
              <a:rPr lang="en-US" dirty="0"/>
              <a:t>BECO MEMBRAN  </a:t>
            </a:r>
            <a:r>
              <a:rPr lang="pl-PL" dirty="0"/>
              <a:t>- Porównanie</a:t>
            </a:r>
            <a:r>
              <a:rPr lang="en-US" dirty="0"/>
              <a:t>… </a:t>
            </a:r>
          </a:p>
        </p:txBody>
      </p:sp>
      <p:sp>
        <p:nvSpPr>
          <p:cNvPr id="7" name="Textfeld 6"/>
          <p:cNvSpPr txBox="1"/>
          <p:nvPr/>
        </p:nvSpPr>
        <p:spPr>
          <a:xfrm>
            <a:off x="4499992" y="980728"/>
            <a:ext cx="886781" cy="701731"/>
          </a:xfrm>
          <a:prstGeom prst="rect">
            <a:avLst/>
          </a:prstGeom>
          <a:noFill/>
        </p:spPr>
        <p:txBody>
          <a:bodyPr wrap="none" rtlCol="0">
            <a:spAutoFit/>
          </a:bodyPr>
          <a:lstStyle/>
          <a:p>
            <a:r>
              <a:rPr lang="en-US" sz="3600" dirty="0">
                <a:solidFill>
                  <a:srgbClr val="FF0000"/>
                </a:solidFill>
                <a:latin typeface="Freestyle Script" panose="030804020302050B0404" pitchFamily="66" charset="0"/>
                <a:ea typeface="GulimChe" panose="020B0609000101010101" pitchFamily="49" charset="-127"/>
              </a:rPr>
              <a:t>NEU</a:t>
            </a:r>
            <a:r>
              <a:rPr lang="en-US" dirty="0">
                <a:solidFill>
                  <a:srgbClr val="FF0000"/>
                </a:solidFill>
                <a:latin typeface="Freestyle Script" panose="030804020302050B0404" pitchFamily="66" charset="0"/>
                <a:ea typeface="GulimChe" panose="020B0609000101010101" pitchFamily="49" charset="-127"/>
              </a:rPr>
              <a:t> </a:t>
            </a:r>
          </a:p>
        </p:txBody>
      </p:sp>
      <p:sp>
        <p:nvSpPr>
          <p:cNvPr id="8" name="Textfeld 7"/>
          <p:cNvSpPr txBox="1"/>
          <p:nvPr/>
        </p:nvSpPr>
        <p:spPr>
          <a:xfrm>
            <a:off x="8081678" y="964000"/>
            <a:ext cx="886781" cy="701731"/>
          </a:xfrm>
          <a:prstGeom prst="rect">
            <a:avLst/>
          </a:prstGeom>
          <a:noFill/>
        </p:spPr>
        <p:txBody>
          <a:bodyPr wrap="none" rtlCol="0">
            <a:spAutoFit/>
          </a:bodyPr>
          <a:lstStyle/>
          <a:p>
            <a:r>
              <a:rPr lang="en-US" sz="3600" dirty="0">
                <a:solidFill>
                  <a:srgbClr val="FF0000"/>
                </a:solidFill>
                <a:latin typeface="Freestyle Script" panose="030804020302050B0404" pitchFamily="66" charset="0"/>
                <a:ea typeface="GulimChe" panose="020B0609000101010101" pitchFamily="49" charset="-127"/>
              </a:rPr>
              <a:t>NEU</a:t>
            </a:r>
            <a:r>
              <a:rPr lang="en-US" dirty="0">
                <a:solidFill>
                  <a:srgbClr val="FF0000"/>
                </a:solidFill>
                <a:latin typeface="Freestyle Script" panose="030804020302050B0404" pitchFamily="66" charset="0"/>
                <a:ea typeface="GulimChe" panose="020B0609000101010101" pitchFamily="49" charset="-127"/>
              </a:rPr>
              <a:t> </a:t>
            </a:r>
          </a:p>
        </p:txBody>
      </p:sp>
    </p:spTree>
    <p:extLst>
      <p:ext uri="{BB962C8B-B14F-4D97-AF65-F5344CB8AC3E}">
        <p14:creationId xmlns:p14="http://schemas.microsoft.com/office/powerpoint/2010/main" val="1972858967"/>
      </p:ext>
    </p:extLst>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
          <p:cNvSpPr>
            <a:spLocks noGrp="1" noChangeArrowheads="1"/>
          </p:cNvSpPr>
          <p:nvPr>
            <p:ph type="title"/>
          </p:nvPr>
        </p:nvSpPr>
        <p:spPr>
          <a:xfrm>
            <a:off x="827088" y="-26988"/>
            <a:ext cx="7859712" cy="1143001"/>
          </a:xfrm>
        </p:spPr>
        <p:txBody>
          <a:bodyPr/>
          <a:lstStyle/>
          <a:p>
            <a:pPr eaLnBrk="1" hangingPunct="1"/>
            <a:r>
              <a:rPr lang="pl-PL" dirty="0"/>
              <a:t>Świece wgłębne</a:t>
            </a:r>
            <a:r>
              <a:rPr lang="de-DE" dirty="0"/>
              <a:t> &amp; </a:t>
            </a:r>
            <a:r>
              <a:rPr lang="pl-PL" dirty="0"/>
              <a:t>membranowe</a:t>
            </a:r>
            <a:r>
              <a:rPr lang="de-DE" dirty="0"/>
              <a:t> </a:t>
            </a:r>
          </a:p>
        </p:txBody>
      </p:sp>
      <p:graphicFrame>
        <p:nvGraphicFramePr>
          <p:cNvPr id="4" name="Tabelle 3"/>
          <p:cNvGraphicFramePr>
            <a:graphicFrameLocks noGrp="1"/>
          </p:cNvGraphicFramePr>
          <p:nvPr>
            <p:extLst>
              <p:ext uri="{D42A27DB-BD31-4B8C-83A1-F6EECF244321}">
                <p14:modId xmlns:p14="http://schemas.microsoft.com/office/powerpoint/2010/main" val="270238691"/>
              </p:ext>
            </p:extLst>
          </p:nvPr>
        </p:nvGraphicFramePr>
        <p:xfrm>
          <a:off x="755576" y="1628800"/>
          <a:ext cx="7889118" cy="2885440"/>
        </p:xfrm>
        <a:graphic>
          <a:graphicData uri="http://schemas.openxmlformats.org/drawingml/2006/table">
            <a:tbl>
              <a:tblPr firstRow="1" bandRow="1">
                <a:tableStyleId>{5C22544A-7EE6-4342-B048-85BDC9FD1C3A}</a:tableStyleId>
              </a:tblPr>
              <a:tblGrid>
                <a:gridCol w="3944559">
                  <a:extLst>
                    <a:ext uri="{9D8B030D-6E8A-4147-A177-3AD203B41FA5}">
                      <a16:colId xmlns:a16="http://schemas.microsoft.com/office/drawing/2014/main" xmlns="" val="20000"/>
                    </a:ext>
                  </a:extLst>
                </a:gridCol>
                <a:gridCol w="3944559">
                  <a:extLst>
                    <a:ext uri="{9D8B030D-6E8A-4147-A177-3AD203B41FA5}">
                      <a16:colId xmlns:a16="http://schemas.microsoft.com/office/drawing/2014/main" xmlns="" val="20001"/>
                    </a:ext>
                  </a:extLst>
                </a:gridCol>
              </a:tblGrid>
              <a:tr h="370840">
                <a:tc>
                  <a:txBody>
                    <a:bodyPr/>
                    <a:lstStyle/>
                    <a:p>
                      <a:r>
                        <a:rPr lang="pl-PL" sz="1600" dirty="0"/>
                        <a:t>Świece filtracji wgłębnej</a:t>
                      </a:r>
                      <a:endParaRPr lang="en-US" sz="1600" dirty="0"/>
                    </a:p>
                  </a:txBody>
                  <a:tcPr/>
                </a:tc>
                <a:tc>
                  <a:txBody>
                    <a:bodyPr/>
                    <a:lstStyle/>
                    <a:p>
                      <a:r>
                        <a:rPr lang="pl-PL" sz="1600" dirty="0"/>
                        <a:t>Świece membranowe</a:t>
                      </a:r>
                      <a:endParaRPr lang="de-DE" sz="1600" dirty="0"/>
                    </a:p>
                  </a:txBody>
                  <a:tcPr/>
                </a:tc>
                <a:extLst>
                  <a:ext uri="{0D108BD9-81ED-4DB2-BD59-A6C34878D82A}">
                    <a16:rowId xmlns:a16="http://schemas.microsoft.com/office/drawing/2014/main" xmlns="" val="10000"/>
                  </a:ext>
                </a:extLst>
              </a:tr>
              <a:tr h="370840">
                <a:tc>
                  <a:txBody>
                    <a:bodyPr/>
                    <a:lstStyle/>
                    <a:p>
                      <a:r>
                        <a:rPr lang="pl-PL" sz="1600" dirty="0"/>
                        <a:t>Plisowana lub nawijana</a:t>
                      </a:r>
                      <a:endParaRPr lang="en-US" sz="1600" dirty="0"/>
                    </a:p>
                  </a:txBody>
                  <a:tcPr/>
                </a:tc>
                <a:tc>
                  <a:txBody>
                    <a:bodyPr/>
                    <a:lstStyle/>
                    <a:p>
                      <a:r>
                        <a:rPr lang="pl-PL" sz="1600" dirty="0"/>
                        <a:t>Plisowane</a:t>
                      </a:r>
                      <a:endParaRPr lang="en-US" sz="1600" dirty="0"/>
                    </a:p>
                  </a:txBody>
                  <a:tcPr/>
                </a:tc>
                <a:extLst>
                  <a:ext uri="{0D108BD9-81ED-4DB2-BD59-A6C34878D82A}">
                    <a16:rowId xmlns:a16="http://schemas.microsoft.com/office/drawing/2014/main" xmlns="" val="10001"/>
                  </a:ext>
                </a:extLst>
              </a:tr>
              <a:tr h="370840">
                <a:tc>
                  <a:txBody>
                    <a:bodyPr/>
                    <a:lstStyle/>
                    <a:p>
                      <a:r>
                        <a:rPr lang="de-DE" sz="1600" dirty="0"/>
                        <a:t>Nominelle</a:t>
                      </a:r>
                      <a:r>
                        <a:rPr lang="de-DE" sz="1600" baseline="0" dirty="0"/>
                        <a:t> Abscheiderate</a:t>
                      </a:r>
                      <a:endParaRPr lang="en-US" sz="1600" dirty="0"/>
                    </a:p>
                  </a:txBody>
                  <a:tcPr/>
                </a:tc>
                <a:tc>
                  <a:txBody>
                    <a:bodyPr/>
                    <a:lstStyle/>
                    <a:p>
                      <a:r>
                        <a:rPr lang="pl-PL" sz="1600" dirty="0"/>
                        <a:t>Absolutna skuteczność filtracji</a:t>
                      </a:r>
                      <a:endParaRPr lang="en-US" sz="1600" dirty="0"/>
                    </a:p>
                  </a:txBody>
                  <a:tcPr/>
                </a:tc>
                <a:extLst>
                  <a:ext uri="{0D108BD9-81ED-4DB2-BD59-A6C34878D82A}">
                    <a16:rowId xmlns:a16="http://schemas.microsoft.com/office/drawing/2014/main" xmlns="" val="10002"/>
                  </a:ext>
                </a:extLst>
              </a:tr>
              <a:tr h="370840">
                <a:tc>
                  <a:txBody>
                    <a:bodyPr/>
                    <a:lstStyle/>
                    <a:p>
                      <a:pPr marL="0" indent="0">
                        <a:lnSpc>
                          <a:spcPct val="95000"/>
                        </a:lnSpc>
                        <a:spcBef>
                          <a:spcPct val="0"/>
                        </a:spcBef>
                        <a:buClr>
                          <a:srgbClr val="000000"/>
                        </a:buClr>
                        <a:buSzPct val="100000"/>
                        <a:buFont typeface="Times New Roman" pitchFamily="18" charset="0"/>
                        <a:buNone/>
                      </a:pPr>
                      <a:r>
                        <a:rPr lang="de-DE" sz="1600" dirty="0">
                          <a:solidFill>
                            <a:srgbClr val="000000"/>
                          </a:solidFill>
                          <a:ea typeface="Lucida Sans Unicode" pitchFamily="34" charset="0"/>
                          <a:cs typeface="Lucida Sans Unicode" pitchFamily="34" charset="0"/>
                        </a:rPr>
                        <a:t>Absolute Abscheiderate:</a:t>
                      </a:r>
                      <a:r>
                        <a:rPr lang="de-DE" sz="1600" baseline="0" dirty="0">
                          <a:solidFill>
                            <a:srgbClr val="000000"/>
                          </a:solidFill>
                          <a:ea typeface="Lucida Sans Unicode" pitchFamily="34" charset="0"/>
                          <a:cs typeface="Lucida Sans Unicode" pitchFamily="34" charset="0"/>
                        </a:rPr>
                        <a:t> </a:t>
                      </a:r>
                      <a:br>
                        <a:rPr lang="de-DE" sz="1600" baseline="0" dirty="0">
                          <a:solidFill>
                            <a:srgbClr val="000000"/>
                          </a:solidFill>
                          <a:ea typeface="Lucida Sans Unicode" pitchFamily="34" charset="0"/>
                          <a:cs typeface="Lucida Sans Unicode" pitchFamily="34" charset="0"/>
                        </a:rPr>
                      </a:br>
                      <a:r>
                        <a:rPr lang="de-DE" sz="1600" dirty="0">
                          <a:solidFill>
                            <a:srgbClr val="000000"/>
                          </a:solidFill>
                          <a:ea typeface="Lucida Sans Unicode" pitchFamily="34" charset="0"/>
                          <a:cs typeface="Lucida Sans Unicode" pitchFamily="34" charset="0"/>
                        </a:rPr>
                        <a:t>ß-ratio (</a:t>
                      </a:r>
                      <a:r>
                        <a:rPr lang="pl-PL" sz="1600" dirty="0">
                          <a:solidFill>
                            <a:srgbClr val="000000"/>
                          </a:solidFill>
                          <a:ea typeface="Lucida Sans Unicode" pitchFamily="34" charset="0"/>
                          <a:cs typeface="Lucida Sans Unicode" pitchFamily="34" charset="0"/>
                        </a:rPr>
                        <a:t>cząstek</a:t>
                      </a:r>
                      <a:r>
                        <a:rPr lang="de-DE" sz="1600" dirty="0">
                          <a:solidFill>
                            <a:srgbClr val="000000"/>
                          </a:solidFill>
                          <a:ea typeface="Lucida Sans Unicode" pitchFamily="34" charset="0"/>
                          <a:cs typeface="Lucida Sans Unicode" pitchFamily="34" charset="0"/>
                        </a:rPr>
                        <a:t>) </a:t>
                      </a:r>
                      <a:r>
                        <a:rPr lang="de-DE" sz="1600" dirty="0">
                          <a:solidFill>
                            <a:schemeClr val="tx1"/>
                          </a:solidFill>
                        </a:rPr>
                        <a:t>≥</a:t>
                      </a:r>
                      <a:r>
                        <a:rPr lang="de-DE" sz="1600" dirty="0">
                          <a:solidFill>
                            <a:srgbClr val="000000"/>
                          </a:solidFill>
                          <a:ea typeface="Lucida Sans Unicode" pitchFamily="34" charset="0"/>
                          <a:cs typeface="Lucida Sans Unicode" pitchFamily="34" charset="0"/>
                        </a:rPr>
                        <a:t> 5000 </a:t>
                      </a:r>
                      <a:r>
                        <a:rPr lang="pl-PL" sz="1600" dirty="0">
                          <a:solidFill>
                            <a:srgbClr val="000000"/>
                          </a:solidFill>
                          <a:ea typeface="Lucida Sans Unicode" pitchFamily="34" charset="0"/>
                          <a:cs typeface="Lucida Sans Unicode" pitchFamily="34" charset="0"/>
                        </a:rPr>
                        <a:t>lub</a:t>
                      </a:r>
                      <a:r>
                        <a:rPr lang="de-DE" sz="1600" dirty="0">
                          <a:solidFill>
                            <a:srgbClr val="000000"/>
                          </a:solidFill>
                          <a:ea typeface="Lucida Sans Unicode" pitchFamily="34" charset="0"/>
                          <a:cs typeface="Lucida Sans Unicode" pitchFamily="34" charset="0"/>
                        </a:rPr>
                        <a:t> </a:t>
                      </a:r>
                      <a:r>
                        <a:rPr lang="pl-PL" sz="1600" dirty="0">
                          <a:solidFill>
                            <a:srgbClr val="000000"/>
                          </a:solidFill>
                          <a:ea typeface="Lucida Sans Unicode" pitchFamily="34" charset="0"/>
                          <a:cs typeface="Lucida Sans Unicode" pitchFamily="34" charset="0"/>
                        </a:rPr>
                        <a:t>zdolność zatrzymywania</a:t>
                      </a:r>
                      <a:r>
                        <a:rPr lang="de-DE" sz="1600" dirty="0">
                          <a:solidFill>
                            <a:srgbClr val="000000"/>
                          </a:solidFill>
                          <a:ea typeface="Lucida Sans Unicode" pitchFamily="34" charset="0"/>
                          <a:cs typeface="Lucida Sans Unicode" pitchFamily="34" charset="0"/>
                        </a:rPr>
                        <a:t> 99,98 %</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600" dirty="0">
                          <a:solidFill>
                            <a:srgbClr val="000000"/>
                          </a:solidFill>
                        </a:rPr>
                        <a:t>Redukcja mikrobiologiczna</a:t>
                      </a:r>
                      <a:r>
                        <a:rPr lang="de-DE" sz="1600" dirty="0">
                          <a:solidFill>
                            <a:srgbClr val="000000"/>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de-DE" sz="1600" dirty="0">
                          <a:solidFill>
                            <a:srgbClr val="000000"/>
                          </a:solidFill>
                        </a:rPr>
                        <a:t>(</a:t>
                      </a:r>
                      <a:r>
                        <a:rPr lang="pl-PL" sz="1600" dirty="0">
                          <a:solidFill>
                            <a:srgbClr val="000000"/>
                          </a:solidFill>
                        </a:rPr>
                        <a:t>jako wartość </a:t>
                      </a:r>
                      <a:r>
                        <a:rPr lang="de-DE" sz="1600" dirty="0">
                          <a:solidFill>
                            <a:srgbClr val="000000"/>
                          </a:solidFill>
                        </a:rPr>
                        <a:t>LRV</a:t>
                      </a:r>
                      <a:r>
                        <a:rPr lang="de-DE" sz="1600" baseline="0" dirty="0">
                          <a:solidFill>
                            <a:srgbClr val="000000"/>
                          </a:solidFill>
                        </a:rPr>
                        <a:t> </a:t>
                      </a:r>
                      <a:r>
                        <a:rPr lang="pl-PL" sz="1600" baseline="0" dirty="0">
                          <a:solidFill>
                            <a:srgbClr val="000000"/>
                          </a:solidFill>
                        </a:rPr>
                        <a:t>lub redukcja </a:t>
                      </a:r>
                      <a:r>
                        <a:rPr lang="de-DE" sz="1600" baseline="0" dirty="0">
                          <a:solidFill>
                            <a:srgbClr val="000000"/>
                          </a:solidFill>
                        </a:rPr>
                        <a:t> </a:t>
                      </a:r>
                      <a:r>
                        <a:rPr lang="de-DE" sz="1600" baseline="0" dirty="0" err="1">
                          <a:solidFill>
                            <a:srgbClr val="000000"/>
                          </a:solidFill>
                        </a:rPr>
                        <a:t>Titerreduktion</a:t>
                      </a:r>
                      <a:r>
                        <a:rPr lang="de-DE" sz="1600" baseline="0" dirty="0">
                          <a:solidFill>
                            <a:srgbClr val="000000"/>
                          </a:solidFill>
                        </a:rPr>
                        <a:t>)</a:t>
                      </a:r>
                      <a:endParaRPr lang="de-DE" sz="1600" dirty="0">
                        <a:solidFill>
                          <a:srgbClr val="000000"/>
                        </a:solidFill>
                      </a:endParaRPr>
                    </a:p>
                  </a:txBody>
                  <a:tcPr/>
                </a:tc>
                <a:extLst>
                  <a:ext uri="{0D108BD9-81ED-4DB2-BD59-A6C34878D82A}">
                    <a16:rowId xmlns:a16="http://schemas.microsoft.com/office/drawing/2014/main" xmlns="" val="10003"/>
                  </a:ext>
                </a:extLst>
              </a:tr>
              <a:tr h="370840">
                <a:tc>
                  <a:txBody>
                    <a:bodyPr/>
                    <a:lstStyle/>
                    <a:p>
                      <a:pPr eaLnBrk="0" hangingPunct="0">
                        <a:lnSpc>
                          <a:spcPct val="100000"/>
                        </a:lnSpc>
                        <a:spcBef>
                          <a:spcPct val="50000"/>
                        </a:spcBef>
                        <a:buClrTx/>
                      </a:pPr>
                      <a:r>
                        <a:rPr lang="pl-PL" sz="1600" dirty="0">
                          <a:solidFill>
                            <a:srgbClr val="000000"/>
                          </a:solidFill>
                        </a:rPr>
                        <a:t>Zastosowanie</a:t>
                      </a:r>
                      <a:r>
                        <a:rPr lang="de-DE" sz="1600" dirty="0">
                          <a:solidFill>
                            <a:srgbClr val="000000"/>
                          </a:solidFill>
                        </a:rPr>
                        <a:t>:</a:t>
                      </a:r>
                      <a:r>
                        <a:rPr lang="de-DE" sz="1600" baseline="0" dirty="0">
                          <a:solidFill>
                            <a:srgbClr val="000000"/>
                          </a:solidFill>
                        </a:rPr>
                        <a:t> </a:t>
                      </a:r>
                      <a:br>
                        <a:rPr lang="de-DE" sz="1600" baseline="0" dirty="0">
                          <a:solidFill>
                            <a:srgbClr val="000000"/>
                          </a:solidFill>
                        </a:rPr>
                      </a:br>
                      <a:r>
                        <a:rPr lang="pl-PL" sz="1600" baseline="0" dirty="0">
                          <a:solidFill>
                            <a:srgbClr val="000000"/>
                          </a:solidFill>
                        </a:rPr>
                        <a:t>Filtracja </a:t>
                      </a:r>
                      <a:r>
                        <a:rPr lang="pl-PL" sz="1600" baseline="0" dirty="0" err="1">
                          <a:solidFill>
                            <a:srgbClr val="000000"/>
                          </a:solidFill>
                        </a:rPr>
                        <a:t>klaryfikująca</a:t>
                      </a:r>
                      <a:r>
                        <a:rPr lang="pl-PL" sz="1600" baseline="0" dirty="0">
                          <a:solidFill>
                            <a:srgbClr val="000000"/>
                          </a:solidFill>
                        </a:rPr>
                        <a:t> i właściwa</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600" dirty="0"/>
                        <a:t>Zastosowanie</a:t>
                      </a:r>
                      <a:r>
                        <a:rPr lang="de-DE" sz="1600" dirty="0"/>
                        <a:t>: </a:t>
                      </a:r>
                      <a:br>
                        <a:rPr lang="de-DE" sz="1600" dirty="0"/>
                      </a:br>
                      <a:r>
                        <a:rPr lang="pl-PL" sz="1600" dirty="0"/>
                        <a:t>Sterylizacja przed rozlewem</a:t>
                      </a:r>
                      <a:endParaRPr lang="en-US" sz="1600" dirty="0"/>
                    </a:p>
                  </a:txBody>
                  <a:tcPr/>
                </a:tc>
                <a:extLst>
                  <a:ext uri="{0D108BD9-81ED-4DB2-BD59-A6C34878D82A}">
                    <a16:rowId xmlns:a16="http://schemas.microsoft.com/office/drawing/2014/main" xmlns="" val="10004"/>
                  </a:ext>
                </a:extLst>
              </a:tr>
              <a:tr h="370840">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xmlns="" val="10005"/>
                  </a:ext>
                </a:extLst>
              </a:tr>
            </a:tbl>
          </a:graphicData>
        </a:graphic>
      </p:graphicFrame>
      <p:pic>
        <p:nvPicPr>
          <p:cNvPr id="44" name="Grafik 43"/>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rot="5400000">
            <a:off x="2344200" y="2874616"/>
            <a:ext cx="773907" cy="3898900"/>
          </a:xfrm>
          <a:prstGeom prst="rect">
            <a:avLst/>
          </a:prstGeom>
        </p:spPr>
      </p:pic>
      <p:pic>
        <p:nvPicPr>
          <p:cNvPr id="45" name="Grafik 44"/>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4706731" y="4437112"/>
            <a:ext cx="3928678" cy="773865"/>
          </a:xfrm>
          <a:prstGeom prst="rect">
            <a:avLst/>
          </a:prstGeom>
        </p:spPr>
      </p:pic>
    </p:spTree>
    <p:extLst>
      <p:ext uri="{BB962C8B-B14F-4D97-AF65-F5344CB8AC3E}">
        <p14:creationId xmlns:p14="http://schemas.microsoft.com/office/powerpoint/2010/main" val="2566800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BECO PROTECT FS </a:t>
            </a:r>
            <a:r>
              <a:rPr lang="en-US" dirty="0" err="1"/>
              <a:t>FineStream</a:t>
            </a:r>
            <a:r>
              <a:rPr lang="en-US" dirty="0"/>
              <a:t/>
            </a:r>
            <a:br>
              <a:rPr lang="en-US" dirty="0"/>
            </a:br>
            <a:r>
              <a:rPr lang="en-US" dirty="0"/>
              <a:t>“</a:t>
            </a:r>
            <a:r>
              <a:rPr lang="pl-PL" dirty="0"/>
              <a:t>zasada klepsydry</a:t>
            </a:r>
            <a:r>
              <a:rPr lang="en-US" dirty="0"/>
              <a:t>”</a:t>
            </a:r>
          </a:p>
        </p:txBody>
      </p:sp>
      <p:sp>
        <p:nvSpPr>
          <p:cNvPr id="3" name="Inhaltsplatzhalter 2"/>
          <p:cNvSpPr>
            <a:spLocks noGrp="1"/>
          </p:cNvSpPr>
          <p:nvPr>
            <p:ph idx="1"/>
          </p:nvPr>
        </p:nvSpPr>
        <p:spPr>
          <a:xfrm>
            <a:off x="839788" y="1552575"/>
            <a:ext cx="7923212" cy="4540721"/>
          </a:xfrm>
        </p:spPr>
        <p:txBody>
          <a:bodyPr/>
          <a:lstStyle/>
          <a:p>
            <a:r>
              <a:rPr lang="pl-PL" sz="1400" dirty="0"/>
              <a:t>Jeśli specjalne włókniny filtrujące z polipropylenu są pofałdowane w innowacyjny sposób, otrzymasz BECO PROTECT FS </a:t>
            </a:r>
            <a:r>
              <a:rPr lang="pl-PL" sz="1400" dirty="0" err="1"/>
              <a:t>FineStream</a:t>
            </a:r>
            <a:r>
              <a:rPr lang="pl-PL" sz="1400" dirty="0"/>
              <a:t>. Uzwojenie powierzchni filtra odpowiada kształtowi klepsydry. Ta innowacyjna świeca z filtrem wgłębnym umożliwia zmienny przepływ i całkowite opróżnianie, szczególnie ważne w przypadku win wysokiej jakości. Liczy się każda kropla.</a:t>
            </a:r>
          </a:p>
          <a:p>
            <a:endParaRPr lang="de-DE" sz="1400" dirty="0"/>
          </a:p>
          <a:p>
            <a:r>
              <a:rPr lang="pl-PL" sz="1400" dirty="0"/>
              <a:t>Struktura porowata</a:t>
            </a:r>
            <a:endParaRPr lang="de-DE" sz="1400" dirty="0"/>
          </a:p>
          <a:p>
            <a:endParaRPr lang="de-DE" sz="1400" dirty="0"/>
          </a:p>
          <a:p>
            <a:endParaRPr lang="de-DE" sz="1400" dirty="0"/>
          </a:p>
          <a:p>
            <a:endParaRPr lang="de-DE" sz="1400" dirty="0"/>
          </a:p>
          <a:p>
            <a:endParaRPr lang="de-DE" sz="1400" dirty="0"/>
          </a:p>
        </p:txBody>
      </p:sp>
      <p:grpSp>
        <p:nvGrpSpPr>
          <p:cNvPr id="27" name="Gruppieren 26"/>
          <p:cNvGrpSpPr/>
          <p:nvPr/>
        </p:nvGrpSpPr>
        <p:grpSpPr>
          <a:xfrm>
            <a:off x="3131840" y="2636912"/>
            <a:ext cx="4246240" cy="3352429"/>
            <a:chOff x="2926854" y="2719272"/>
            <a:chExt cx="4246240" cy="3352429"/>
          </a:xfrm>
        </p:grpSpPr>
        <p:sp>
          <p:nvSpPr>
            <p:cNvPr id="7" name="Pfeil nach unten 6"/>
            <p:cNvSpPr/>
            <p:nvPr/>
          </p:nvSpPr>
          <p:spPr bwMode="auto">
            <a:xfrm>
              <a:off x="3716288" y="2719272"/>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pic>
          <p:nvPicPr>
            <p:cNvPr id="9" name="Grafik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6854" y="3336637"/>
              <a:ext cx="1866900" cy="2159000"/>
            </a:xfrm>
            <a:prstGeom prst="rect">
              <a:avLst/>
            </a:prstGeom>
          </p:spPr>
        </p:pic>
        <p:sp>
          <p:nvSpPr>
            <p:cNvPr id="10" name="Pfeil nach unten 9"/>
            <p:cNvSpPr/>
            <p:nvPr/>
          </p:nvSpPr>
          <p:spPr bwMode="auto">
            <a:xfrm>
              <a:off x="3716288" y="5447629"/>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pic>
          <p:nvPicPr>
            <p:cNvPr id="13" name="Grafik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6194" y="3391789"/>
              <a:ext cx="1866900" cy="2159000"/>
            </a:xfrm>
            <a:prstGeom prst="rect">
              <a:avLst/>
            </a:prstGeom>
          </p:spPr>
        </p:pic>
        <p:sp>
          <p:nvSpPr>
            <p:cNvPr id="15" name="Pfeil nach unten 14"/>
            <p:cNvSpPr/>
            <p:nvPr/>
          </p:nvSpPr>
          <p:spPr bwMode="auto">
            <a:xfrm>
              <a:off x="6093611" y="5495637"/>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scene3d>
              <a:camera prst="orthographicFront">
                <a:rot lat="0" lon="0" rev="10799999"/>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6" name="Pfeil nach unten 15"/>
            <p:cNvSpPr/>
            <p:nvPr/>
          </p:nvSpPr>
          <p:spPr bwMode="auto">
            <a:xfrm>
              <a:off x="6095628" y="2760573"/>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scene3d>
              <a:camera prst="orthographicFront">
                <a:rot lat="0" lon="0" rev="10799999"/>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8" name="Freihandform 17"/>
            <p:cNvSpPr/>
            <p:nvPr/>
          </p:nvSpPr>
          <p:spPr bwMode="auto">
            <a:xfrm>
              <a:off x="3513454" y="3866606"/>
              <a:ext cx="727620" cy="682086"/>
            </a:xfrm>
            <a:custGeom>
              <a:avLst/>
              <a:gdLst>
                <a:gd name="connsiteX0" fmla="*/ 4809 w 727620"/>
                <a:gd name="connsiteY0" fmla="*/ 69668 h 682086"/>
                <a:gd name="connsiteX1" fmla="*/ 4809 w 727620"/>
                <a:gd name="connsiteY1" fmla="*/ 69668 h 682086"/>
                <a:gd name="connsiteX2" fmla="*/ 57060 w 727620"/>
                <a:gd name="connsiteY2" fmla="*/ 121920 h 682086"/>
                <a:gd name="connsiteX3" fmla="*/ 100603 w 727620"/>
                <a:gd name="connsiteY3" fmla="*/ 165463 h 682086"/>
                <a:gd name="connsiteX4" fmla="*/ 135437 w 727620"/>
                <a:gd name="connsiteY4" fmla="*/ 217714 h 682086"/>
                <a:gd name="connsiteX5" fmla="*/ 152855 w 727620"/>
                <a:gd name="connsiteY5" fmla="*/ 235131 h 682086"/>
                <a:gd name="connsiteX6" fmla="*/ 187689 w 727620"/>
                <a:gd name="connsiteY6" fmla="*/ 287383 h 682086"/>
                <a:gd name="connsiteX7" fmla="*/ 222523 w 727620"/>
                <a:gd name="connsiteY7" fmla="*/ 339634 h 682086"/>
                <a:gd name="connsiteX8" fmla="*/ 239940 w 727620"/>
                <a:gd name="connsiteY8" fmla="*/ 365760 h 682086"/>
                <a:gd name="connsiteX9" fmla="*/ 266066 w 727620"/>
                <a:gd name="connsiteY9" fmla="*/ 383177 h 682086"/>
                <a:gd name="connsiteX10" fmla="*/ 283483 w 727620"/>
                <a:gd name="connsiteY10" fmla="*/ 409303 h 682086"/>
                <a:gd name="connsiteX11" fmla="*/ 309609 w 727620"/>
                <a:gd name="connsiteY11" fmla="*/ 435428 h 682086"/>
                <a:gd name="connsiteX12" fmla="*/ 318317 w 727620"/>
                <a:gd name="connsiteY12" fmla="*/ 461554 h 682086"/>
                <a:gd name="connsiteX13" fmla="*/ 335735 w 727620"/>
                <a:gd name="connsiteY13" fmla="*/ 487680 h 682086"/>
                <a:gd name="connsiteX14" fmla="*/ 344443 w 727620"/>
                <a:gd name="connsiteY14" fmla="*/ 513805 h 682086"/>
                <a:gd name="connsiteX15" fmla="*/ 353152 w 727620"/>
                <a:gd name="connsiteY15" fmla="*/ 679268 h 682086"/>
                <a:gd name="connsiteX16" fmla="*/ 379277 w 727620"/>
                <a:gd name="connsiteY16" fmla="*/ 653143 h 682086"/>
                <a:gd name="connsiteX17" fmla="*/ 396695 w 727620"/>
                <a:gd name="connsiteY17" fmla="*/ 557348 h 682086"/>
                <a:gd name="connsiteX18" fmla="*/ 414112 w 727620"/>
                <a:gd name="connsiteY18" fmla="*/ 531223 h 682086"/>
                <a:gd name="connsiteX19" fmla="*/ 431529 w 727620"/>
                <a:gd name="connsiteY19" fmla="*/ 513805 h 682086"/>
                <a:gd name="connsiteX20" fmla="*/ 466363 w 727620"/>
                <a:gd name="connsiteY20" fmla="*/ 461554 h 682086"/>
                <a:gd name="connsiteX21" fmla="*/ 475072 w 727620"/>
                <a:gd name="connsiteY21" fmla="*/ 391885 h 682086"/>
                <a:gd name="connsiteX22" fmla="*/ 483780 w 727620"/>
                <a:gd name="connsiteY22" fmla="*/ 365760 h 682086"/>
                <a:gd name="connsiteX23" fmla="*/ 509906 w 727620"/>
                <a:gd name="connsiteY23" fmla="*/ 348343 h 682086"/>
                <a:gd name="connsiteX24" fmla="*/ 527323 w 727620"/>
                <a:gd name="connsiteY24" fmla="*/ 330925 h 682086"/>
                <a:gd name="connsiteX25" fmla="*/ 579575 w 727620"/>
                <a:gd name="connsiteY25" fmla="*/ 296091 h 682086"/>
                <a:gd name="connsiteX26" fmla="*/ 605700 w 727620"/>
                <a:gd name="connsiteY26" fmla="*/ 278674 h 682086"/>
                <a:gd name="connsiteX27" fmla="*/ 623117 w 727620"/>
                <a:gd name="connsiteY27" fmla="*/ 252548 h 682086"/>
                <a:gd name="connsiteX28" fmla="*/ 649243 w 727620"/>
                <a:gd name="connsiteY28" fmla="*/ 243840 h 682086"/>
                <a:gd name="connsiteX29" fmla="*/ 657952 w 727620"/>
                <a:gd name="connsiteY29" fmla="*/ 217714 h 682086"/>
                <a:gd name="connsiteX30" fmla="*/ 684077 w 727620"/>
                <a:gd name="connsiteY30" fmla="*/ 191588 h 682086"/>
                <a:gd name="connsiteX31" fmla="*/ 718912 w 727620"/>
                <a:gd name="connsiteY31" fmla="*/ 113211 h 682086"/>
                <a:gd name="connsiteX32" fmla="*/ 727620 w 727620"/>
                <a:gd name="connsiteY32" fmla="*/ 87085 h 682086"/>
                <a:gd name="connsiteX33" fmla="*/ 701495 w 727620"/>
                <a:gd name="connsiteY33" fmla="*/ 8708 h 682086"/>
                <a:gd name="connsiteX34" fmla="*/ 675369 w 727620"/>
                <a:gd name="connsiteY34" fmla="*/ 0 h 682086"/>
                <a:gd name="connsiteX35" fmla="*/ 536032 w 727620"/>
                <a:gd name="connsiteY35" fmla="*/ 8708 h 682086"/>
                <a:gd name="connsiteX36" fmla="*/ 509906 w 727620"/>
                <a:gd name="connsiteY36" fmla="*/ 17417 h 682086"/>
                <a:gd name="connsiteX37" fmla="*/ 335735 w 727620"/>
                <a:gd name="connsiteY37" fmla="*/ 34834 h 682086"/>
                <a:gd name="connsiteX38" fmla="*/ 4809 w 727620"/>
                <a:gd name="connsiteY38" fmla="*/ 43543 h 682086"/>
                <a:gd name="connsiteX39" fmla="*/ 4809 w 727620"/>
                <a:gd name="connsiteY39" fmla="*/ 69668 h 682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27620" h="682086">
                  <a:moveTo>
                    <a:pt x="4809" y="69668"/>
                  </a:moveTo>
                  <a:lnTo>
                    <a:pt x="4809" y="69668"/>
                  </a:lnTo>
                  <a:cubicBezTo>
                    <a:pt x="22226" y="87085"/>
                    <a:pt x="40696" y="103510"/>
                    <a:pt x="57060" y="121920"/>
                  </a:cubicBezTo>
                  <a:cubicBezTo>
                    <a:pt x="99282" y="169421"/>
                    <a:pt x="46768" y="129572"/>
                    <a:pt x="100603" y="165463"/>
                  </a:cubicBezTo>
                  <a:cubicBezTo>
                    <a:pt x="112214" y="182880"/>
                    <a:pt x="120635" y="202913"/>
                    <a:pt x="135437" y="217714"/>
                  </a:cubicBezTo>
                  <a:cubicBezTo>
                    <a:pt x="141243" y="223520"/>
                    <a:pt x="147929" y="228562"/>
                    <a:pt x="152855" y="235131"/>
                  </a:cubicBezTo>
                  <a:cubicBezTo>
                    <a:pt x="165415" y="251877"/>
                    <a:pt x="176078" y="269966"/>
                    <a:pt x="187689" y="287383"/>
                  </a:cubicBezTo>
                  <a:lnTo>
                    <a:pt x="222523" y="339634"/>
                  </a:lnTo>
                  <a:cubicBezTo>
                    <a:pt x="228329" y="348343"/>
                    <a:pt x="231231" y="359954"/>
                    <a:pt x="239940" y="365760"/>
                  </a:cubicBezTo>
                  <a:lnTo>
                    <a:pt x="266066" y="383177"/>
                  </a:lnTo>
                  <a:cubicBezTo>
                    <a:pt x="271872" y="391886"/>
                    <a:pt x="276782" y="401262"/>
                    <a:pt x="283483" y="409303"/>
                  </a:cubicBezTo>
                  <a:cubicBezTo>
                    <a:pt x="291367" y="418764"/>
                    <a:pt x="302777" y="425181"/>
                    <a:pt x="309609" y="435428"/>
                  </a:cubicBezTo>
                  <a:cubicBezTo>
                    <a:pt x="314701" y="443066"/>
                    <a:pt x="314212" y="453343"/>
                    <a:pt x="318317" y="461554"/>
                  </a:cubicBezTo>
                  <a:cubicBezTo>
                    <a:pt x="322998" y="470916"/>
                    <a:pt x="329929" y="478971"/>
                    <a:pt x="335735" y="487680"/>
                  </a:cubicBezTo>
                  <a:cubicBezTo>
                    <a:pt x="338638" y="496388"/>
                    <a:pt x="343612" y="504663"/>
                    <a:pt x="344443" y="513805"/>
                  </a:cubicBezTo>
                  <a:cubicBezTo>
                    <a:pt x="349443" y="568809"/>
                    <a:pt x="339757" y="625686"/>
                    <a:pt x="353152" y="679268"/>
                  </a:cubicBezTo>
                  <a:cubicBezTo>
                    <a:pt x="356139" y="691216"/>
                    <a:pt x="370569" y="661851"/>
                    <a:pt x="379277" y="653143"/>
                  </a:cubicBezTo>
                  <a:cubicBezTo>
                    <a:pt x="382279" y="629125"/>
                    <a:pt x="383270" y="584198"/>
                    <a:pt x="396695" y="557348"/>
                  </a:cubicBezTo>
                  <a:cubicBezTo>
                    <a:pt x="401376" y="547987"/>
                    <a:pt x="407574" y="539396"/>
                    <a:pt x="414112" y="531223"/>
                  </a:cubicBezTo>
                  <a:cubicBezTo>
                    <a:pt x="419241" y="524812"/>
                    <a:pt x="426603" y="520374"/>
                    <a:pt x="431529" y="513805"/>
                  </a:cubicBezTo>
                  <a:cubicBezTo>
                    <a:pt x="444088" y="497059"/>
                    <a:pt x="466363" y="461554"/>
                    <a:pt x="466363" y="461554"/>
                  </a:cubicBezTo>
                  <a:cubicBezTo>
                    <a:pt x="469266" y="438331"/>
                    <a:pt x="470885" y="414911"/>
                    <a:pt x="475072" y="391885"/>
                  </a:cubicBezTo>
                  <a:cubicBezTo>
                    <a:pt x="476714" y="382854"/>
                    <a:pt x="478046" y="372928"/>
                    <a:pt x="483780" y="365760"/>
                  </a:cubicBezTo>
                  <a:cubicBezTo>
                    <a:pt x="490318" y="357587"/>
                    <a:pt x="501733" y="354881"/>
                    <a:pt x="509906" y="348343"/>
                  </a:cubicBezTo>
                  <a:cubicBezTo>
                    <a:pt x="516317" y="343214"/>
                    <a:pt x="520754" y="335851"/>
                    <a:pt x="527323" y="330925"/>
                  </a:cubicBezTo>
                  <a:cubicBezTo>
                    <a:pt x="544069" y="318365"/>
                    <a:pt x="562158" y="307702"/>
                    <a:pt x="579575" y="296091"/>
                  </a:cubicBezTo>
                  <a:lnTo>
                    <a:pt x="605700" y="278674"/>
                  </a:lnTo>
                  <a:cubicBezTo>
                    <a:pt x="611506" y="269965"/>
                    <a:pt x="614944" y="259086"/>
                    <a:pt x="623117" y="252548"/>
                  </a:cubicBezTo>
                  <a:cubicBezTo>
                    <a:pt x="630285" y="246814"/>
                    <a:pt x="642752" y="250331"/>
                    <a:pt x="649243" y="243840"/>
                  </a:cubicBezTo>
                  <a:cubicBezTo>
                    <a:pt x="655734" y="237349"/>
                    <a:pt x="652860" y="225352"/>
                    <a:pt x="657952" y="217714"/>
                  </a:cubicBezTo>
                  <a:cubicBezTo>
                    <a:pt x="664783" y="207467"/>
                    <a:pt x="675369" y="200297"/>
                    <a:pt x="684077" y="191588"/>
                  </a:cubicBezTo>
                  <a:cubicBezTo>
                    <a:pt x="704805" y="129408"/>
                    <a:pt x="691311" y="154613"/>
                    <a:pt x="718912" y="113211"/>
                  </a:cubicBezTo>
                  <a:cubicBezTo>
                    <a:pt x="721815" y="104502"/>
                    <a:pt x="727620" y="96265"/>
                    <a:pt x="727620" y="87085"/>
                  </a:cubicBezTo>
                  <a:cubicBezTo>
                    <a:pt x="727620" y="64989"/>
                    <a:pt x="722525" y="25532"/>
                    <a:pt x="701495" y="8708"/>
                  </a:cubicBezTo>
                  <a:cubicBezTo>
                    <a:pt x="694327" y="2974"/>
                    <a:pt x="684078" y="2903"/>
                    <a:pt x="675369" y="0"/>
                  </a:cubicBezTo>
                  <a:cubicBezTo>
                    <a:pt x="628923" y="2903"/>
                    <a:pt x="582313" y="3836"/>
                    <a:pt x="536032" y="8708"/>
                  </a:cubicBezTo>
                  <a:cubicBezTo>
                    <a:pt x="526903" y="9669"/>
                    <a:pt x="518908" y="15617"/>
                    <a:pt x="509906" y="17417"/>
                  </a:cubicBezTo>
                  <a:cubicBezTo>
                    <a:pt x="463468" y="26705"/>
                    <a:pt x="373547" y="33351"/>
                    <a:pt x="335735" y="34834"/>
                  </a:cubicBezTo>
                  <a:cubicBezTo>
                    <a:pt x="225473" y="39158"/>
                    <a:pt x="115118" y="40640"/>
                    <a:pt x="4809" y="43543"/>
                  </a:cubicBezTo>
                  <a:cubicBezTo>
                    <a:pt x="-6012" y="86826"/>
                    <a:pt x="4809" y="65314"/>
                    <a:pt x="4809" y="69668"/>
                  </a:cubicBezTo>
                  <a:close/>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9" name="Freihandform 18"/>
            <p:cNvSpPr/>
            <p:nvPr/>
          </p:nvSpPr>
          <p:spPr bwMode="auto">
            <a:xfrm>
              <a:off x="3466010" y="3831770"/>
              <a:ext cx="775064" cy="740979"/>
            </a:xfrm>
            <a:custGeom>
              <a:avLst/>
              <a:gdLst>
                <a:gd name="connsiteX0" fmla="*/ 0 w 735937"/>
                <a:gd name="connsiteY0" fmla="*/ 52251 h 653890"/>
                <a:gd name="connsiteX1" fmla="*/ 0 w 735937"/>
                <a:gd name="connsiteY1" fmla="*/ 52251 h 653890"/>
                <a:gd name="connsiteX2" fmla="*/ 78377 w 735937"/>
                <a:gd name="connsiteY2" fmla="*/ 174171 h 653890"/>
                <a:gd name="connsiteX3" fmla="*/ 95794 w 735937"/>
                <a:gd name="connsiteY3" fmla="*/ 200297 h 653890"/>
                <a:gd name="connsiteX4" fmla="*/ 121920 w 735937"/>
                <a:gd name="connsiteY4" fmla="*/ 226423 h 653890"/>
                <a:gd name="connsiteX5" fmla="*/ 139337 w 735937"/>
                <a:gd name="connsiteY5" fmla="*/ 252548 h 653890"/>
                <a:gd name="connsiteX6" fmla="*/ 182880 w 735937"/>
                <a:gd name="connsiteY6" fmla="*/ 287383 h 653890"/>
                <a:gd name="connsiteX7" fmla="*/ 217714 w 735937"/>
                <a:gd name="connsiteY7" fmla="*/ 330926 h 653890"/>
                <a:gd name="connsiteX8" fmla="*/ 243840 w 735937"/>
                <a:gd name="connsiteY8" fmla="*/ 348343 h 653890"/>
                <a:gd name="connsiteX9" fmla="*/ 261257 w 735937"/>
                <a:gd name="connsiteY9" fmla="*/ 374468 h 653890"/>
                <a:gd name="connsiteX10" fmla="*/ 278674 w 735937"/>
                <a:gd name="connsiteY10" fmla="*/ 426720 h 653890"/>
                <a:gd name="connsiteX11" fmla="*/ 296091 w 735937"/>
                <a:gd name="connsiteY11" fmla="*/ 452846 h 653890"/>
                <a:gd name="connsiteX12" fmla="*/ 313508 w 735937"/>
                <a:gd name="connsiteY12" fmla="*/ 505097 h 653890"/>
                <a:gd name="connsiteX13" fmla="*/ 322217 w 735937"/>
                <a:gd name="connsiteY13" fmla="*/ 531223 h 653890"/>
                <a:gd name="connsiteX14" fmla="*/ 330925 w 735937"/>
                <a:gd name="connsiteY14" fmla="*/ 644434 h 653890"/>
                <a:gd name="connsiteX15" fmla="*/ 391885 w 735937"/>
                <a:gd name="connsiteY15" fmla="*/ 635726 h 653890"/>
                <a:gd name="connsiteX16" fmla="*/ 400594 w 735937"/>
                <a:gd name="connsiteY16" fmla="*/ 522514 h 653890"/>
                <a:gd name="connsiteX17" fmla="*/ 435428 w 735937"/>
                <a:gd name="connsiteY17" fmla="*/ 470263 h 653890"/>
                <a:gd name="connsiteX18" fmla="*/ 470263 w 735937"/>
                <a:gd name="connsiteY18" fmla="*/ 426720 h 653890"/>
                <a:gd name="connsiteX19" fmla="*/ 478971 w 735937"/>
                <a:gd name="connsiteY19" fmla="*/ 400594 h 653890"/>
                <a:gd name="connsiteX20" fmla="*/ 548640 w 735937"/>
                <a:gd name="connsiteY20" fmla="*/ 313508 h 653890"/>
                <a:gd name="connsiteX21" fmla="*/ 574765 w 735937"/>
                <a:gd name="connsiteY21" fmla="*/ 287383 h 653890"/>
                <a:gd name="connsiteX22" fmla="*/ 618308 w 735937"/>
                <a:gd name="connsiteY22" fmla="*/ 252548 h 653890"/>
                <a:gd name="connsiteX23" fmla="*/ 653143 w 735937"/>
                <a:gd name="connsiteY23" fmla="*/ 217714 h 653890"/>
                <a:gd name="connsiteX24" fmla="*/ 670560 w 735937"/>
                <a:gd name="connsiteY24" fmla="*/ 191588 h 653890"/>
                <a:gd name="connsiteX25" fmla="*/ 714103 w 735937"/>
                <a:gd name="connsiteY25" fmla="*/ 139337 h 653890"/>
                <a:gd name="connsiteX26" fmla="*/ 722811 w 735937"/>
                <a:gd name="connsiteY26" fmla="*/ 8708 h 653890"/>
                <a:gd name="connsiteX27" fmla="*/ 679268 w 735937"/>
                <a:gd name="connsiteY27" fmla="*/ 0 h 653890"/>
                <a:gd name="connsiteX28" fmla="*/ 583474 w 735937"/>
                <a:gd name="connsiteY28" fmla="*/ 8708 h 653890"/>
                <a:gd name="connsiteX29" fmla="*/ 557348 w 735937"/>
                <a:gd name="connsiteY29" fmla="*/ 17417 h 653890"/>
                <a:gd name="connsiteX30" fmla="*/ 478971 w 735937"/>
                <a:gd name="connsiteY30" fmla="*/ 26126 h 653890"/>
                <a:gd name="connsiteX31" fmla="*/ 418011 w 735937"/>
                <a:gd name="connsiteY31" fmla="*/ 34834 h 653890"/>
                <a:gd name="connsiteX32" fmla="*/ 26125 w 735937"/>
                <a:gd name="connsiteY32" fmla="*/ 43543 h 653890"/>
                <a:gd name="connsiteX33" fmla="*/ 26125 w 735937"/>
                <a:gd name="connsiteY33" fmla="*/ 104503 h 653890"/>
                <a:gd name="connsiteX34" fmla="*/ 60960 w 735937"/>
                <a:gd name="connsiteY34" fmla="*/ 104503 h 653890"/>
                <a:gd name="connsiteX35" fmla="*/ 139337 w 735937"/>
                <a:gd name="connsiteY35" fmla="*/ 104503 h 653890"/>
                <a:gd name="connsiteX36" fmla="*/ 191588 w 735937"/>
                <a:gd name="connsiteY36" fmla="*/ 104503 h 653890"/>
                <a:gd name="connsiteX37" fmla="*/ 191588 w 735937"/>
                <a:gd name="connsiteY37" fmla="*/ 104503 h 653890"/>
                <a:gd name="connsiteX38" fmla="*/ 130628 w 735937"/>
                <a:gd name="connsiteY38" fmla="*/ 17417 h 653890"/>
                <a:gd name="connsiteX39" fmla="*/ 130628 w 735937"/>
                <a:gd name="connsiteY39" fmla="*/ 17417 h 653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35937" h="653890">
                  <a:moveTo>
                    <a:pt x="0" y="52251"/>
                  </a:moveTo>
                  <a:lnTo>
                    <a:pt x="0" y="52251"/>
                  </a:lnTo>
                  <a:cubicBezTo>
                    <a:pt x="66635" y="156964"/>
                    <a:pt x="39950" y="116530"/>
                    <a:pt x="78377" y="174171"/>
                  </a:cubicBezTo>
                  <a:cubicBezTo>
                    <a:pt x="84183" y="182880"/>
                    <a:pt x="88393" y="192896"/>
                    <a:pt x="95794" y="200297"/>
                  </a:cubicBezTo>
                  <a:cubicBezTo>
                    <a:pt x="104503" y="209006"/>
                    <a:pt x="114035" y="216962"/>
                    <a:pt x="121920" y="226423"/>
                  </a:cubicBezTo>
                  <a:cubicBezTo>
                    <a:pt x="128620" y="234463"/>
                    <a:pt x="132799" y="244375"/>
                    <a:pt x="139337" y="252548"/>
                  </a:cubicBezTo>
                  <a:cubicBezTo>
                    <a:pt x="153521" y="270278"/>
                    <a:pt x="163478" y="274448"/>
                    <a:pt x="182880" y="287383"/>
                  </a:cubicBezTo>
                  <a:cubicBezTo>
                    <a:pt x="195810" y="306778"/>
                    <a:pt x="199989" y="316746"/>
                    <a:pt x="217714" y="330926"/>
                  </a:cubicBezTo>
                  <a:cubicBezTo>
                    <a:pt x="225887" y="337464"/>
                    <a:pt x="235131" y="342537"/>
                    <a:pt x="243840" y="348343"/>
                  </a:cubicBezTo>
                  <a:cubicBezTo>
                    <a:pt x="249646" y="357051"/>
                    <a:pt x="257006" y="364904"/>
                    <a:pt x="261257" y="374468"/>
                  </a:cubicBezTo>
                  <a:cubicBezTo>
                    <a:pt x="268713" y="391245"/>
                    <a:pt x="268490" y="411444"/>
                    <a:pt x="278674" y="426720"/>
                  </a:cubicBezTo>
                  <a:cubicBezTo>
                    <a:pt x="284480" y="435429"/>
                    <a:pt x="291840" y="443282"/>
                    <a:pt x="296091" y="452846"/>
                  </a:cubicBezTo>
                  <a:cubicBezTo>
                    <a:pt x="303547" y="469623"/>
                    <a:pt x="307702" y="487680"/>
                    <a:pt x="313508" y="505097"/>
                  </a:cubicBezTo>
                  <a:lnTo>
                    <a:pt x="322217" y="531223"/>
                  </a:lnTo>
                  <a:cubicBezTo>
                    <a:pt x="325120" y="568960"/>
                    <a:pt x="309931" y="612942"/>
                    <a:pt x="330925" y="644434"/>
                  </a:cubicBezTo>
                  <a:cubicBezTo>
                    <a:pt x="342311" y="661513"/>
                    <a:pt x="381701" y="653548"/>
                    <a:pt x="391885" y="635726"/>
                  </a:cubicBezTo>
                  <a:cubicBezTo>
                    <a:pt x="410663" y="602864"/>
                    <a:pt x="390962" y="559117"/>
                    <a:pt x="400594" y="522514"/>
                  </a:cubicBezTo>
                  <a:cubicBezTo>
                    <a:pt x="405921" y="502271"/>
                    <a:pt x="423817" y="487680"/>
                    <a:pt x="435428" y="470263"/>
                  </a:cubicBezTo>
                  <a:cubicBezTo>
                    <a:pt x="457400" y="437304"/>
                    <a:pt x="445443" y="451538"/>
                    <a:pt x="470263" y="426720"/>
                  </a:cubicBezTo>
                  <a:cubicBezTo>
                    <a:pt x="473166" y="418011"/>
                    <a:pt x="474513" y="408619"/>
                    <a:pt x="478971" y="400594"/>
                  </a:cubicBezTo>
                  <a:cubicBezTo>
                    <a:pt x="506434" y="351159"/>
                    <a:pt x="511932" y="350216"/>
                    <a:pt x="548640" y="313508"/>
                  </a:cubicBezTo>
                  <a:cubicBezTo>
                    <a:pt x="557348" y="304800"/>
                    <a:pt x="564518" y="294214"/>
                    <a:pt x="574765" y="287383"/>
                  </a:cubicBezTo>
                  <a:cubicBezTo>
                    <a:pt x="607723" y="265412"/>
                    <a:pt x="593490" y="277367"/>
                    <a:pt x="618308" y="252548"/>
                  </a:cubicBezTo>
                  <a:cubicBezTo>
                    <a:pt x="637310" y="195547"/>
                    <a:pt x="610919" y="251494"/>
                    <a:pt x="653143" y="217714"/>
                  </a:cubicBezTo>
                  <a:cubicBezTo>
                    <a:pt x="661316" y="211176"/>
                    <a:pt x="663860" y="199629"/>
                    <a:pt x="670560" y="191588"/>
                  </a:cubicBezTo>
                  <a:cubicBezTo>
                    <a:pt x="726444" y="124527"/>
                    <a:pt x="670852" y="204211"/>
                    <a:pt x="714103" y="139337"/>
                  </a:cubicBezTo>
                  <a:cubicBezTo>
                    <a:pt x="728050" y="97497"/>
                    <a:pt x="750418" y="54720"/>
                    <a:pt x="722811" y="8708"/>
                  </a:cubicBezTo>
                  <a:cubicBezTo>
                    <a:pt x="715196" y="-3984"/>
                    <a:pt x="693782" y="2903"/>
                    <a:pt x="679268" y="0"/>
                  </a:cubicBezTo>
                  <a:cubicBezTo>
                    <a:pt x="647337" y="2903"/>
                    <a:pt x="615215" y="4174"/>
                    <a:pt x="583474" y="8708"/>
                  </a:cubicBezTo>
                  <a:cubicBezTo>
                    <a:pt x="574386" y="10006"/>
                    <a:pt x="566403" y="15908"/>
                    <a:pt x="557348" y="17417"/>
                  </a:cubicBezTo>
                  <a:cubicBezTo>
                    <a:pt x="531419" y="21739"/>
                    <a:pt x="505054" y="22866"/>
                    <a:pt x="478971" y="26126"/>
                  </a:cubicBezTo>
                  <a:cubicBezTo>
                    <a:pt x="458603" y="28672"/>
                    <a:pt x="438522" y="34045"/>
                    <a:pt x="418011" y="34834"/>
                  </a:cubicBezTo>
                  <a:cubicBezTo>
                    <a:pt x="287447" y="39856"/>
                    <a:pt x="154769" y="20673"/>
                    <a:pt x="26125" y="43543"/>
                  </a:cubicBezTo>
                  <a:cubicBezTo>
                    <a:pt x="6119" y="47100"/>
                    <a:pt x="26125" y="84183"/>
                    <a:pt x="26125" y="104503"/>
                  </a:cubicBezTo>
                  <a:lnTo>
                    <a:pt x="60960" y="104503"/>
                  </a:lnTo>
                  <a:lnTo>
                    <a:pt x="139337" y="104503"/>
                  </a:lnTo>
                  <a:lnTo>
                    <a:pt x="191588" y="104503"/>
                  </a:lnTo>
                  <a:lnTo>
                    <a:pt x="191588" y="104503"/>
                  </a:lnTo>
                  <a:lnTo>
                    <a:pt x="130628" y="17417"/>
                  </a:lnTo>
                  <a:lnTo>
                    <a:pt x="130628" y="17417"/>
                  </a:lnTo>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0" name="Freihandform 19"/>
            <p:cNvSpPr/>
            <p:nvPr/>
          </p:nvSpPr>
          <p:spPr bwMode="auto">
            <a:xfrm>
              <a:off x="3431177" y="4720046"/>
              <a:ext cx="889642" cy="567033"/>
            </a:xfrm>
            <a:custGeom>
              <a:avLst/>
              <a:gdLst>
                <a:gd name="connsiteX0" fmla="*/ 348343 w 889642"/>
                <a:gd name="connsiteY0" fmla="*/ 0 h 567033"/>
                <a:gd name="connsiteX1" fmla="*/ 348343 w 889642"/>
                <a:gd name="connsiteY1" fmla="*/ 0 h 567033"/>
                <a:gd name="connsiteX2" fmla="*/ 339634 w 889642"/>
                <a:gd name="connsiteY2" fmla="*/ 78377 h 567033"/>
                <a:gd name="connsiteX3" fmla="*/ 313509 w 889642"/>
                <a:gd name="connsiteY3" fmla="*/ 104503 h 567033"/>
                <a:gd name="connsiteX4" fmla="*/ 261257 w 889642"/>
                <a:gd name="connsiteY4" fmla="*/ 139337 h 567033"/>
                <a:gd name="connsiteX5" fmla="*/ 209006 w 889642"/>
                <a:gd name="connsiteY5" fmla="*/ 156754 h 567033"/>
                <a:gd name="connsiteX6" fmla="*/ 182880 w 889642"/>
                <a:gd name="connsiteY6" fmla="*/ 165463 h 567033"/>
                <a:gd name="connsiteX7" fmla="*/ 104503 w 889642"/>
                <a:gd name="connsiteY7" fmla="*/ 209005 h 567033"/>
                <a:gd name="connsiteX8" fmla="*/ 87086 w 889642"/>
                <a:gd name="connsiteY8" fmla="*/ 226423 h 567033"/>
                <a:gd name="connsiteX9" fmla="*/ 69669 w 889642"/>
                <a:gd name="connsiteY9" fmla="*/ 252548 h 567033"/>
                <a:gd name="connsiteX10" fmla="*/ 43543 w 889642"/>
                <a:gd name="connsiteY10" fmla="*/ 269965 h 567033"/>
                <a:gd name="connsiteX11" fmla="*/ 17417 w 889642"/>
                <a:gd name="connsiteY11" fmla="*/ 348343 h 567033"/>
                <a:gd name="connsiteX12" fmla="*/ 8709 w 889642"/>
                <a:gd name="connsiteY12" fmla="*/ 374468 h 567033"/>
                <a:gd name="connsiteX13" fmla="*/ 0 w 889642"/>
                <a:gd name="connsiteY13" fmla="*/ 400594 h 567033"/>
                <a:gd name="connsiteX14" fmla="*/ 8709 w 889642"/>
                <a:gd name="connsiteY14" fmla="*/ 452845 h 567033"/>
                <a:gd name="connsiteX15" fmla="*/ 78377 w 889642"/>
                <a:gd name="connsiteY15" fmla="*/ 478971 h 567033"/>
                <a:gd name="connsiteX16" fmla="*/ 235132 w 889642"/>
                <a:gd name="connsiteY16" fmla="*/ 487680 h 567033"/>
                <a:gd name="connsiteX17" fmla="*/ 287383 w 889642"/>
                <a:gd name="connsiteY17" fmla="*/ 505097 h 567033"/>
                <a:gd name="connsiteX18" fmla="*/ 313509 w 889642"/>
                <a:gd name="connsiteY18" fmla="*/ 513805 h 567033"/>
                <a:gd name="connsiteX19" fmla="*/ 705394 w 889642"/>
                <a:gd name="connsiteY19" fmla="*/ 522514 h 567033"/>
                <a:gd name="connsiteX20" fmla="*/ 766354 w 889642"/>
                <a:gd name="connsiteY20" fmla="*/ 505097 h 567033"/>
                <a:gd name="connsiteX21" fmla="*/ 792480 w 889642"/>
                <a:gd name="connsiteY21" fmla="*/ 487680 h 567033"/>
                <a:gd name="connsiteX22" fmla="*/ 818606 w 889642"/>
                <a:gd name="connsiteY22" fmla="*/ 478971 h 567033"/>
                <a:gd name="connsiteX23" fmla="*/ 870857 w 889642"/>
                <a:gd name="connsiteY23" fmla="*/ 444137 h 567033"/>
                <a:gd name="connsiteX24" fmla="*/ 879566 w 889642"/>
                <a:gd name="connsiteY24" fmla="*/ 339634 h 567033"/>
                <a:gd name="connsiteX25" fmla="*/ 853440 w 889642"/>
                <a:gd name="connsiteY25" fmla="*/ 322217 h 567033"/>
                <a:gd name="connsiteX26" fmla="*/ 801189 w 889642"/>
                <a:gd name="connsiteY26" fmla="*/ 304800 h 567033"/>
                <a:gd name="connsiteX27" fmla="*/ 766354 w 889642"/>
                <a:gd name="connsiteY27" fmla="*/ 261257 h 567033"/>
                <a:gd name="connsiteX28" fmla="*/ 757646 w 889642"/>
                <a:gd name="connsiteY28" fmla="*/ 235131 h 567033"/>
                <a:gd name="connsiteX29" fmla="*/ 731520 w 889642"/>
                <a:gd name="connsiteY29" fmla="*/ 217714 h 567033"/>
                <a:gd name="connsiteX30" fmla="*/ 705394 w 889642"/>
                <a:gd name="connsiteY30" fmla="*/ 191588 h 567033"/>
                <a:gd name="connsiteX31" fmla="*/ 653143 w 889642"/>
                <a:gd name="connsiteY31" fmla="*/ 156754 h 567033"/>
                <a:gd name="connsiteX32" fmla="*/ 600892 w 889642"/>
                <a:gd name="connsiteY32" fmla="*/ 121920 h 567033"/>
                <a:gd name="connsiteX33" fmla="*/ 539932 w 889642"/>
                <a:gd name="connsiteY33" fmla="*/ 78377 h 567033"/>
                <a:gd name="connsiteX34" fmla="*/ 522514 w 889642"/>
                <a:gd name="connsiteY34" fmla="*/ 60960 h 567033"/>
                <a:gd name="connsiteX35" fmla="*/ 496389 w 889642"/>
                <a:gd name="connsiteY35" fmla="*/ 52251 h 567033"/>
                <a:gd name="connsiteX36" fmla="*/ 409303 w 889642"/>
                <a:gd name="connsiteY36" fmla="*/ 34834 h 567033"/>
                <a:gd name="connsiteX37" fmla="*/ 357052 w 889642"/>
                <a:gd name="connsiteY37" fmla="*/ 17417 h 567033"/>
                <a:gd name="connsiteX38" fmla="*/ 348343 w 889642"/>
                <a:gd name="connsiteY38" fmla="*/ 0 h 567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889642" h="567033">
                  <a:moveTo>
                    <a:pt x="348343" y="0"/>
                  </a:moveTo>
                  <a:lnTo>
                    <a:pt x="348343" y="0"/>
                  </a:lnTo>
                  <a:cubicBezTo>
                    <a:pt x="345440" y="26126"/>
                    <a:pt x="347946" y="53439"/>
                    <a:pt x="339634" y="78377"/>
                  </a:cubicBezTo>
                  <a:cubicBezTo>
                    <a:pt x="335739" y="90061"/>
                    <a:pt x="323230" y="96942"/>
                    <a:pt x="313509" y="104503"/>
                  </a:cubicBezTo>
                  <a:cubicBezTo>
                    <a:pt x="296986" y="117355"/>
                    <a:pt x="281116" y="132717"/>
                    <a:pt x="261257" y="139337"/>
                  </a:cubicBezTo>
                  <a:lnTo>
                    <a:pt x="209006" y="156754"/>
                  </a:lnTo>
                  <a:cubicBezTo>
                    <a:pt x="200297" y="159657"/>
                    <a:pt x="190518" y="160371"/>
                    <a:pt x="182880" y="165463"/>
                  </a:cubicBezTo>
                  <a:cubicBezTo>
                    <a:pt x="122991" y="205389"/>
                    <a:pt x="150488" y="193678"/>
                    <a:pt x="104503" y="209005"/>
                  </a:cubicBezTo>
                  <a:cubicBezTo>
                    <a:pt x="98697" y="214811"/>
                    <a:pt x="92215" y="220012"/>
                    <a:pt x="87086" y="226423"/>
                  </a:cubicBezTo>
                  <a:cubicBezTo>
                    <a:pt x="80548" y="234596"/>
                    <a:pt x="77070" y="245147"/>
                    <a:pt x="69669" y="252548"/>
                  </a:cubicBezTo>
                  <a:cubicBezTo>
                    <a:pt x="62268" y="259949"/>
                    <a:pt x="52252" y="264159"/>
                    <a:pt x="43543" y="269965"/>
                  </a:cubicBezTo>
                  <a:lnTo>
                    <a:pt x="17417" y="348343"/>
                  </a:lnTo>
                  <a:lnTo>
                    <a:pt x="8709" y="374468"/>
                  </a:lnTo>
                  <a:lnTo>
                    <a:pt x="0" y="400594"/>
                  </a:lnTo>
                  <a:cubicBezTo>
                    <a:pt x="2903" y="418011"/>
                    <a:pt x="813" y="437052"/>
                    <a:pt x="8709" y="452845"/>
                  </a:cubicBezTo>
                  <a:cubicBezTo>
                    <a:pt x="18111" y="471648"/>
                    <a:pt x="65638" y="477863"/>
                    <a:pt x="78377" y="478971"/>
                  </a:cubicBezTo>
                  <a:cubicBezTo>
                    <a:pt x="130513" y="483504"/>
                    <a:pt x="182880" y="484777"/>
                    <a:pt x="235132" y="487680"/>
                  </a:cubicBezTo>
                  <a:lnTo>
                    <a:pt x="287383" y="505097"/>
                  </a:lnTo>
                  <a:lnTo>
                    <a:pt x="313509" y="513805"/>
                  </a:lnTo>
                  <a:cubicBezTo>
                    <a:pt x="418744" y="619047"/>
                    <a:pt x="329801" y="538497"/>
                    <a:pt x="705394" y="522514"/>
                  </a:cubicBezTo>
                  <a:cubicBezTo>
                    <a:pt x="717927" y="521981"/>
                    <a:pt x="752808" y="509612"/>
                    <a:pt x="766354" y="505097"/>
                  </a:cubicBezTo>
                  <a:cubicBezTo>
                    <a:pt x="775063" y="499291"/>
                    <a:pt x="783119" y="492361"/>
                    <a:pt x="792480" y="487680"/>
                  </a:cubicBezTo>
                  <a:cubicBezTo>
                    <a:pt x="800691" y="483575"/>
                    <a:pt x="810581" y="483429"/>
                    <a:pt x="818606" y="478971"/>
                  </a:cubicBezTo>
                  <a:cubicBezTo>
                    <a:pt x="836904" y="468805"/>
                    <a:pt x="870857" y="444137"/>
                    <a:pt x="870857" y="444137"/>
                  </a:cubicBezTo>
                  <a:cubicBezTo>
                    <a:pt x="884103" y="404398"/>
                    <a:pt x="900674" y="381849"/>
                    <a:pt x="879566" y="339634"/>
                  </a:cubicBezTo>
                  <a:cubicBezTo>
                    <a:pt x="874885" y="330273"/>
                    <a:pt x="863004" y="326468"/>
                    <a:pt x="853440" y="322217"/>
                  </a:cubicBezTo>
                  <a:cubicBezTo>
                    <a:pt x="836663" y="314761"/>
                    <a:pt x="801189" y="304800"/>
                    <a:pt x="801189" y="304800"/>
                  </a:cubicBezTo>
                  <a:cubicBezTo>
                    <a:pt x="779298" y="239129"/>
                    <a:pt x="811374" y="317533"/>
                    <a:pt x="766354" y="261257"/>
                  </a:cubicBezTo>
                  <a:cubicBezTo>
                    <a:pt x="760620" y="254089"/>
                    <a:pt x="763380" y="242299"/>
                    <a:pt x="757646" y="235131"/>
                  </a:cubicBezTo>
                  <a:cubicBezTo>
                    <a:pt x="751108" y="226958"/>
                    <a:pt x="739561" y="224414"/>
                    <a:pt x="731520" y="217714"/>
                  </a:cubicBezTo>
                  <a:cubicBezTo>
                    <a:pt x="722059" y="209830"/>
                    <a:pt x="715116" y="199149"/>
                    <a:pt x="705394" y="191588"/>
                  </a:cubicBezTo>
                  <a:cubicBezTo>
                    <a:pt x="688871" y="178737"/>
                    <a:pt x="667945" y="171556"/>
                    <a:pt x="653143" y="156754"/>
                  </a:cubicBezTo>
                  <a:cubicBezTo>
                    <a:pt x="620526" y="124137"/>
                    <a:pt x="638701" y="134522"/>
                    <a:pt x="600892" y="121920"/>
                  </a:cubicBezTo>
                  <a:cubicBezTo>
                    <a:pt x="559566" y="80594"/>
                    <a:pt x="581636" y="92278"/>
                    <a:pt x="539932" y="78377"/>
                  </a:cubicBezTo>
                  <a:cubicBezTo>
                    <a:pt x="534126" y="72571"/>
                    <a:pt x="529555" y="65184"/>
                    <a:pt x="522514" y="60960"/>
                  </a:cubicBezTo>
                  <a:cubicBezTo>
                    <a:pt x="514643" y="56237"/>
                    <a:pt x="505333" y="54315"/>
                    <a:pt x="496389" y="52251"/>
                  </a:cubicBezTo>
                  <a:cubicBezTo>
                    <a:pt x="467544" y="45594"/>
                    <a:pt x="437387" y="44195"/>
                    <a:pt x="409303" y="34834"/>
                  </a:cubicBezTo>
                  <a:lnTo>
                    <a:pt x="357052" y="17417"/>
                  </a:lnTo>
                  <a:cubicBezTo>
                    <a:pt x="337581" y="-2052"/>
                    <a:pt x="349794" y="2903"/>
                    <a:pt x="348343" y="0"/>
                  </a:cubicBezTo>
                  <a:close/>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1" name="Freihandform 20"/>
            <p:cNvSpPr/>
            <p:nvPr/>
          </p:nvSpPr>
          <p:spPr bwMode="auto">
            <a:xfrm>
              <a:off x="5803532" y="4771677"/>
              <a:ext cx="889642" cy="567033"/>
            </a:xfrm>
            <a:custGeom>
              <a:avLst/>
              <a:gdLst>
                <a:gd name="connsiteX0" fmla="*/ 348343 w 889642"/>
                <a:gd name="connsiteY0" fmla="*/ 0 h 567033"/>
                <a:gd name="connsiteX1" fmla="*/ 348343 w 889642"/>
                <a:gd name="connsiteY1" fmla="*/ 0 h 567033"/>
                <a:gd name="connsiteX2" fmla="*/ 339634 w 889642"/>
                <a:gd name="connsiteY2" fmla="*/ 78377 h 567033"/>
                <a:gd name="connsiteX3" fmla="*/ 313509 w 889642"/>
                <a:gd name="connsiteY3" fmla="*/ 104503 h 567033"/>
                <a:gd name="connsiteX4" fmla="*/ 261257 w 889642"/>
                <a:gd name="connsiteY4" fmla="*/ 139337 h 567033"/>
                <a:gd name="connsiteX5" fmla="*/ 209006 w 889642"/>
                <a:gd name="connsiteY5" fmla="*/ 156754 h 567033"/>
                <a:gd name="connsiteX6" fmla="*/ 182880 w 889642"/>
                <a:gd name="connsiteY6" fmla="*/ 165463 h 567033"/>
                <a:gd name="connsiteX7" fmla="*/ 104503 w 889642"/>
                <a:gd name="connsiteY7" fmla="*/ 209005 h 567033"/>
                <a:gd name="connsiteX8" fmla="*/ 87086 w 889642"/>
                <a:gd name="connsiteY8" fmla="*/ 226423 h 567033"/>
                <a:gd name="connsiteX9" fmla="*/ 69669 w 889642"/>
                <a:gd name="connsiteY9" fmla="*/ 252548 h 567033"/>
                <a:gd name="connsiteX10" fmla="*/ 43543 w 889642"/>
                <a:gd name="connsiteY10" fmla="*/ 269965 h 567033"/>
                <a:gd name="connsiteX11" fmla="*/ 17417 w 889642"/>
                <a:gd name="connsiteY11" fmla="*/ 348343 h 567033"/>
                <a:gd name="connsiteX12" fmla="*/ 8709 w 889642"/>
                <a:gd name="connsiteY12" fmla="*/ 374468 h 567033"/>
                <a:gd name="connsiteX13" fmla="*/ 0 w 889642"/>
                <a:gd name="connsiteY13" fmla="*/ 400594 h 567033"/>
                <a:gd name="connsiteX14" fmla="*/ 8709 w 889642"/>
                <a:gd name="connsiteY14" fmla="*/ 452845 h 567033"/>
                <a:gd name="connsiteX15" fmla="*/ 78377 w 889642"/>
                <a:gd name="connsiteY15" fmla="*/ 478971 h 567033"/>
                <a:gd name="connsiteX16" fmla="*/ 235132 w 889642"/>
                <a:gd name="connsiteY16" fmla="*/ 487680 h 567033"/>
                <a:gd name="connsiteX17" fmla="*/ 287383 w 889642"/>
                <a:gd name="connsiteY17" fmla="*/ 505097 h 567033"/>
                <a:gd name="connsiteX18" fmla="*/ 313509 w 889642"/>
                <a:gd name="connsiteY18" fmla="*/ 513805 h 567033"/>
                <a:gd name="connsiteX19" fmla="*/ 705394 w 889642"/>
                <a:gd name="connsiteY19" fmla="*/ 522514 h 567033"/>
                <a:gd name="connsiteX20" fmla="*/ 766354 w 889642"/>
                <a:gd name="connsiteY20" fmla="*/ 505097 h 567033"/>
                <a:gd name="connsiteX21" fmla="*/ 792480 w 889642"/>
                <a:gd name="connsiteY21" fmla="*/ 487680 h 567033"/>
                <a:gd name="connsiteX22" fmla="*/ 818606 w 889642"/>
                <a:gd name="connsiteY22" fmla="*/ 478971 h 567033"/>
                <a:gd name="connsiteX23" fmla="*/ 870857 w 889642"/>
                <a:gd name="connsiteY23" fmla="*/ 444137 h 567033"/>
                <a:gd name="connsiteX24" fmla="*/ 879566 w 889642"/>
                <a:gd name="connsiteY24" fmla="*/ 339634 h 567033"/>
                <a:gd name="connsiteX25" fmla="*/ 853440 w 889642"/>
                <a:gd name="connsiteY25" fmla="*/ 322217 h 567033"/>
                <a:gd name="connsiteX26" fmla="*/ 801189 w 889642"/>
                <a:gd name="connsiteY26" fmla="*/ 304800 h 567033"/>
                <a:gd name="connsiteX27" fmla="*/ 766354 w 889642"/>
                <a:gd name="connsiteY27" fmla="*/ 261257 h 567033"/>
                <a:gd name="connsiteX28" fmla="*/ 757646 w 889642"/>
                <a:gd name="connsiteY28" fmla="*/ 235131 h 567033"/>
                <a:gd name="connsiteX29" fmla="*/ 731520 w 889642"/>
                <a:gd name="connsiteY29" fmla="*/ 217714 h 567033"/>
                <a:gd name="connsiteX30" fmla="*/ 705394 w 889642"/>
                <a:gd name="connsiteY30" fmla="*/ 191588 h 567033"/>
                <a:gd name="connsiteX31" fmla="*/ 653143 w 889642"/>
                <a:gd name="connsiteY31" fmla="*/ 156754 h 567033"/>
                <a:gd name="connsiteX32" fmla="*/ 600892 w 889642"/>
                <a:gd name="connsiteY32" fmla="*/ 121920 h 567033"/>
                <a:gd name="connsiteX33" fmla="*/ 539932 w 889642"/>
                <a:gd name="connsiteY33" fmla="*/ 78377 h 567033"/>
                <a:gd name="connsiteX34" fmla="*/ 522514 w 889642"/>
                <a:gd name="connsiteY34" fmla="*/ 60960 h 567033"/>
                <a:gd name="connsiteX35" fmla="*/ 496389 w 889642"/>
                <a:gd name="connsiteY35" fmla="*/ 52251 h 567033"/>
                <a:gd name="connsiteX36" fmla="*/ 409303 w 889642"/>
                <a:gd name="connsiteY36" fmla="*/ 34834 h 567033"/>
                <a:gd name="connsiteX37" fmla="*/ 357052 w 889642"/>
                <a:gd name="connsiteY37" fmla="*/ 17417 h 567033"/>
                <a:gd name="connsiteX38" fmla="*/ 348343 w 889642"/>
                <a:gd name="connsiteY38" fmla="*/ 0 h 567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889642" h="567033">
                  <a:moveTo>
                    <a:pt x="348343" y="0"/>
                  </a:moveTo>
                  <a:lnTo>
                    <a:pt x="348343" y="0"/>
                  </a:lnTo>
                  <a:cubicBezTo>
                    <a:pt x="345440" y="26126"/>
                    <a:pt x="347946" y="53439"/>
                    <a:pt x="339634" y="78377"/>
                  </a:cubicBezTo>
                  <a:cubicBezTo>
                    <a:pt x="335739" y="90061"/>
                    <a:pt x="323230" y="96942"/>
                    <a:pt x="313509" y="104503"/>
                  </a:cubicBezTo>
                  <a:cubicBezTo>
                    <a:pt x="296986" y="117355"/>
                    <a:pt x="281116" y="132717"/>
                    <a:pt x="261257" y="139337"/>
                  </a:cubicBezTo>
                  <a:lnTo>
                    <a:pt x="209006" y="156754"/>
                  </a:lnTo>
                  <a:cubicBezTo>
                    <a:pt x="200297" y="159657"/>
                    <a:pt x="190518" y="160371"/>
                    <a:pt x="182880" y="165463"/>
                  </a:cubicBezTo>
                  <a:cubicBezTo>
                    <a:pt x="122991" y="205389"/>
                    <a:pt x="150488" y="193678"/>
                    <a:pt x="104503" y="209005"/>
                  </a:cubicBezTo>
                  <a:cubicBezTo>
                    <a:pt x="98697" y="214811"/>
                    <a:pt x="92215" y="220012"/>
                    <a:pt x="87086" y="226423"/>
                  </a:cubicBezTo>
                  <a:cubicBezTo>
                    <a:pt x="80548" y="234596"/>
                    <a:pt x="77070" y="245147"/>
                    <a:pt x="69669" y="252548"/>
                  </a:cubicBezTo>
                  <a:cubicBezTo>
                    <a:pt x="62268" y="259949"/>
                    <a:pt x="52252" y="264159"/>
                    <a:pt x="43543" y="269965"/>
                  </a:cubicBezTo>
                  <a:lnTo>
                    <a:pt x="17417" y="348343"/>
                  </a:lnTo>
                  <a:lnTo>
                    <a:pt x="8709" y="374468"/>
                  </a:lnTo>
                  <a:lnTo>
                    <a:pt x="0" y="400594"/>
                  </a:lnTo>
                  <a:cubicBezTo>
                    <a:pt x="2903" y="418011"/>
                    <a:pt x="813" y="437052"/>
                    <a:pt x="8709" y="452845"/>
                  </a:cubicBezTo>
                  <a:cubicBezTo>
                    <a:pt x="18111" y="471648"/>
                    <a:pt x="65638" y="477863"/>
                    <a:pt x="78377" y="478971"/>
                  </a:cubicBezTo>
                  <a:cubicBezTo>
                    <a:pt x="130513" y="483504"/>
                    <a:pt x="182880" y="484777"/>
                    <a:pt x="235132" y="487680"/>
                  </a:cubicBezTo>
                  <a:lnTo>
                    <a:pt x="287383" y="505097"/>
                  </a:lnTo>
                  <a:lnTo>
                    <a:pt x="313509" y="513805"/>
                  </a:lnTo>
                  <a:cubicBezTo>
                    <a:pt x="418744" y="619047"/>
                    <a:pt x="329801" y="538497"/>
                    <a:pt x="705394" y="522514"/>
                  </a:cubicBezTo>
                  <a:cubicBezTo>
                    <a:pt x="717927" y="521981"/>
                    <a:pt x="752808" y="509612"/>
                    <a:pt x="766354" y="505097"/>
                  </a:cubicBezTo>
                  <a:cubicBezTo>
                    <a:pt x="775063" y="499291"/>
                    <a:pt x="783119" y="492361"/>
                    <a:pt x="792480" y="487680"/>
                  </a:cubicBezTo>
                  <a:cubicBezTo>
                    <a:pt x="800691" y="483575"/>
                    <a:pt x="810581" y="483429"/>
                    <a:pt x="818606" y="478971"/>
                  </a:cubicBezTo>
                  <a:cubicBezTo>
                    <a:pt x="836904" y="468805"/>
                    <a:pt x="870857" y="444137"/>
                    <a:pt x="870857" y="444137"/>
                  </a:cubicBezTo>
                  <a:cubicBezTo>
                    <a:pt x="884103" y="404398"/>
                    <a:pt x="900674" y="381849"/>
                    <a:pt x="879566" y="339634"/>
                  </a:cubicBezTo>
                  <a:cubicBezTo>
                    <a:pt x="874885" y="330273"/>
                    <a:pt x="863004" y="326468"/>
                    <a:pt x="853440" y="322217"/>
                  </a:cubicBezTo>
                  <a:cubicBezTo>
                    <a:pt x="836663" y="314761"/>
                    <a:pt x="801189" y="304800"/>
                    <a:pt x="801189" y="304800"/>
                  </a:cubicBezTo>
                  <a:cubicBezTo>
                    <a:pt x="779298" y="239129"/>
                    <a:pt x="811374" y="317533"/>
                    <a:pt x="766354" y="261257"/>
                  </a:cubicBezTo>
                  <a:cubicBezTo>
                    <a:pt x="760620" y="254089"/>
                    <a:pt x="763380" y="242299"/>
                    <a:pt x="757646" y="235131"/>
                  </a:cubicBezTo>
                  <a:cubicBezTo>
                    <a:pt x="751108" y="226958"/>
                    <a:pt x="739561" y="224414"/>
                    <a:pt x="731520" y="217714"/>
                  </a:cubicBezTo>
                  <a:cubicBezTo>
                    <a:pt x="722059" y="209830"/>
                    <a:pt x="715116" y="199149"/>
                    <a:pt x="705394" y="191588"/>
                  </a:cubicBezTo>
                  <a:cubicBezTo>
                    <a:pt x="688871" y="178737"/>
                    <a:pt x="667945" y="171556"/>
                    <a:pt x="653143" y="156754"/>
                  </a:cubicBezTo>
                  <a:cubicBezTo>
                    <a:pt x="620526" y="124137"/>
                    <a:pt x="638701" y="134522"/>
                    <a:pt x="600892" y="121920"/>
                  </a:cubicBezTo>
                  <a:cubicBezTo>
                    <a:pt x="559566" y="80594"/>
                    <a:pt x="581636" y="92278"/>
                    <a:pt x="539932" y="78377"/>
                  </a:cubicBezTo>
                  <a:cubicBezTo>
                    <a:pt x="534126" y="72571"/>
                    <a:pt x="529555" y="65184"/>
                    <a:pt x="522514" y="60960"/>
                  </a:cubicBezTo>
                  <a:cubicBezTo>
                    <a:pt x="514643" y="56237"/>
                    <a:pt x="505333" y="54315"/>
                    <a:pt x="496389" y="52251"/>
                  </a:cubicBezTo>
                  <a:cubicBezTo>
                    <a:pt x="467544" y="45594"/>
                    <a:pt x="437387" y="44195"/>
                    <a:pt x="409303" y="34834"/>
                  </a:cubicBezTo>
                  <a:lnTo>
                    <a:pt x="357052" y="17417"/>
                  </a:lnTo>
                  <a:cubicBezTo>
                    <a:pt x="337581" y="-2052"/>
                    <a:pt x="349794" y="2903"/>
                    <a:pt x="348343" y="0"/>
                  </a:cubicBezTo>
                  <a:close/>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2" name="Freihandform 21"/>
            <p:cNvSpPr/>
            <p:nvPr/>
          </p:nvSpPr>
          <p:spPr bwMode="auto">
            <a:xfrm>
              <a:off x="5846392" y="3874517"/>
              <a:ext cx="775064" cy="740979"/>
            </a:xfrm>
            <a:custGeom>
              <a:avLst/>
              <a:gdLst>
                <a:gd name="connsiteX0" fmla="*/ 0 w 735937"/>
                <a:gd name="connsiteY0" fmla="*/ 52251 h 653890"/>
                <a:gd name="connsiteX1" fmla="*/ 0 w 735937"/>
                <a:gd name="connsiteY1" fmla="*/ 52251 h 653890"/>
                <a:gd name="connsiteX2" fmla="*/ 78377 w 735937"/>
                <a:gd name="connsiteY2" fmla="*/ 174171 h 653890"/>
                <a:gd name="connsiteX3" fmla="*/ 95794 w 735937"/>
                <a:gd name="connsiteY3" fmla="*/ 200297 h 653890"/>
                <a:gd name="connsiteX4" fmla="*/ 121920 w 735937"/>
                <a:gd name="connsiteY4" fmla="*/ 226423 h 653890"/>
                <a:gd name="connsiteX5" fmla="*/ 139337 w 735937"/>
                <a:gd name="connsiteY5" fmla="*/ 252548 h 653890"/>
                <a:gd name="connsiteX6" fmla="*/ 182880 w 735937"/>
                <a:gd name="connsiteY6" fmla="*/ 287383 h 653890"/>
                <a:gd name="connsiteX7" fmla="*/ 217714 w 735937"/>
                <a:gd name="connsiteY7" fmla="*/ 330926 h 653890"/>
                <a:gd name="connsiteX8" fmla="*/ 243840 w 735937"/>
                <a:gd name="connsiteY8" fmla="*/ 348343 h 653890"/>
                <a:gd name="connsiteX9" fmla="*/ 261257 w 735937"/>
                <a:gd name="connsiteY9" fmla="*/ 374468 h 653890"/>
                <a:gd name="connsiteX10" fmla="*/ 278674 w 735937"/>
                <a:gd name="connsiteY10" fmla="*/ 426720 h 653890"/>
                <a:gd name="connsiteX11" fmla="*/ 296091 w 735937"/>
                <a:gd name="connsiteY11" fmla="*/ 452846 h 653890"/>
                <a:gd name="connsiteX12" fmla="*/ 313508 w 735937"/>
                <a:gd name="connsiteY12" fmla="*/ 505097 h 653890"/>
                <a:gd name="connsiteX13" fmla="*/ 322217 w 735937"/>
                <a:gd name="connsiteY13" fmla="*/ 531223 h 653890"/>
                <a:gd name="connsiteX14" fmla="*/ 330925 w 735937"/>
                <a:gd name="connsiteY14" fmla="*/ 644434 h 653890"/>
                <a:gd name="connsiteX15" fmla="*/ 391885 w 735937"/>
                <a:gd name="connsiteY15" fmla="*/ 635726 h 653890"/>
                <a:gd name="connsiteX16" fmla="*/ 400594 w 735937"/>
                <a:gd name="connsiteY16" fmla="*/ 522514 h 653890"/>
                <a:gd name="connsiteX17" fmla="*/ 435428 w 735937"/>
                <a:gd name="connsiteY17" fmla="*/ 470263 h 653890"/>
                <a:gd name="connsiteX18" fmla="*/ 470263 w 735937"/>
                <a:gd name="connsiteY18" fmla="*/ 426720 h 653890"/>
                <a:gd name="connsiteX19" fmla="*/ 478971 w 735937"/>
                <a:gd name="connsiteY19" fmla="*/ 400594 h 653890"/>
                <a:gd name="connsiteX20" fmla="*/ 548640 w 735937"/>
                <a:gd name="connsiteY20" fmla="*/ 313508 h 653890"/>
                <a:gd name="connsiteX21" fmla="*/ 574765 w 735937"/>
                <a:gd name="connsiteY21" fmla="*/ 287383 h 653890"/>
                <a:gd name="connsiteX22" fmla="*/ 618308 w 735937"/>
                <a:gd name="connsiteY22" fmla="*/ 252548 h 653890"/>
                <a:gd name="connsiteX23" fmla="*/ 653143 w 735937"/>
                <a:gd name="connsiteY23" fmla="*/ 217714 h 653890"/>
                <a:gd name="connsiteX24" fmla="*/ 670560 w 735937"/>
                <a:gd name="connsiteY24" fmla="*/ 191588 h 653890"/>
                <a:gd name="connsiteX25" fmla="*/ 714103 w 735937"/>
                <a:gd name="connsiteY25" fmla="*/ 139337 h 653890"/>
                <a:gd name="connsiteX26" fmla="*/ 722811 w 735937"/>
                <a:gd name="connsiteY26" fmla="*/ 8708 h 653890"/>
                <a:gd name="connsiteX27" fmla="*/ 679268 w 735937"/>
                <a:gd name="connsiteY27" fmla="*/ 0 h 653890"/>
                <a:gd name="connsiteX28" fmla="*/ 583474 w 735937"/>
                <a:gd name="connsiteY28" fmla="*/ 8708 h 653890"/>
                <a:gd name="connsiteX29" fmla="*/ 557348 w 735937"/>
                <a:gd name="connsiteY29" fmla="*/ 17417 h 653890"/>
                <a:gd name="connsiteX30" fmla="*/ 478971 w 735937"/>
                <a:gd name="connsiteY30" fmla="*/ 26126 h 653890"/>
                <a:gd name="connsiteX31" fmla="*/ 418011 w 735937"/>
                <a:gd name="connsiteY31" fmla="*/ 34834 h 653890"/>
                <a:gd name="connsiteX32" fmla="*/ 26125 w 735937"/>
                <a:gd name="connsiteY32" fmla="*/ 43543 h 653890"/>
                <a:gd name="connsiteX33" fmla="*/ 26125 w 735937"/>
                <a:gd name="connsiteY33" fmla="*/ 104503 h 653890"/>
                <a:gd name="connsiteX34" fmla="*/ 60960 w 735937"/>
                <a:gd name="connsiteY34" fmla="*/ 104503 h 653890"/>
                <a:gd name="connsiteX35" fmla="*/ 139337 w 735937"/>
                <a:gd name="connsiteY35" fmla="*/ 104503 h 653890"/>
                <a:gd name="connsiteX36" fmla="*/ 191588 w 735937"/>
                <a:gd name="connsiteY36" fmla="*/ 104503 h 653890"/>
                <a:gd name="connsiteX37" fmla="*/ 191588 w 735937"/>
                <a:gd name="connsiteY37" fmla="*/ 104503 h 653890"/>
                <a:gd name="connsiteX38" fmla="*/ 130628 w 735937"/>
                <a:gd name="connsiteY38" fmla="*/ 17417 h 653890"/>
                <a:gd name="connsiteX39" fmla="*/ 130628 w 735937"/>
                <a:gd name="connsiteY39" fmla="*/ 17417 h 653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35937" h="653890">
                  <a:moveTo>
                    <a:pt x="0" y="52251"/>
                  </a:moveTo>
                  <a:lnTo>
                    <a:pt x="0" y="52251"/>
                  </a:lnTo>
                  <a:cubicBezTo>
                    <a:pt x="66635" y="156964"/>
                    <a:pt x="39950" y="116530"/>
                    <a:pt x="78377" y="174171"/>
                  </a:cubicBezTo>
                  <a:cubicBezTo>
                    <a:pt x="84183" y="182880"/>
                    <a:pt x="88393" y="192896"/>
                    <a:pt x="95794" y="200297"/>
                  </a:cubicBezTo>
                  <a:cubicBezTo>
                    <a:pt x="104503" y="209006"/>
                    <a:pt x="114035" y="216962"/>
                    <a:pt x="121920" y="226423"/>
                  </a:cubicBezTo>
                  <a:cubicBezTo>
                    <a:pt x="128620" y="234463"/>
                    <a:pt x="132799" y="244375"/>
                    <a:pt x="139337" y="252548"/>
                  </a:cubicBezTo>
                  <a:cubicBezTo>
                    <a:pt x="153521" y="270278"/>
                    <a:pt x="163478" y="274448"/>
                    <a:pt x="182880" y="287383"/>
                  </a:cubicBezTo>
                  <a:cubicBezTo>
                    <a:pt x="195810" y="306778"/>
                    <a:pt x="199989" y="316746"/>
                    <a:pt x="217714" y="330926"/>
                  </a:cubicBezTo>
                  <a:cubicBezTo>
                    <a:pt x="225887" y="337464"/>
                    <a:pt x="235131" y="342537"/>
                    <a:pt x="243840" y="348343"/>
                  </a:cubicBezTo>
                  <a:cubicBezTo>
                    <a:pt x="249646" y="357051"/>
                    <a:pt x="257006" y="364904"/>
                    <a:pt x="261257" y="374468"/>
                  </a:cubicBezTo>
                  <a:cubicBezTo>
                    <a:pt x="268713" y="391245"/>
                    <a:pt x="268490" y="411444"/>
                    <a:pt x="278674" y="426720"/>
                  </a:cubicBezTo>
                  <a:cubicBezTo>
                    <a:pt x="284480" y="435429"/>
                    <a:pt x="291840" y="443282"/>
                    <a:pt x="296091" y="452846"/>
                  </a:cubicBezTo>
                  <a:cubicBezTo>
                    <a:pt x="303547" y="469623"/>
                    <a:pt x="307702" y="487680"/>
                    <a:pt x="313508" y="505097"/>
                  </a:cubicBezTo>
                  <a:lnTo>
                    <a:pt x="322217" y="531223"/>
                  </a:lnTo>
                  <a:cubicBezTo>
                    <a:pt x="325120" y="568960"/>
                    <a:pt x="309931" y="612942"/>
                    <a:pt x="330925" y="644434"/>
                  </a:cubicBezTo>
                  <a:cubicBezTo>
                    <a:pt x="342311" y="661513"/>
                    <a:pt x="381701" y="653548"/>
                    <a:pt x="391885" y="635726"/>
                  </a:cubicBezTo>
                  <a:cubicBezTo>
                    <a:pt x="410663" y="602864"/>
                    <a:pt x="390962" y="559117"/>
                    <a:pt x="400594" y="522514"/>
                  </a:cubicBezTo>
                  <a:cubicBezTo>
                    <a:pt x="405921" y="502271"/>
                    <a:pt x="423817" y="487680"/>
                    <a:pt x="435428" y="470263"/>
                  </a:cubicBezTo>
                  <a:cubicBezTo>
                    <a:pt x="457400" y="437304"/>
                    <a:pt x="445443" y="451538"/>
                    <a:pt x="470263" y="426720"/>
                  </a:cubicBezTo>
                  <a:cubicBezTo>
                    <a:pt x="473166" y="418011"/>
                    <a:pt x="474513" y="408619"/>
                    <a:pt x="478971" y="400594"/>
                  </a:cubicBezTo>
                  <a:cubicBezTo>
                    <a:pt x="506434" y="351159"/>
                    <a:pt x="511932" y="350216"/>
                    <a:pt x="548640" y="313508"/>
                  </a:cubicBezTo>
                  <a:cubicBezTo>
                    <a:pt x="557348" y="304800"/>
                    <a:pt x="564518" y="294214"/>
                    <a:pt x="574765" y="287383"/>
                  </a:cubicBezTo>
                  <a:cubicBezTo>
                    <a:pt x="607723" y="265412"/>
                    <a:pt x="593490" y="277367"/>
                    <a:pt x="618308" y="252548"/>
                  </a:cubicBezTo>
                  <a:cubicBezTo>
                    <a:pt x="637310" y="195547"/>
                    <a:pt x="610919" y="251494"/>
                    <a:pt x="653143" y="217714"/>
                  </a:cubicBezTo>
                  <a:cubicBezTo>
                    <a:pt x="661316" y="211176"/>
                    <a:pt x="663860" y="199629"/>
                    <a:pt x="670560" y="191588"/>
                  </a:cubicBezTo>
                  <a:cubicBezTo>
                    <a:pt x="726444" y="124527"/>
                    <a:pt x="670852" y="204211"/>
                    <a:pt x="714103" y="139337"/>
                  </a:cubicBezTo>
                  <a:cubicBezTo>
                    <a:pt x="728050" y="97497"/>
                    <a:pt x="750418" y="54720"/>
                    <a:pt x="722811" y="8708"/>
                  </a:cubicBezTo>
                  <a:cubicBezTo>
                    <a:pt x="715196" y="-3984"/>
                    <a:pt x="693782" y="2903"/>
                    <a:pt x="679268" y="0"/>
                  </a:cubicBezTo>
                  <a:cubicBezTo>
                    <a:pt x="647337" y="2903"/>
                    <a:pt x="615215" y="4174"/>
                    <a:pt x="583474" y="8708"/>
                  </a:cubicBezTo>
                  <a:cubicBezTo>
                    <a:pt x="574386" y="10006"/>
                    <a:pt x="566403" y="15908"/>
                    <a:pt x="557348" y="17417"/>
                  </a:cubicBezTo>
                  <a:cubicBezTo>
                    <a:pt x="531419" y="21739"/>
                    <a:pt x="505054" y="22866"/>
                    <a:pt x="478971" y="26126"/>
                  </a:cubicBezTo>
                  <a:cubicBezTo>
                    <a:pt x="458603" y="28672"/>
                    <a:pt x="438522" y="34045"/>
                    <a:pt x="418011" y="34834"/>
                  </a:cubicBezTo>
                  <a:cubicBezTo>
                    <a:pt x="287447" y="39856"/>
                    <a:pt x="154769" y="20673"/>
                    <a:pt x="26125" y="43543"/>
                  </a:cubicBezTo>
                  <a:cubicBezTo>
                    <a:pt x="6119" y="47100"/>
                    <a:pt x="26125" y="84183"/>
                    <a:pt x="26125" y="104503"/>
                  </a:cubicBezTo>
                  <a:lnTo>
                    <a:pt x="60960" y="104503"/>
                  </a:lnTo>
                  <a:lnTo>
                    <a:pt x="139337" y="104503"/>
                  </a:lnTo>
                  <a:lnTo>
                    <a:pt x="191588" y="104503"/>
                  </a:lnTo>
                  <a:lnTo>
                    <a:pt x="191588" y="104503"/>
                  </a:lnTo>
                  <a:lnTo>
                    <a:pt x="130628" y="17417"/>
                  </a:lnTo>
                  <a:lnTo>
                    <a:pt x="130628" y="17417"/>
                  </a:lnTo>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3" name="Freihandform 22"/>
            <p:cNvSpPr/>
            <p:nvPr/>
          </p:nvSpPr>
          <p:spPr bwMode="auto">
            <a:xfrm>
              <a:off x="3395472" y="3631474"/>
              <a:ext cx="932688" cy="209006"/>
            </a:xfrm>
            <a:custGeom>
              <a:avLst/>
              <a:gdLst>
                <a:gd name="connsiteX0" fmla="*/ 9579 w 932688"/>
                <a:gd name="connsiteY0" fmla="*/ 0 h 209006"/>
                <a:gd name="connsiteX1" fmla="*/ 9579 w 932688"/>
                <a:gd name="connsiteY1" fmla="*/ 0 h 209006"/>
                <a:gd name="connsiteX2" fmla="*/ 26997 w 932688"/>
                <a:gd name="connsiteY2" fmla="*/ 113212 h 209006"/>
                <a:gd name="connsiteX3" fmla="*/ 70539 w 932688"/>
                <a:gd name="connsiteY3" fmla="*/ 121920 h 209006"/>
                <a:gd name="connsiteX4" fmla="*/ 122791 w 932688"/>
                <a:gd name="connsiteY4" fmla="*/ 139337 h 209006"/>
                <a:gd name="connsiteX5" fmla="*/ 201168 w 932688"/>
                <a:gd name="connsiteY5" fmla="*/ 165463 h 209006"/>
                <a:gd name="connsiteX6" fmla="*/ 262128 w 932688"/>
                <a:gd name="connsiteY6" fmla="*/ 182880 h 209006"/>
                <a:gd name="connsiteX7" fmla="*/ 331797 w 932688"/>
                <a:gd name="connsiteY7" fmla="*/ 191589 h 209006"/>
                <a:gd name="connsiteX8" fmla="*/ 384048 w 932688"/>
                <a:gd name="connsiteY8" fmla="*/ 200297 h 209006"/>
                <a:gd name="connsiteX9" fmla="*/ 445008 w 932688"/>
                <a:gd name="connsiteY9" fmla="*/ 209006 h 209006"/>
                <a:gd name="connsiteX10" fmla="*/ 793351 w 932688"/>
                <a:gd name="connsiteY10" fmla="*/ 200297 h 209006"/>
                <a:gd name="connsiteX11" fmla="*/ 871728 w 932688"/>
                <a:gd name="connsiteY11" fmla="*/ 165463 h 209006"/>
                <a:gd name="connsiteX12" fmla="*/ 906562 w 932688"/>
                <a:gd name="connsiteY12" fmla="*/ 156755 h 209006"/>
                <a:gd name="connsiteX13" fmla="*/ 932688 w 932688"/>
                <a:gd name="connsiteY13" fmla="*/ 148046 h 209006"/>
                <a:gd name="connsiteX14" fmla="*/ 923979 w 932688"/>
                <a:gd name="connsiteY14" fmla="*/ 52252 h 209006"/>
                <a:gd name="connsiteX15" fmla="*/ 915271 w 932688"/>
                <a:gd name="connsiteY15" fmla="*/ 17417 h 209006"/>
                <a:gd name="connsiteX16" fmla="*/ 836894 w 932688"/>
                <a:gd name="connsiteY16" fmla="*/ 26126 h 209006"/>
                <a:gd name="connsiteX17" fmla="*/ 784642 w 932688"/>
                <a:gd name="connsiteY17" fmla="*/ 43543 h 209006"/>
                <a:gd name="connsiteX18" fmla="*/ 758517 w 932688"/>
                <a:gd name="connsiteY18" fmla="*/ 52252 h 209006"/>
                <a:gd name="connsiteX19" fmla="*/ 532094 w 932688"/>
                <a:gd name="connsiteY19" fmla="*/ 43543 h 209006"/>
                <a:gd name="connsiteX20" fmla="*/ 453717 w 932688"/>
                <a:gd name="connsiteY20" fmla="*/ 34835 h 209006"/>
                <a:gd name="connsiteX21" fmla="*/ 166334 w 932688"/>
                <a:gd name="connsiteY21" fmla="*/ 26126 h 209006"/>
                <a:gd name="connsiteX22" fmla="*/ 871 w 932688"/>
                <a:gd name="connsiteY22" fmla="*/ 26126 h 209006"/>
                <a:gd name="connsiteX23" fmla="*/ 9579 w 932688"/>
                <a:gd name="connsiteY23" fmla="*/ 0 h 209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32688" h="209006">
                  <a:moveTo>
                    <a:pt x="9579" y="0"/>
                  </a:moveTo>
                  <a:lnTo>
                    <a:pt x="9579" y="0"/>
                  </a:lnTo>
                  <a:cubicBezTo>
                    <a:pt x="15385" y="37737"/>
                    <a:pt x="9922" y="79062"/>
                    <a:pt x="26997" y="113212"/>
                  </a:cubicBezTo>
                  <a:cubicBezTo>
                    <a:pt x="33616" y="126451"/>
                    <a:pt x="56259" y="118026"/>
                    <a:pt x="70539" y="121920"/>
                  </a:cubicBezTo>
                  <a:cubicBezTo>
                    <a:pt x="88252" y="126751"/>
                    <a:pt x="105374" y="133531"/>
                    <a:pt x="122791" y="139337"/>
                  </a:cubicBezTo>
                  <a:lnTo>
                    <a:pt x="201168" y="165463"/>
                  </a:lnTo>
                  <a:cubicBezTo>
                    <a:pt x="221881" y="172367"/>
                    <a:pt x="240250" y="179234"/>
                    <a:pt x="262128" y="182880"/>
                  </a:cubicBezTo>
                  <a:cubicBezTo>
                    <a:pt x="285213" y="186728"/>
                    <a:pt x="308628" y="188279"/>
                    <a:pt x="331797" y="191589"/>
                  </a:cubicBezTo>
                  <a:cubicBezTo>
                    <a:pt x="349277" y="194086"/>
                    <a:pt x="366596" y="197612"/>
                    <a:pt x="384048" y="200297"/>
                  </a:cubicBezTo>
                  <a:cubicBezTo>
                    <a:pt x="404336" y="203418"/>
                    <a:pt x="424688" y="206103"/>
                    <a:pt x="445008" y="209006"/>
                  </a:cubicBezTo>
                  <a:cubicBezTo>
                    <a:pt x="561122" y="206103"/>
                    <a:pt x="677447" y="207856"/>
                    <a:pt x="793351" y="200297"/>
                  </a:cubicBezTo>
                  <a:cubicBezTo>
                    <a:pt x="857236" y="196131"/>
                    <a:pt x="829354" y="183623"/>
                    <a:pt x="871728" y="165463"/>
                  </a:cubicBezTo>
                  <a:cubicBezTo>
                    <a:pt x="882729" y="160748"/>
                    <a:pt x="895054" y="160043"/>
                    <a:pt x="906562" y="156755"/>
                  </a:cubicBezTo>
                  <a:cubicBezTo>
                    <a:pt x="915389" y="154233"/>
                    <a:pt x="923979" y="150949"/>
                    <a:pt x="932688" y="148046"/>
                  </a:cubicBezTo>
                  <a:cubicBezTo>
                    <a:pt x="929785" y="116115"/>
                    <a:pt x="928217" y="84034"/>
                    <a:pt x="923979" y="52252"/>
                  </a:cubicBezTo>
                  <a:cubicBezTo>
                    <a:pt x="922397" y="40388"/>
                    <a:pt x="926735" y="20856"/>
                    <a:pt x="915271" y="17417"/>
                  </a:cubicBezTo>
                  <a:cubicBezTo>
                    <a:pt x="890093" y="9864"/>
                    <a:pt x="863020" y="23223"/>
                    <a:pt x="836894" y="26126"/>
                  </a:cubicBezTo>
                  <a:lnTo>
                    <a:pt x="784642" y="43543"/>
                  </a:lnTo>
                  <a:lnTo>
                    <a:pt x="758517" y="52252"/>
                  </a:lnTo>
                  <a:lnTo>
                    <a:pt x="532094" y="43543"/>
                  </a:lnTo>
                  <a:cubicBezTo>
                    <a:pt x="505850" y="42043"/>
                    <a:pt x="479974" y="36085"/>
                    <a:pt x="453717" y="34835"/>
                  </a:cubicBezTo>
                  <a:cubicBezTo>
                    <a:pt x="357987" y="30276"/>
                    <a:pt x="262128" y="29029"/>
                    <a:pt x="166334" y="26126"/>
                  </a:cubicBezTo>
                  <a:cubicBezTo>
                    <a:pt x="87430" y="16263"/>
                    <a:pt x="89037" y="11431"/>
                    <a:pt x="871" y="26126"/>
                  </a:cubicBezTo>
                  <a:cubicBezTo>
                    <a:pt x="-3179" y="26801"/>
                    <a:pt x="8128" y="4354"/>
                    <a:pt x="9579" y="0"/>
                  </a:cubicBezTo>
                  <a:close/>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4" name="Freihandform 23"/>
            <p:cNvSpPr/>
            <p:nvPr/>
          </p:nvSpPr>
          <p:spPr bwMode="auto">
            <a:xfrm>
              <a:off x="3378601" y="3590846"/>
              <a:ext cx="975707" cy="275760"/>
            </a:xfrm>
            <a:custGeom>
              <a:avLst/>
              <a:gdLst>
                <a:gd name="connsiteX0" fmla="*/ 35160 w 975707"/>
                <a:gd name="connsiteY0" fmla="*/ 23211 h 275760"/>
                <a:gd name="connsiteX1" fmla="*/ 35160 w 975707"/>
                <a:gd name="connsiteY1" fmla="*/ 23211 h 275760"/>
                <a:gd name="connsiteX2" fmla="*/ 326 w 975707"/>
                <a:gd name="connsiteY2" fmla="*/ 136423 h 275760"/>
                <a:gd name="connsiteX3" fmla="*/ 9034 w 975707"/>
                <a:gd name="connsiteY3" fmla="*/ 188674 h 275760"/>
                <a:gd name="connsiteX4" fmla="*/ 61286 w 975707"/>
                <a:gd name="connsiteY4" fmla="*/ 206091 h 275760"/>
                <a:gd name="connsiteX5" fmla="*/ 130954 w 975707"/>
                <a:gd name="connsiteY5" fmla="*/ 223508 h 275760"/>
                <a:gd name="connsiteX6" fmla="*/ 183206 w 975707"/>
                <a:gd name="connsiteY6" fmla="*/ 240925 h 275760"/>
                <a:gd name="connsiteX7" fmla="*/ 209331 w 975707"/>
                <a:gd name="connsiteY7" fmla="*/ 249634 h 275760"/>
                <a:gd name="connsiteX8" fmla="*/ 270291 w 975707"/>
                <a:gd name="connsiteY8" fmla="*/ 258343 h 275760"/>
                <a:gd name="connsiteX9" fmla="*/ 688303 w 975707"/>
                <a:gd name="connsiteY9" fmla="*/ 275760 h 275760"/>
                <a:gd name="connsiteX10" fmla="*/ 836348 w 975707"/>
                <a:gd name="connsiteY10" fmla="*/ 249634 h 275760"/>
                <a:gd name="connsiteX11" fmla="*/ 862474 w 975707"/>
                <a:gd name="connsiteY11" fmla="*/ 240925 h 275760"/>
                <a:gd name="connsiteX12" fmla="*/ 940851 w 975707"/>
                <a:gd name="connsiteY12" fmla="*/ 188674 h 275760"/>
                <a:gd name="connsiteX13" fmla="*/ 966977 w 975707"/>
                <a:gd name="connsiteY13" fmla="*/ 171257 h 275760"/>
                <a:gd name="connsiteX14" fmla="*/ 966977 w 975707"/>
                <a:gd name="connsiteY14" fmla="*/ 119005 h 275760"/>
                <a:gd name="connsiteX15" fmla="*/ 949560 w 975707"/>
                <a:gd name="connsiteY15" fmla="*/ 49337 h 275760"/>
                <a:gd name="connsiteX16" fmla="*/ 862474 w 975707"/>
                <a:gd name="connsiteY16" fmla="*/ 23211 h 275760"/>
                <a:gd name="connsiteX17" fmla="*/ 810223 w 975707"/>
                <a:gd name="connsiteY17" fmla="*/ 14503 h 275760"/>
                <a:gd name="connsiteX18" fmla="*/ 627343 w 975707"/>
                <a:gd name="connsiteY18" fmla="*/ 14503 h 275760"/>
                <a:gd name="connsiteX19" fmla="*/ 583800 w 975707"/>
                <a:gd name="connsiteY19" fmla="*/ 23211 h 275760"/>
                <a:gd name="connsiteX20" fmla="*/ 113537 w 975707"/>
                <a:gd name="connsiteY20" fmla="*/ 40628 h 275760"/>
                <a:gd name="connsiteX21" fmla="*/ 61286 w 975707"/>
                <a:gd name="connsiteY21" fmla="*/ 58045 h 275760"/>
                <a:gd name="connsiteX22" fmla="*/ 35160 w 975707"/>
                <a:gd name="connsiteY22" fmla="*/ 23211 h 27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5707" h="275760">
                  <a:moveTo>
                    <a:pt x="35160" y="23211"/>
                  </a:moveTo>
                  <a:lnTo>
                    <a:pt x="35160" y="23211"/>
                  </a:lnTo>
                  <a:cubicBezTo>
                    <a:pt x="26578" y="46096"/>
                    <a:pt x="326" y="104751"/>
                    <a:pt x="326" y="136423"/>
                  </a:cubicBezTo>
                  <a:cubicBezTo>
                    <a:pt x="326" y="154080"/>
                    <a:pt x="-2593" y="175386"/>
                    <a:pt x="9034" y="188674"/>
                  </a:cubicBezTo>
                  <a:cubicBezTo>
                    <a:pt x="21124" y="202491"/>
                    <a:pt x="43475" y="201638"/>
                    <a:pt x="61286" y="206091"/>
                  </a:cubicBezTo>
                  <a:cubicBezTo>
                    <a:pt x="84509" y="211897"/>
                    <a:pt x="108245" y="215938"/>
                    <a:pt x="130954" y="223508"/>
                  </a:cubicBezTo>
                  <a:lnTo>
                    <a:pt x="183206" y="240925"/>
                  </a:lnTo>
                  <a:cubicBezTo>
                    <a:pt x="191914" y="243828"/>
                    <a:pt x="200244" y="248336"/>
                    <a:pt x="209331" y="249634"/>
                  </a:cubicBezTo>
                  <a:cubicBezTo>
                    <a:pt x="229651" y="252537"/>
                    <a:pt x="249795" y="257225"/>
                    <a:pt x="270291" y="258343"/>
                  </a:cubicBezTo>
                  <a:cubicBezTo>
                    <a:pt x="409542" y="265939"/>
                    <a:pt x="688303" y="275760"/>
                    <a:pt x="688303" y="275760"/>
                  </a:cubicBezTo>
                  <a:cubicBezTo>
                    <a:pt x="911535" y="259814"/>
                    <a:pt x="752979" y="291319"/>
                    <a:pt x="836348" y="249634"/>
                  </a:cubicBezTo>
                  <a:cubicBezTo>
                    <a:pt x="844559" y="245529"/>
                    <a:pt x="854449" y="245383"/>
                    <a:pt x="862474" y="240925"/>
                  </a:cubicBezTo>
                  <a:cubicBezTo>
                    <a:pt x="862491" y="240916"/>
                    <a:pt x="927780" y="197388"/>
                    <a:pt x="940851" y="188674"/>
                  </a:cubicBezTo>
                  <a:lnTo>
                    <a:pt x="966977" y="171257"/>
                  </a:lnTo>
                  <a:cubicBezTo>
                    <a:pt x="979750" y="132938"/>
                    <a:pt x="977428" y="157324"/>
                    <a:pt x="966977" y="119005"/>
                  </a:cubicBezTo>
                  <a:cubicBezTo>
                    <a:pt x="960679" y="95911"/>
                    <a:pt x="972269" y="56907"/>
                    <a:pt x="949560" y="49337"/>
                  </a:cubicBezTo>
                  <a:cubicBezTo>
                    <a:pt x="916247" y="38233"/>
                    <a:pt x="895371" y="29790"/>
                    <a:pt x="862474" y="23211"/>
                  </a:cubicBezTo>
                  <a:cubicBezTo>
                    <a:pt x="845160" y="19748"/>
                    <a:pt x="827640" y="17406"/>
                    <a:pt x="810223" y="14503"/>
                  </a:cubicBezTo>
                  <a:cubicBezTo>
                    <a:pt x="736625" y="-10031"/>
                    <a:pt x="780868" y="1153"/>
                    <a:pt x="627343" y="14503"/>
                  </a:cubicBezTo>
                  <a:cubicBezTo>
                    <a:pt x="612597" y="15785"/>
                    <a:pt x="598546" y="21929"/>
                    <a:pt x="583800" y="23211"/>
                  </a:cubicBezTo>
                  <a:cubicBezTo>
                    <a:pt x="461208" y="33871"/>
                    <a:pt x="202589" y="38154"/>
                    <a:pt x="113537" y="40628"/>
                  </a:cubicBezTo>
                  <a:lnTo>
                    <a:pt x="61286" y="58045"/>
                  </a:lnTo>
                  <a:cubicBezTo>
                    <a:pt x="32405" y="67672"/>
                    <a:pt x="39514" y="29017"/>
                    <a:pt x="35160" y="23211"/>
                  </a:cubicBezTo>
                  <a:close/>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26" name="Freihandform 25"/>
            <p:cNvSpPr/>
            <p:nvPr/>
          </p:nvSpPr>
          <p:spPr bwMode="auto">
            <a:xfrm>
              <a:off x="5760499" y="3633593"/>
              <a:ext cx="975707" cy="275760"/>
            </a:xfrm>
            <a:custGeom>
              <a:avLst/>
              <a:gdLst>
                <a:gd name="connsiteX0" fmla="*/ 35160 w 975707"/>
                <a:gd name="connsiteY0" fmla="*/ 23211 h 275760"/>
                <a:gd name="connsiteX1" fmla="*/ 35160 w 975707"/>
                <a:gd name="connsiteY1" fmla="*/ 23211 h 275760"/>
                <a:gd name="connsiteX2" fmla="*/ 326 w 975707"/>
                <a:gd name="connsiteY2" fmla="*/ 136423 h 275760"/>
                <a:gd name="connsiteX3" fmla="*/ 9034 w 975707"/>
                <a:gd name="connsiteY3" fmla="*/ 188674 h 275760"/>
                <a:gd name="connsiteX4" fmla="*/ 61286 w 975707"/>
                <a:gd name="connsiteY4" fmla="*/ 206091 h 275760"/>
                <a:gd name="connsiteX5" fmla="*/ 130954 w 975707"/>
                <a:gd name="connsiteY5" fmla="*/ 223508 h 275760"/>
                <a:gd name="connsiteX6" fmla="*/ 183206 w 975707"/>
                <a:gd name="connsiteY6" fmla="*/ 240925 h 275760"/>
                <a:gd name="connsiteX7" fmla="*/ 209331 w 975707"/>
                <a:gd name="connsiteY7" fmla="*/ 249634 h 275760"/>
                <a:gd name="connsiteX8" fmla="*/ 270291 w 975707"/>
                <a:gd name="connsiteY8" fmla="*/ 258343 h 275760"/>
                <a:gd name="connsiteX9" fmla="*/ 688303 w 975707"/>
                <a:gd name="connsiteY9" fmla="*/ 275760 h 275760"/>
                <a:gd name="connsiteX10" fmla="*/ 836348 w 975707"/>
                <a:gd name="connsiteY10" fmla="*/ 249634 h 275760"/>
                <a:gd name="connsiteX11" fmla="*/ 862474 w 975707"/>
                <a:gd name="connsiteY11" fmla="*/ 240925 h 275760"/>
                <a:gd name="connsiteX12" fmla="*/ 940851 w 975707"/>
                <a:gd name="connsiteY12" fmla="*/ 188674 h 275760"/>
                <a:gd name="connsiteX13" fmla="*/ 966977 w 975707"/>
                <a:gd name="connsiteY13" fmla="*/ 171257 h 275760"/>
                <a:gd name="connsiteX14" fmla="*/ 966977 w 975707"/>
                <a:gd name="connsiteY14" fmla="*/ 119005 h 275760"/>
                <a:gd name="connsiteX15" fmla="*/ 949560 w 975707"/>
                <a:gd name="connsiteY15" fmla="*/ 49337 h 275760"/>
                <a:gd name="connsiteX16" fmla="*/ 862474 w 975707"/>
                <a:gd name="connsiteY16" fmla="*/ 23211 h 275760"/>
                <a:gd name="connsiteX17" fmla="*/ 810223 w 975707"/>
                <a:gd name="connsiteY17" fmla="*/ 14503 h 275760"/>
                <a:gd name="connsiteX18" fmla="*/ 627343 w 975707"/>
                <a:gd name="connsiteY18" fmla="*/ 14503 h 275760"/>
                <a:gd name="connsiteX19" fmla="*/ 583800 w 975707"/>
                <a:gd name="connsiteY19" fmla="*/ 23211 h 275760"/>
                <a:gd name="connsiteX20" fmla="*/ 113537 w 975707"/>
                <a:gd name="connsiteY20" fmla="*/ 40628 h 275760"/>
                <a:gd name="connsiteX21" fmla="*/ 61286 w 975707"/>
                <a:gd name="connsiteY21" fmla="*/ 58045 h 275760"/>
                <a:gd name="connsiteX22" fmla="*/ 35160 w 975707"/>
                <a:gd name="connsiteY22" fmla="*/ 23211 h 27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5707" h="275760">
                  <a:moveTo>
                    <a:pt x="35160" y="23211"/>
                  </a:moveTo>
                  <a:lnTo>
                    <a:pt x="35160" y="23211"/>
                  </a:lnTo>
                  <a:cubicBezTo>
                    <a:pt x="26578" y="46096"/>
                    <a:pt x="326" y="104751"/>
                    <a:pt x="326" y="136423"/>
                  </a:cubicBezTo>
                  <a:cubicBezTo>
                    <a:pt x="326" y="154080"/>
                    <a:pt x="-2593" y="175386"/>
                    <a:pt x="9034" y="188674"/>
                  </a:cubicBezTo>
                  <a:cubicBezTo>
                    <a:pt x="21124" y="202491"/>
                    <a:pt x="43475" y="201638"/>
                    <a:pt x="61286" y="206091"/>
                  </a:cubicBezTo>
                  <a:cubicBezTo>
                    <a:pt x="84509" y="211897"/>
                    <a:pt x="108245" y="215938"/>
                    <a:pt x="130954" y="223508"/>
                  </a:cubicBezTo>
                  <a:lnTo>
                    <a:pt x="183206" y="240925"/>
                  </a:lnTo>
                  <a:cubicBezTo>
                    <a:pt x="191914" y="243828"/>
                    <a:pt x="200244" y="248336"/>
                    <a:pt x="209331" y="249634"/>
                  </a:cubicBezTo>
                  <a:cubicBezTo>
                    <a:pt x="229651" y="252537"/>
                    <a:pt x="249795" y="257225"/>
                    <a:pt x="270291" y="258343"/>
                  </a:cubicBezTo>
                  <a:cubicBezTo>
                    <a:pt x="409542" y="265939"/>
                    <a:pt x="688303" y="275760"/>
                    <a:pt x="688303" y="275760"/>
                  </a:cubicBezTo>
                  <a:cubicBezTo>
                    <a:pt x="911535" y="259814"/>
                    <a:pt x="752979" y="291319"/>
                    <a:pt x="836348" y="249634"/>
                  </a:cubicBezTo>
                  <a:cubicBezTo>
                    <a:pt x="844559" y="245529"/>
                    <a:pt x="854449" y="245383"/>
                    <a:pt x="862474" y="240925"/>
                  </a:cubicBezTo>
                  <a:cubicBezTo>
                    <a:pt x="862491" y="240916"/>
                    <a:pt x="927780" y="197388"/>
                    <a:pt x="940851" y="188674"/>
                  </a:cubicBezTo>
                  <a:lnTo>
                    <a:pt x="966977" y="171257"/>
                  </a:lnTo>
                  <a:cubicBezTo>
                    <a:pt x="979750" y="132938"/>
                    <a:pt x="977428" y="157324"/>
                    <a:pt x="966977" y="119005"/>
                  </a:cubicBezTo>
                  <a:cubicBezTo>
                    <a:pt x="960679" y="95911"/>
                    <a:pt x="972269" y="56907"/>
                    <a:pt x="949560" y="49337"/>
                  </a:cubicBezTo>
                  <a:cubicBezTo>
                    <a:pt x="916247" y="38233"/>
                    <a:pt x="895371" y="29790"/>
                    <a:pt x="862474" y="23211"/>
                  </a:cubicBezTo>
                  <a:cubicBezTo>
                    <a:pt x="845160" y="19748"/>
                    <a:pt x="827640" y="17406"/>
                    <a:pt x="810223" y="14503"/>
                  </a:cubicBezTo>
                  <a:cubicBezTo>
                    <a:pt x="736625" y="-10031"/>
                    <a:pt x="780868" y="1153"/>
                    <a:pt x="627343" y="14503"/>
                  </a:cubicBezTo>
                  <a:cubicBezTo>
                    <a:pt x="612597" y="15785"/>
                    <a:pt x="598546" y="21929"/>
                    <a:pt x="583800" y="23211"/>
                  </a:cubicBezTo>
                  <a:cubicBezTo>
                    <a:pt x="461208" y="33871"/>
                    <a:pt x="202589" y="38154"/>
                    <a:pt x="113537" y="40628"/>
                  </a:cubicBezTo>
                  <a:lnTo>
                    <a:pt x="61286" y="58045"/>
                  </a:lnTo>
                  <a:cubicBezTo>
                    <a:pt x="32405" y="67672"/>
                    <a:pt x="39514" y="29017"/>
                    <a:pt x="35160" y="23211"/>
                  </a:cubicBezTo>
                  <a:close/>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2139378301"/>
      </p:ext>
    </p:extLst>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BECO PROTECT FS </a:t>
            </a:r>
            <a:r>
              <a:rPr lang="en-US" dirty="0" err="1"/>
              <a:t>FineStream</a:t>
            </a:r>
            <a:r>
              <a:rPr lang="en-US" dirty="0"/>
              <a:t/>
            </a:r>
            <a:br>
              <a:rPr lang="en-US" dirty="0"/>
            </a:br>
            <a:r>
              <a:rPr lang="en-US" dirty="0"/>
              <a:t>“</a:t>
            </a:r>
            <a:r>
              <a:rPr lang="pl-PL" dirty="0"/>
              <a:t>zasada klepsydry</a:t>
            </a:r>
            <a:r>
              <a:rPr lang="en-US" dirty="0"/>
              <a:t>”</a:t>
            </a:r>
          </a:p>
        </p:txBody>
      </p:sp>
      <p:pic>
        <p:nvPicPr>
          <p:cNvPr id="7"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r="25" b="50"/>
          <a:stretch/>
        </p:blipFill>
        <p:spPr bwMode="auto">
          <a:xfrm>
            <a:off x="942286" y="2493034"/>
            <a:ext cx="4183947" cy="3528254"/>
          </a:xfrm>
          <a:prstGeom prst="rect">
            <a:avLst/>
          </a:prstGeom>
          <a:noFill/>
          <a:ln w="12700">
            <a:solidFill>
              <a:schemeClr val="bg2"/>
            </a:solidFill>
            <a:miter lim="800000"/>
            <a:headEnd/>
            <a:tailEnd/>
          </a:ln>
          <a:extLst>
            <a:ext uri="{909E8E84-426E-40DD-AFC4-6F175D3DCCD1}">
              <a14:hiddenFill xmlns:a14="http://schemas.microsoft.com/office/drawing/2010/main">
                <a:solidFill>
                  <a:srgbClr val="FFFFFF"/>
                </a:solidFill>
              </a14:hiddenFill>
            </a:ext>
          </a:extLst>
        </p:spPr>
      </p:pic>
      <p:sp>
        <p:nvSpPr>
          <p:cNvPr id="8" name="Content Placeholder 2"/>
          <p:cNvSpPr txBox="1">
            <a:spLocks/>
          </p:cNvSpPr>
          <p:nvPr/>
        </p:nvSpPr>
        <p:spPr>
          <a:xfrm>
            <a:off x="839787" y="1552575"/>
            <a:ext cx="7908925" cy="868313"/>
          </a:xfrm>
          <a:prstGeom prst="rect">
            <a:avLst/>
          </a:prstGeom>
        </p:spPr>
        <p:txBody>
          <a:bodyPr>
            <a:normAutofit/>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9pPr>
          </a:lstStyle>
          <a:p>
            <a:pPr marL="0" indent="0">
              <a:buNone/>
              <a:defRPr/>
            </a:pPr>
            <a:r>
              <a:rPr lang="pl-PL" sz="1600" b="1" dirty="0"/>
              <a:t>Szczegóły</a:t>
            </a:r>
            <a:r>
              <a:rPr lang="de-DE" sz="1600" b="1" dirty="0"/>
              <a:t>: </a:t>
            </a:r>
          </a:p>
          <a:p>
            <a:pPr>
              <a:defRPr/>
            </a:pPr>
            <a:r>
              <a:rPr lang="pl-PL" sz="1600" dirty="0"/>
              <a:t>Specjalny sposób nawinięcia podnoszący powierzchnię filtracyjną</a:t>
            </a:r>
            <a:endParaRPr lang="de-DE" sz="1600" dirty="0"/>
          </a:p>
          <a:p>
            <a:pPr marL="0" indent="0">
              <a:buNone/>
              <a:defRPr/>
            </a:pPr>
            <a:endParaRPr lang="de-DE" sz="1600" dirty="0"/>
          </a:p>
          <a:p>
            <a:pPr>
              <a:defRPr/>
            </a:pPr>
            <a:endParaRPr lang="de-DE" sz="1600" dirty="0"/>
          </a:p>
          <a:p>
            <a:pPr marL="0" indent="0">
              <a:buNone/>
              <a:defRPr/>
            </a:pPr>
            <a:endParaRPr lang="de-DE" sz="1800" dirty="0"/>
          </a:p>
        </p:txBody>
      </p:sp>
      <p:sp>
        <p:nvSpPr>
          <p:cNvPr id="9" name="Text Box 6"/>
          <p:cNvSpPr txBox="1">
            <a:spLocks noChangeArrowheads="1"/>
          </p:cNvSpPr>
          <p:nvPr/>
        </p:nvSpPr>
        <p:spPr bwMode="auto">
          <a:xfrm>
            <a:off x="5630652" y="3411433"/>
            <a:ext cx="846386"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lnSpc>
                <a:spcPct val="110000"/>
              </a:lnSpc>
              <a:spcBef>
                <a:spcPct val="20000"/>
              </a:spcBef>
              <a:spcAft>
                <a:spcPct val="0"/>
              </a:spcAft>
              <a:buClr>
                <a:srgbClr val="3367CD"/>
              </a:buClr>
              <a:defRPr sz="1600">
                <a:solidFill>
                  <a:schemeClr val="tx1"/>
                </a:solidFill>
                <a:latin typeface="Arial" charset="0"/>
              </a:defRPr>
            </a:lvl6pPr>
            <a:lvl7pPr marL="2971800" indent="-228600" eaLnBrk="0" fontAlgn="base" hangingPunct="0">
              <a:lnSpc>
                <a:spcPct val="110000"/>
              </a:lnSpc>
              <a:spcBef>
                <a:spcPct val="20000"/>
              </a:spcBef>
              <a:spcAft>
                <a:spcPct val="0"/>
              </a:spcAft>
              <a:buClr>
                <a:srgbClr val="3367CD"/>
              </a:buClr>
              <a:defRPr sz="1600">
                <a:solidFill>
                  <a:schemeClr val="tx1"/>
                </a:solidFill>
                <a:latin typeface="Arial" charset="0"/>
              </a:defRPr>
            </a:lvl7pPr>
            <a:lvl8pPr marL="3429000" indent="-228600" eaLnBrk="0" fontAlgn="base" hangingPunct="0">
              <a:lnSpc>
                <a:spcPct val="110000"/>
              </a:lnSpc>
              <a:spcBef>
                <a:spcPct val="20000"/>
              </a:spcBef>
              <a:spcAft>
                <a:spcPct val="0"/>
              </a:spcAft>
              <a:buClr>
                <a:srgbClr val="3367CD"/>
              </a:buClr>
              <a:defRPr sz="1600">
                <a:solidFill>
                  <a:schemeClr val="tx1"/>
                </a:solidFill>
                <a:latin typeface="Arial" charset="0"/>
              </a:defRPr>
            </a:lvl8pPr>
            <a:lvl9pPr marL="3886200" indent="-228600" eaLnBrk="0" fontAlgn="base" hangingPunct="0">
              <a:lnSpc>
                <a:spcPct val="110000"/>
              </a:lnSpc>
              <a:spcBef>
                <a:spcPct val="20000"/>
              </a:spcBef>
              <a:spcAft>
                <a:spcPct val="0"/>
              </a:spcAft>
              <a:buClr>
                <a:srgbClr val="3367CD"/>
              </a:buClr>
              <a:defRPr sz="1600">
                <a:solidFill>
                  <a:schemeClr val="tx1"/>
                </a:solidFill>
                <a:latin typeface="Arial" charset="0"/>
              </a:defRPr>
            </a:lvl9pPr>
          </a:lstStyle>
          <a:p>
            <a:pPr eaLnBrk="1" hangingPunct="1">
              <a:lnSpc>
                <a:spcPct val="100000"/>
              </a:lnSpc>
              <a:spcBef>
                <a:spcPct val="0"/>
              </a:spcBef>
              <a:buClrTx/>
            </a:pPr>
            <a:r>
              <a:rPr lang="pl-PL" dirty="0">
                <a:solidFill>
                  <a:srgbClr val="003D6E"/>
                </a:solidFill>
              </a:rPr>
              <a:t>Drenaż</a:t>
            </a:r>
            <a:endParaRPr lang="de-DE" dirty="0">
              <a:solidFill>
                <a:srgbClr val="003D6E"/>
              </a:solidFill>
            </a:endParaRPr>
          </a:p>
        </p:txBody>
      </p:sp>
      <p:sp>
        <p:nvSpPr>
          <p:cNvPr id="10" name="Text Box 9"/>
          <p:cNvSpPr txBox="1">
            <a:spLocks noChangeArrowheads="1"/>
          </p:cNvSpPr>
          <p:nvPr/>
        </p:nvSpPr>
        <p:spPr bwMode="auto">
          <a:xfrm>
            <a:off x="5643699" y="4040689"/>
            <a:ext cx="1754776"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lnSpc>
                <a:spcPct val="110000"/>
              </a:lnSpc>
              <a:spcBef>
                <a:spcPct val="20000"/>
              </a:spcBef>
              <a:spcAft>
                <a:spcPct val="0"/>
              </a:spcAft>
              <a:buClr>
                <a:srgbClr val="3367CD"/>
              </a:buClr>
              <a:defRPr sz="1600">
                <a:solidFill>
                  <a:schemeClr val="tx1"/>
                </a:solidFill>
                <a:latin typeface="Arial" charset="0"/>
              </a:defRPr>
            </a:lvl6pPr>
            <a:lvl7pPr marL="2971800" indent="-228600" eaLnBrk="0" fontAlgn="base" hangingPunct="0">
              <a:lnSpc>
                <a:spcPct val="110000"/>
              </a:lnSpc>
              <a:spcBef>
                <a:spcPct val="20000"/>
              </a:spcBef>
              <a:spcAft>
                <a:spcPct val="0"/>
              </a:spcAft>
              <a:buClr>
                <a:srgbClr val="3367CD"/>
              </a:buClr>
              <a:defRPr sz="1600">
                <a:solidFill>
                  <a:schemeClr val="tx1"/>
                </a:solidFill>
                <a:latin typeface="Arial" charset="0"/>
              </a:defRPr>
            </a:lvl7pPr>
            <a:lvl8pPr marL="3429000" indent="-228600" eaLnBrk="0" fontAlgn="base" hangingPunct="0">
              <a:lnSpc>
                <a:spcPct val="110000"/>
              </a:lnSpc>
              <a:spcBef>
                <a:spcPct val="20000"/>
              </a:spcBef>
              <a:spcAft>
                <a:spcPct val="0"/>
              </a:spcAft>
              <a:buClr>
                <a:srgbClr val="3367CD"/>
              </a:buClr>
              <a:defRPr sz="1600">
                <a:solidFill>
                  <a:schemeClr val="tx1"/>
                </a:solidFill>
                <a:latin typeface="Arial" charset="0"/>
              </a:defRPr>
            </a:lvl8pPr>
            <a:lvl9pPr marL="3886200" indent="-228600" eaLnBrk="0" fontAlgn="base" hangingPunct="0">
              <a:lnSpc>
                <a:spcPct val="110000"/>
              </a:lnSpc>
              <a:spcBef>
                <a:spcPct val="20000"/>
              </a:spcBef>
              <a:spcAft>
                <a:spcPct val="0"/>
              </a:spcAft>
              <a:buClr>
                <a:srgbClr val="3367CD"/>
              </a:buClr>
              <a:defRPr sz="1600">
                <a:solidFill>
                  <a:schemeClr val="tx1"/>
                </a:solidFill>
                <a:latin typeface="Arial" charset="0"/>
              </a:defRPr>
            </a:lvl9pPr>
          </a:lstStyle>
          <a:p>
            <a:pPr eaLnBrk="1" hangingPunct="1">
              <a:lnSpc>
                <a:spcPct val="100000"/>
              </a:lnSpc>
              <a:spcBef>
                <a:spcPct val="0"/>
              </a:spcBef>
              <a:buClrTx/>
            </a:pPr>
            <a:r>
              <a:rPr lang="pl-PL" dirty="0">
                <a:solidFill>
                  <a:srgbClr val="9C1F2E"/>
                </a:solidFill>
              </a:rPr>
              <a:t>Wejście produktu</a:t>
            </a:r>
            <a:endParaRPr lang="de-DE" dirty="0">
              <a:solidFill>
                <a:srgbClr val="9C1F2E"/>
              </a:solidFill>
            </a:endParaRPr>
          </a:p>
        </p:txBody>
      </p:sp>
      <p:sp>
        <p:nvSpPr>
          <p:cNvPr id="11" name="Line 10"/>
          <p:cNvSpPr>
            <a:spLocks noChangeShapeType="1"/>
          </p:cNvSpPr>
          <p:nvPr/>
        </p:nvSpPr>
        <p:spPr bwMode="auto">
          <a:xfrm flipH="1">
            <a:off x="4603691" y="4149080"/>
            <a:ext cx="1048634" cy="0"/>
          </a:xfrm>
          <a:prstGeom prst="line">
            <a:avLst/>
          </a:prstGeom>
          <a:noFill/>
          <a:ln w="19050">
            <a:solidFill>
              <a:srgbClr val="9C1F2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
        <p:nvSpPr>
          <p:cNvPr id="12" name="Line 11"/>
          <p:cNvSpPr>
            <a:spLocks noChangeShapeType="1"/>
          </p:cNvSpPr>
          <p:nvPr/>
        </p:nvSpPr>
        <p:spPr bwMode="auto">
          <a:xfrm flipH="1">
            <a:off x="4283967" y="4293096"/>
            <a:ext cx="1368357" cy="0"/>
          </a:xfrm>
          <a:prstGeom prst="line">
            <a:avLst/>
          </a:prstGeom>
          <a:noFill/>
          <a:ln w="19050">
            <a:solidFill>
              <a:srgbClr val="9C1F2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
        <p:nvSpPr>
          <p:cNvPr id="13" name="Line 12"/>
          <p:cNvSpPr>
            <a:spLocks noChangeShapeType="1"/>
          </p:cNvSpPr>
          <p:nvPr/>
        </p:nvSpPr>
        <p:spPr bwMode="auto">
          <a:xfrm flipH="1">
            <a:off x="4037292" y="5257763"/>
            <a:ext cx="1606007" cy="0"/>
          </a:xfrm>
          <a:prstGeom prst="line">
            <a:avLst/>
          </a:prstGeom>
          <a:noFill/>
          <a:ln w="19050">
            <a:solidFill>
              <a:srgbClr val="4F6E5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
        <p:nvSpPr>
          <p:cNvPr id="14" name="Line 13"/>
          <p:cNvSpPr>
            <a:spLocks noChangeShapeType="1"/>
          </p:cNvSpPr>
          <p:nvPr/>
        </p:nvSpPr>
        <p:spPr bwMode="auto">
          <a:xfrm flipH="1">
            <a:off x="3555262" y="5365612"/>
            <a:ext cx="2096858" cy="0"/>
          </a:xfrm>
          <a:prstGeom prst="line">
            <a:avLst/>
          </a:prstGeom>
          <a:noFill/>
          <a:ln w="19050">
            <a:solidFill>
              <a:srgbClr val="4F6E5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
        <p:nvSpPr>
          <p:cNvPr id="15" name="Text Box 6"/>
          <p:cNvSpPr txBox="1">
            <a:spLocks noChangeArrowheads="1"/>
          </p:cNvSpPr>
          <p:nvPr/>
        </p:nvSpPr>
        <p:spPr bwMode="auto">
          <a:xfrm>
            <a:off x="5652325" y="5139921"/>
            <a:ext cx="1745478"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lnSpc>
                <a:spcPct val="110000"/>
              </a:lnSpc>
              <a:spcBef>
                <a:spcPct val="20000"/>
              </a:spcBef>
              <a:spcAft>
                <a:spcPct val="0"/>
              </a:spcAft>
              <a:buClr>
                <a:srgbClr val="3367CD"/>
              </a:buClr>
              <a:defRPr sz="1600">
                <a:solidFill>
                  <a:schemeClr val="tx1"/>
                </a:solidFill>
                <a:latin typeface="Arial" charset="0"/>
              </a:defRPr>
            </a:lvl6pPr>
            <a:lvl7pPr marL="2971800" indent="-228600" eaLnBrk="0" fontAlgn="base" hangingPunct="0">
              <a:lnSpc>
                <a:spcPct val="110000"/>
              </a:lnSpc>
              <a:spcBef>
                <a:spcPct val="20000"/>
              </a:spcBef>
              <a:spcAft>
                <a:spcPct val="0"/>
              </a:spcAft>
              <a:buClr>
                <a:srgbClr val="3367CD"/>
              </a:buClr>
              <a:defRPr sz="1600">
                <a:solidFill>
                  <a:schemeClr val="tx1"/>
                </a:solidFill>
                <a:latin typeface="Arial" charset="0"/>
              </a:defRPr>
            </a:lvl7pPr>
            <a:lvl8pPr marL="3429000" indent="-228600" eaLnBrk="0" fontAlgn="base" hangingPunct="0">
              <a:lnSpc>
                <a:spcPct val="110000"/>
              </a:lnSpc>
              <a:spcBef>
                <a:spcPct val="20000"/>
              </a:spcBef>
              <a:spcAft>
                <a:spcPct val="0"/>
              </a:spcAft>
              <a:buClr>
                <a:srgbClr val="3367CD"/>
              </a:buClr>
              <a:defRPr sz="1600">
                <a:solidFill>
                  <a:schemeClr val="tx1"/>
                </a:solidFill>
                <a:latin typeface="Arial" charset="0"/>
              </a:defRPr>
            </a:lvl8pPr>
            <a:lvl9pPr marL="3886200" indent="-228600" eaLnBrk="0" fontAlgn="base" hangingPunct="0">
              <a:lnSpc>
                <a:spcPct val="110000"/>
              </a:lnSpc>
              <a:spcBef>
                <a:spcPct val="20000"/>
              </a:spcBef>
              <a:spcAft>
                <a:spcPct val="0"/>
              </a:spcAft>
              <a:buClr>
                <a:srgbClr val="3367CD"/>
              </a:buClr>
              <a:defRPr sz="1600">
                <a:solidFill>
                  <a:schemeClr val="tx1"/>
                </a:solidFill>
                <a:latin typeface="Arial" charset="0"/>
              </a:defRPr>
            </a:lvl9pPr>
          </a:lstStyle>
          <a:p>
            <a:pPr eaLnBrk="1" hangingPunct="1">
              <a:lnSpc>
                <a:spcPct val="100000"/>
              </a:lnSpc>
              <a:spcBef>
                <a:spcPct val="0"/>
              </a:spcBef>
              <a:buClrTx/>
            </a:pPr>
            <a:r>
              <a:rPr lang="pl-PL" dirty="0">
                <a:solidFill>
                  <a:srgbClr val="4F6E5E"/>
                </a:solidFill>
              </a:rPr>
              <a:t>Wyjście produktu</a:t>
            </a:r>
            <a:endParaRPr lang="de-DE" dirty="0">
              <a:solidFill>
                <a:srgbClr val="4F6E5E"/>
              </a:solidFill>
            </a:endParaRPr>
          </a:p>
        </p:txBody>
      </p:sp>
      <p:sp>
        <p:nvSpPr>
          <p:cNvPr id="16" name="Line 12"/>
          <p:cNvSpPr>
            <a:spLocks noChangeShapeType="1"/>
          </p:cNvSpPr>
          <p:nvPr/>
        </p:nvSpPr>
        <p:spPr bwMode="auto">
          <a:xfrm flipH="1">
            <a:off x="4283967" y="3526275"/>
            <a:ext cx="1368358" cy="0"/>
          </a:xfrm>
          <a:prstGeom prst="line">
            <a:avLst/>
          </a:prstGeom>
          <a:noFill/>
          <a:ln w="19050">
            <a:solidFill>
              <a:srgbClr val="003D6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
        <p:nvSpPr>
          <p:cNvPr id="17" name="Line 13"/>
          <p:cNvSpPr>
            <a:spLocks noChangeShapeType="1"/>
          </p:cNvSpPr>
          <p:nvPr/>
        </p:nvSpPr>
        <p:spPr bwMode="auto">
          <a:xfrm flipH="1">
            <a:off x="4063414" y="3634124"/>
            <a:ext cx="1588911" cy="0"/>
          </a:xfrm>
          <a:prstGeom prst="line">
            <a:avLst/>
          </a:prstGeom>
          <a:noFill/>
          <a:ln w="19050">
            <a:solidFill>
              <a:srgbClr val="003D6E"/>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endParaRPr lang="en-US">
              <a:solidFill>
                <a:srgbClr val="000000"/>
              </a:solidFill>
            </a:endParaRPr>
          </a:p>
        </p:txBody>
      </p:sp>
    </p:spTree>
    <p:extLst>
      <p:ext uri="{BB962C8B-B14F-4D97-AF65-F5344CB8AC3E}">
        <p14:creationId xmlns:p14="http://schemas.microsoft.com/office/powerpoint/2010/main" val="5560179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BECO PROTECT FS </a:t>
            </a:r>
            <a:r>
              <a:rPr lang="en-US" dirty="0" err="1"/>
              <a:t>FineStream</a:t>
            </a:r>
            <a:r>
              <a:rPr lang="en-US" dirty="0"/>
              <a:t/>
            </a:r>
            <a:br>
              <a:rPr lang="en-US" dirty="0"/>
            </a:br>
            <a:r>
              <a:rPr lang="en-US" dirty="0"/>
              <a:t>“</a:t>
            </a:r>
            <a:r>
              <a:rPr lang="pl-PL" dirty="0"/>
              <a:t>zasada klepsydry</a:t>
            </a:r>
            <a:r>
              <a:rPr lang="en-US" dirty="0"/>
              <a:t>”</a:t>
            </a:r>
          </a:p>
        </p:txBody>
      </p:sp>
      <p:sp>
        <p:nvSpPr>
          <p:cNvPr id="5" name="Content Placeholder 2"/>
          <p:cNvSpPr txBox="1">
            <a:spLocks/>
          </p:cNvSpPr>
          <p:nvPr/>
        </p:nvSpPr>
        <p:spPr>
          <a:xfrm>
            <a:off x="592072" y="1628800"/>
            <a:ext cx="5257153" cy="3820641"/>
          </a:xfrm>
          <a:prstGeom prst="rect">
            <a:avLst/>
          </a:prstGeom>
        </p:spPr>
        <p:txBody>
          <a:bodyPr>
            <a:normAutofit fontScale="92500" lnSpcReduction="20000"/>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9pPr>
          </a:lstStyle>
          <a:p>
            <a:pPr marL="0" indent="0">
              <a:buNone/>
              <a:defRPr/>
            </a:pPr>
            <a:r>
              <a:rPr lang="pl-PL" sz="1600" b="1" dirty="0"/>
              <a:t>Charakterystyka</a:t>
            </a:r>
            <a:r>
              <a:rPr lang="de-DE" sz="1600" b="1" dirty="0"/>
              <a:t>:</a:t>
            </a:r>
          </a:p>
          <a:p>
            <a:r>
              <a:rPr lang="pl-PL" sz="1600" b="1" dirty="0"/>
              <a:t>Design</a:t>
            </a:r>
            <a:r>
              <a:rPr lang="de-DE" sz="1600" dirty="0"/>
              <a:t/>
            </a:r>
            <a:br>
              <a:rPr lang="de-DE" sz="1600" dirty="0"/>
            </a:br>
            <a:r>
              <a:rPr lang="de-DE" sz="1600" dirty="0"/>
              <a:t>• </a:t>
            </a:r>
            <a:r>
              <a:rPr lang="pl-PL" sz="1600" dirty="0"/>
              <a:t>Specjalnie plisowane włókniny polipropylenowe z efektem głębokości, geometria „klepsydry”</a:t>
            </a:r>
            <a:endParaRPr lang="de-DE" sz="1600" b="1" dirty="0"/>
          </a:p>
          <a:p>
            <a:r>
              <a:rPr lang="pl-PL" sz="1600" b="1" dirty="0"/>
              <a:t>Ekonomiczny </a:t>
            </a:r>
          </a:p>
          <a:p>
            <a:r>
              <a:rPr lang="pl-PL" sz="1600" dirty="0"/>
              <a:t>• Zmienny przepływ </a:t>
            </a:r>
            <a:br>
              <a:rPr lang="pl-PL" sz="1600" dirty="0"/>
            </a:br>
            <a:r>
              <a:rPr lang="pl-PL" sz="1600" dirty="0"/>
              <a:t>• Możliwy całkowity drenaż </a:t>
            </a:r>
            <a:br>
              <a:rPr lang="pl-PL" sz="1600" dirty="0"/>
            </a:br>
            <a:r>
              <a:rPr lang="pl-PL" sz="1600" dirty="0"/>
              <a:t>• Płukanie wsteczne do 2 bar w 80 ° C</a:t>
            </a:r>
          </a:p>
          <a:p>
            <a:r>
              <a:rPr lang="de-DE" sz="1600" b="1" dirty="0"/>
              <a:t>Material</a:t>
            </a:r>
            <a:r>
              <a:rPr lang="de-DE" sz="1600" dirty="0"/>
              <a:t/>
            </a:r>
            <a:br>
              <a:rPr lang="de-DE" sz="1600" dirty="0"/>
            </a:br>
            <a:r>
              <a:rPr lang="de-DE" sz="1600" dirty="0"/>
              <a:t>• </a:t>
            </a:r>
            <a:r>
              <a:rPr lang="pl-PL" sz="1600" dirty="0"/>
              <a:t>Polipropylen</a:t>
            </a:r>
            <a:r>
              <a:rPr lang="de-DE" sz="1600" dirty="0"/>
              <a:t>, </a:t>
            </a:r>
            <a:r>
              <a:rPr lang="pl-PL" sz="1600" dirty="0"/>
              <a:t>specjalnie plisowany</a:t>
            </a:r>
            <a:r>
              <a:rPr lang="de-DE" sz="1600" dirty="0"/>
              <a:t/>
            </a:r>
            <a:br>
              <a:rPr lang="de-DE" sz="1600" dirty="0"/>
            </a:br>
            <a:r>
              <a:rPr lang="de-DE" sz="1600" dirty="0"/>
              <a:t>• </a:t>
            </a:r>
            <a:r>
              <a:rPr lang="pl-PL" sz="1600" dirty="0"/>
              <a:t>powierzchnia filtracyjna</a:t>
            </a:r>
            <a:r>
              <a:rPr lang="de-DE" sz="1600" dirty="0"/>
              <a:t>: 0,45 m</a:t>
            </a:r>
            <a:r>
              <a:rPr lang="de-DE" sz="1600" baseline="30000" dirty="0"/>
              <a:t>2</a:t>
            </a:r>
            <a:r>
              <a:rPr lang="de-DE" sz="1600" dirty="0"/>
              <a:t>/30“</a:t>
            </a:r>
          </a:p>
          <a:p>
            <a:r>
              <a:rPr lang="pl-PL" sz="1600" b="1" dirty="0"/>
              <a:t>Bezpieczeństwo</a:t>
            </a:r>
            <a:r>
              <a:rPr lang="de-DE" sz="1600" dirty="0"/>
              <a:t/>
            </a:r>
            <a:br>
              <a:rPr lang="de-DE" sz="1600" dirty="0"/>
            </a:br>
            <a:r>
              <a:rPr lang="de-DE" sz="1600" dirty="0"/>
              <a:t>• </a:t>
            </a:r>
            <a:r>
              <a:rPr lang="pl-PL" sz="1600" dirty="0"/>
              <a:t>Wskaźnik retencji</a:t>
            </a:r>
            <a:r>
              <a:rPr lang="de-DE" sz="1600" dirty="0"/>
              <a:t>: ß-Ratio ≥ 99,98 % (≥ 5000) </a:t>
            </a:r>
          </a:p>
          <a:p>
            <a:r>
              <a:rPr lang="pl-PL" sz="1600" b="1" dirty="0"/>
              <a:t>Wielkość porów</a:t>
            </a:r>
            <a:r>
              <a:rPr lang="de-DE" sz="1600" dirty="0"/>
              <a:t/>
            </a:r>
            <a:br>
              <a:rPr lang="de-DE" sz="1600" dirty="0"/>
            </a:br>
            <a:r>
              <a:rPr lang="de-DE" sz="1600" dirty="0"/>
              <a:t>• 0,2 µm, 0,3 µm, 0,5 µm, 0,6 µm, 0,8 µm, 1,0 µm, 2,0 µm, 3,0 µm, 5,0 µm, 10,0 µm, 20,0 µm</a:t>
            </a:r>
            <a:endParaRPr lang="en-US" sz="1600" dirty="0"/>
          </a:p>
          <a:p>
            <a:pPr marL="0" indent="0">
              <a:buNone/>
              <a:defRPr/>
            </a:pPr>
            <a:endParaRPr lang="de-DE" sz="1800"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9225" y="1628800"/>
            <a:ext cx="2880000" cy="3839040"/>
          </a:xfrm>
          <a:prstGeom prst="rect">
            <a:avLst/>
          </a:prstGeom>
        </p:spPr>
      </p:pic>
    </p:spTree>
    <p:extLst>
      <p:ext uri="{BB962C8B-B14F-4D97-AF65-F5344CB8AC3E}">
        <p14:creationId xmlns:p14="http://schemas.microsoft.com/office/powerpoint/2010/main" val="1689017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BECO PROTECT CS Cell(</a:t>
            </a:r>
            <a:r>
              <a:rPr lang="en-US" dirty="0" err="1"/>
              <a:t>ulose</a:t>
            </a:r>
            <a:r>
              <a:rPr lang="en-US" dirty="0"/>
              <a:t>)Stream</a:t>
            </a:r>
          </a:p>
        </p:txBody>
      </p:sp>
      <p:sp>
        <p:nvSpPr>
          <p:cNvPr id="3" name="Inhaltsplatzhalter 2"/>
          <p:cNvSpPr>
            <a:spLocks noGrp="1"/>
          </p:cNvSpPr>
          <p:nvPr>
            <p:ph idx="1"/>
          </p:nvPr>
        </p:nvSpPr>
        <p:spPr>
          <a:xfrm>
            <a:off x="539552" y="1277355"/>
            <a:ext cx="4547850" cy="5305425"/>
          </a:xfrm>
        </p:spPr>
        <p:txBody>
          <a:bodyPr/>
          <a:lstStyle/>
          <a:p>
            <a:pPr marL="0" indent="0">
              <a:buNone/>
            </a:pPr>
            <a:r>
              <a:rPr lang="pl-PL" sz="2000" dirty="0"/>
              <a:t>Pierwsza innowacyjna świeca filtracyjna wgłębna, wykonany z materiału BECOPAD® - płyty filtracyjnej wgłębnej.</a:t>
            </a:r>
          </a:p>
          <a:p>
            <a:pPr marL="0" indent="0">
              <a:buNone/>
            </a:pPr>
            <a:r>
              <a:rPr lang="pl-PL" sz="2000" dirty="0"/>
              <a:t>Zalety to nie tylko efekt adsorpcji, ale także potencjał elektrostatyczny zeta dla optymalnego zmętnienia i redukcji zarazków.</a:t>
            </a:r>
          </a:p>
          <a:p>
            <a:pPr marL="0" indent="0">
              <a:buNone/>
            </a:pPr>
            <a:r>
              <a:rPr lang="pl-PL" sz="2000" dirty="0"/>
              <a:t>Dzięki optymalnej ochronie filtra membranowego świeca zachowuje cenne składniki wina.</a:t>
            </a:r>
            <a:endParaRPr lang="en-US" sz="2000" dirty="0"/>
          </a:p>
        </p:txBody>
      </p:sp>
      <p:pic>
        <p:nvPicPr>
          <p:cNvPr id="4" name="Grafik 3"/>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5900"/>
                    </a14:imgEffect>
                  </a14:imgLayer>
                </a14:imgProps>
              </a:ext>
              <a:ext uri="{28A0092B-C50C-407E-A947-70E740481C1C}">
                <a14:useLocalDpi xmlns:a14="http://schemas.microsoft.com/office/drawing/2010/main" val="0"/>
              </a:ext>
            </a:extLst>
          </a:blip>
          <a:stretch>
            <a:fillRect/>
          </a:stretch>
        </p:blipFill>
        <p:spPr>
          <a:xfrm>
            <a:off x="5414180" y="1250834"/>
            <a:ext cx="1521512" cy="2028175"/>
          </a:xfrm>
          <a:prstGeom prst="rect">
            <a:avLst/>
          </a:prstGeom>
        </p:spPr>
      </p:pic>
      <p:pic>
        <p:nvPicPr>
          <p:cNvPr id="5" name="Inhaltsplatzhalter 3"/>
          <p:cNvPicPr>
            <a:picLocks noChangeAspect="1"/>
          </p:cNvPicPr>
          <p:nvPr/>
        </p:nvPicPr>
        <p:blipFill rotWithShape="1">
          <a:blip r:embed="rId4">
            <a:extLst>
              <a:ext uri="{28A0092B-C50C-407E-A947-70E740481C1C}">
                <a14:useLocalDpi xmlns:a14="http://schemas.microsoft.com/office/drawing/2010/main" val="0"/>
              </a:ext>
            </a:extLst>
          </a:blip>
          <a:srcRect l="55200" t="15098" b="13027"/>
          <a:stretch/>
        </p:blipFill>
        <p:spPr bwMode="auto">
          <a:xfrm>
            <a:off x="5418941" y="4581128"/>
            <a:ext cx="1441579" cy="1776232"/>
          </a:xfrm>
          <a:prstGeom prst="rect">
            <a:avLst/>
          </a:prstGeom>
          <a:noFill/>
          <a:ln>
            <a:solidFill>
              <a:schemeClr val="bg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feil nach unten 5"/>
          <p:cNvSpPr/>
          <p:nvPr/>
        </p:nvSpPr>
        <p:spPr bwMode="auto">
          <a:xfrm>
            <a:off x="5922908" y="3517886"/>
            <a:ext cx="504056" cy="824364"/>
          </a:xfrm>
          <a:prstGeom prst="downArrow">
            <a:avLst/>
          </a:prstGeom>
          <a:noFill/>
          <a:ln w="9525" cap="flat" cmpd="sng" algn="ctr">
            <a:solidFill>
              <a:srgbClr val="3467CD"/>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7" name="Textfeld 6"/>
          <p:cNvSpPr txBox="1"/>
          <p:nvPr/>
        </p:nvSpPr>
        <p:spPr>
          <a:xfrm>
            <a:off x="7092280" y="1923289"/>
            <a:ext cx="1602490" cy="662233"/>
          </a:xfrm>
          <a:prstGeom prst="rect">
            <a:avLst/>
          </a:prstGeom>
          <a:noFill/>
        </p:spPr>
        <p:txBody>
          <a:bodyPr wrap="none" rtlCol="0">
            <a:spAutoFit/>
          </a:bodyPr>
          <a:lstStyle/>
          <a:p>
            <a:r>
              <a:rPr lang="pl-PL" dirty="0">
                <a:solidFill>
                  <a:schemeClr val="tx1"/>
                </a:solidFill>
              </a:rPr>
              <a:t>Płyta filtracyjna</a:t>
            </a:r>
          </a:p>
          <a:p>
            <a:r>
              <a:rPr lang="en-US" dirty="0">
                <a:solidFill>
                  <a:schemeClr val="tx1"/>
                </a:solidFill>
              </a:rPr>
              <a:t>BECOPAD</a:t>
            </a:r>
          </a:p>
        </p:txBody>
      </p:sp>
      <p:sp>
        <p:nvSpPr>
          <p:cNvPr id="8" name="Textfeld 7"/>
          <p:cNvSpPr txBox="1"/>
          <p:nvPr/>
        </p:nvSpPr>
        <p:spPr>
          <a:xfrm>
            <a:off x="6887062" y="4625841"/>
            <a:ext cx="1814920" cy="1302408"/>
          </a:xfrm>
          <a:prstGeom prst="rect">
            <a:avLst/>
          </a:prstGeom>
          <a:noFill/>
        </p:spPr>
        <p:txBody>
          <a:bodyPr wrap="none" rtlCol="0">
            <a:spAutoFit/>
          </a:bodyPr>
          <a:lstStyle/>
          <a:p>
            <a:r>
              <a:rPr lang="en-US" dirty="0">
                <a:solidFill>
                  <a:schemeClr val="tx1"/>
                </a:solidFill>
              </a:rPr>
              <a:t>BECO Protect CS</a:t>
            </a:r>
          </a:p>
          <a:p>
            <a:r>
              <a:rPr lang="pl-PL" dirty="0">
                <a:solidFill>
                  <a:schemeClr val="tx1"/>
                </a:solidFill>
              </a:rPr>
              <a:t>z</a:t>
            </a:r>
            <a:r>
              <a:rPr lang="en-US" dirty="0">
                <a:solidFill>
                  <a:schemeClr val="tx1"/>
                </a:solidFill>
              </a:rPr>
              <a:t> </a:t>
            </a:r>
            <a:r>
              <a:rPr lang="pl-PL" dirty="0">
                <a:solidFill>
                  <a:schemeClr val="tx1"/>
                </a:solidFill>
              </a:rPr>
              <a:t>płytą filtracyjną </a:t>
            </a:r>
          </a:p>
          <a:p>
            <a:r>
              <a:rPr lang="en-US" dirty="0">
                <a:solidFill>
                  <a:schemeClr val="tx1"/>
                </a:solidFill>
              </a:rPr>
              <a:t>BECOPAD</a:t>
            </a:r>
          </a:p>
          <a:p>
            <a:endParaRPr lang="en-US" dirty="0">
              <a:solidFill>
                <a:schemeClr val="tx1"/>
              </a:solidFill>
            </a:endParaRPr>
          </a:p>
        </p:txBody>
      </p:sp>
    </p:spTree>
    <p:extLst>
      <p:ext uri="{BB962C8B-B14F-4D97-AF65-F5344CB8AC3E}">
        <p14:creationId xmlns:p14="http://schemas.microsoft.com/office/powerpoint/2010/main" val="3107361386"/>
      </p:ext>
    </p:extLst>
  </p:cSld>
  <p:clrMapOvr>
    <a:masterClrMapping/>
  </p:clrMapOvr>
  <p:transition spd="med">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BECO PROTECT CS </a:t>
            </a:r>
            <a:r>
              <a:rPr lang="en-US" dirty="0" err="1"/>
              <a:t>CellStream</a:t>
            </a:r>
            <a:endParaRPr lang="en-US" dirty="0"/>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90659" y="2276872"/>
            <a:ext cx="3072341" cy="2304256"/>
          </a:xfrm>
          <a:ln>
            <a:solidFill>
              <a:schemeClr val="bg1"/>
            </a:solidFill>
          </a:ln>
        </p:spPr>
      </p:pic>
      <p:sp>
        <p:nvSpPr>
          <p:cNvPr id="5" name="Content Placeholder 2"/>
          <p:cNvSpPr txBox="1">
            <a:spLocks/>
          </p:cNvSpPr>
          <p:nvPr/>
        </p:nvSpPr>
        <p:spPr>
          <a:xfrm>
            <a:off x="414587" y="1556792"/>
            <a:ext cx="5276072" cy="4608512"/>
          </a:xfrm>
          <a:prstGeom prst="rect">
            <a:avLst/>
          </a:prstGeom>
        </p:spPr>
        <p:txBody>
          <a:bodyPr>
            <a:normAutofit/>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9pPr>
          </a:lstStyle>
          <a:p>
            <a:pPr marL="0" indent="0">
              <a:buNone/>
              <a:defRPr/>
            </a:pPr>
            <a:r>
              <a:rPr lang="pl-PL" sz="1600" b="1" dirty="0"/>
              <a:t>Charakterystyka</a:t>
            </a:r>
            <a:r>
              <a:rPr lang="de-DE" sz="1600" b="1" dirty="0"/>
              <a:t>:</a:t>
            </a:r>
          </a:p>
          <a:p>
            <a:r>
              <a:rPr lang="pl-PL" sz="1600" b="1" dirty="0"/>
              <a:t>Design</a:t>
            </a:r>
            <a:r>
              <a:rPr lang="de-DE" sz="1600" dirty="0"/>
              <a:t/>
            </a:r>
            <a:br>
              <a:rPr lang="de-DE" sz="1600" dirty="0"/>
            </a:br>
            <a:r>
              <a:rPr lang="de-DE" sz="1600" dirty="0"/>
              <a:t>• </a:t>
            </a:r>
            <a:r>
              <a:rPr lang="pl-PL" sz="1600" dirty="0"/>
              <a:t>Nawinięta płyta filtracyjna </a:t>
            </a:r>
            <a:r>
              <a:rPr lang="de-DE" sz="1600" dirty="0"/>
              <a:t>BECOPAD</a:t>
            </a:r>
          </a:p>
          <a:p>
            <a:r>
              <a:rPr lang="pl-PL" sz="1600" b="1" dirty="0"/>
              <a:t>Oszczędność </a:t>
            </a:r>
            <a:br>
              <a:rPr lang="pl-PL" sz="1600" b="1" dirty="0"/>
            </a:br>
            <a:r>
              <a:rPr lang="pl-PL" sz="1600" dirty="0"/>
              <a:t>• Wysoka zdolność pochłaniania </a:t>
            </a:r>
            <a:br>
              <a:rPr lang="pl-PL" sz="1600" dirty="0"/>
            </a:br>
            <a:r>
              <a:rPr lang="pl-PL" sz="1600" dirty="0"/>
              <a:t>• Wysoki współczynnik retencji najdrobniejszych koloidów</a:t>
            </a:r>
            <a:r>
              <a:rPr lang="de-DE" sz="1600" dirty="0"/>
              <a:t/>
            </a:r>
            <a:br>
              <a:rPr lang="de-DE" sz="1600" dirty="0"/>
            </a:br>
            <a:r>
              <a:rPr lang="de-DE" sz="1600" dirty="0"/>
              <a:t>• </a:t>
            </a:r>
            <a:r>
              <a:rPr lang="pl-PL" sz="1600" dirty="0"/>
              <a:t>Płukanie w przeciwprądzie do </a:t>
            </a:r>
            <a:r>
              <a:rPr lang="de-DE" sz="1600" dirty="0"/>
              <a:t>2 bar</a:t>
            </a:r>
            <a:r>
              <a:rPr lang="pl-PL" sz="1600" dirty="0"/>
              <a:t>ów przy</a:t>
            </a:r>
            <a:r>
              <a:rPr lang="de-DE" sz="1600" dirty="0"/>
              <a:t> 80°C</a:t>
            </a:r>
          </a:p>
          <a:p>
            <a:r>
              <a:rPr lang="pl-PL" sz="1600" b="1" dirty="0"/>
              <a:t>Materiał</a:t>
            </a:r>
            <a:r>
              <a:rPr lang="de-DE" sz="1600" dirty="0"/>
              <a:t/>
            </a:r>
            <a:br>
              <a:rPr lang="de-DE" sz="1600" dirty="0"/>
            </a:br>
            <a:r>
              <a:rPr lang="de-DE" sz="1600" dirty="0"/>
              <a:t>• </a:t>
            </a:r>
            <a:r>
              <a:rPr lang="pl-PL" sz="1600" dirty="0"/>
              <a:t>Specjalne celulozy, nawinięte</a:t>
            </a:r>
            <a:r>
              <a:rPr lang="de-DE" sz="1600" dirty="0"/>
              <a:t/>
            </a:r>
            <a:br>
              <a:rPr lang="de-DE" sz="1600" dirty="0"/>
            </a:br>
            <a:r>
              <a:rPr lang="de-DE" sz="1600" dirty="0"/>
              <a:t>• </a:t>
            </a:r>
            <a:r>
              <a:rPr lang="pl-PL" sz="1600" dirty="0"/>
              <a:t>powierzchnia filtracyjna</a:t>
            </a:r>
            <a:r>
              <a:rPr lang="de-DE" sz="1600" dirty="0"/>
              <a:t>: 0,5 m</a:t>
            </a:r>
            <a:r>
              <a:rPr lang="de-DE" sz="1600" baseline="30000" dirty="0"/>
              <a:t>2</a:t>
            </a:r>
            <a:r>
              <a:rPr lang="de-DE" sz="1600" dirty="0"/>
              <a:t>/30“</a:t>
            </a:r>
          </a:p>
          <a:p>
            <a:r>
              <a:rPr lang="pl-PL" sz="1600" b="1" dirty="0"/>
              <a:t>Bezpieczeństwo</a:t>
            </a:r>
            <a:r>
              <a:rPr lang="de-DE" sz="1600" dirty="0"/>
              <a:t/>
            </a:r>
            <a:br>
              <a:rPr lang="de-DE" sz="1600" dirty="0"/>
            </a:br>
            <a:r>
              <a:rPr lang="de-DE" sz="1600" dirty="0"/>
              <a:t>• </a:t>
            </a:r>
            <a:r>
              <a:rPr lang="pl-PL" sz="1600" dirty="0"/>
              <a:t>Wskaźnik retencji - nominalny</a:t>
            </a:r>
            <a:r>
              <a:rPr lang="de-DE" sz="1600" dirty="0"/>
              <a:t/>
            </a:r>
            <a:br>
              <a:rPr lang="de-DE" sz="1600" dirty="0"/>
            </a:br>
            <a:r>
              <a:rPr lang="pl-PL" sz="1600" b="1" dirty="0"/>
              <a:t>Wielkość porów</a:t>
            </a:r>
            <a:r>
              <a:rPr lang="de-DE" sz="1600" dirty="0"/>
              <a:t/>
            </a:r>
            <a:br>
              <a:rPr lang="de-DE" sz="1600" dirty="0"/>
            </a:br>
            <a:r>
              <a:rPr lang="de-DE" sz="1600" dirty="0"/>
              <a:t>• ≤ 0,2 µm (BECOPAD 115C), ≤ 0,4 µm (BECOPAD 170), ≤ 0,7 µm (BECOPAD 270)</a:t>
            </a:r>
            <a:endParaRPr lang="de-DE" sz="1800" dirty="0"/>
          </a:p>
        </p:txBody>
      </p:sp>
    </p:spTree>
    <p:extLst>
      <p:ext uri="{BB962C8B-B14F-4D97-AF65-F5344CB8AC3E}">
        <p14:creationId xmlns:p14="http://schemas.microsoft.com/office/powerpoint/2010/main" val="447231935"/>
      </p:ext>
    </p:extLst>
  </p:cSld>
  <p:clrMapOvr>
    <a:masterClrMapping/>
  </p:clrMapOvr>
  <p:transition spd="med">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BECO PROTECT PG “</a:t>
            </a:r>
            <a:r>
              <a:rPr lang="pl-PL" dirty="0"/>
              <a:t>geometria lejka</a:t>
            </a:r>
            <a:r>
              <a:rPr lang="en-US" dirty="0"/>
              <a:t>”</a:t>
            </a:r>
          </a:p>
        </p:txBody>
      </p:sp>
      <p:sp>
        <p:nvSpPr>
          <p:cNvPr id="3" name="Inhaltsplatzhalter 2"/>
          <p:cNvSpPr>
            <a:spLocks noGrp="1"/>
          </p:cNvSpPr>
          <p:nvPr>
            <p:ph idx="1"/>
          </p:nvPr>
        </p:nvSpPr>
        <p:spPr/>
        <p:txBody>
          <a:bodyPr/>
          <a:lstStyle/>
          <a:p>
            <a:r>
              <a:rPr lang="pl-PL" sz="1800" dirty="0"/>
              <a:t>Wykonane ze zwiniętego polipropylenowego materiału filtracyjnego, nawinięte od grubego lub drobnego, by utworzyć swoistą strukturę leja, charakteryzującego się wysokim współczynnikiem retencji i doskonałymi właściwościami płukania wstecznego. Szczególnie nadaje się do wstępnej i właściwej filtracji win</a:t>
            </a:r>
            <a:r>
              <a:rPr lang="de-DE" sz="1800" dirty="0"/>
              <a:t>.</a:t>
            </a:r>
            <a:endParaRPr lang="en-US" sz="1800"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4057076"/>
            <a:ext cx="2286000" cy="1714500"/>
          </a:xfrm>
          <a:prstGeom prst="rect">
            <a:avLst/>
          </a:prstGeom>
        </p:spPr>
      </p:pic>
      <p:grpSp>
        <p:nvGrpSpPr>
          <p:cNvPr id="11" name="Gruppieren 10"/>
          <p:cNvGrpSpPr/>
          <p:nvPr/>
        </p:nvGrpSpPr>
        <p:grpSpPr>
          <a:xfrm>
            <a:off x="3796680" y="2986568"/>
            <a:ext cx="2007840" cy="3293881"/>
            <a:chOff x="2856384" y="2755385"/>
            <a:chExt cx="2007840" cy="3293881"/>
          </a:xfrm>
        </p:grpSpPr>
        <p:pic>
          <p:nvPicPr>
            <p:cNvPr id="5" name="Grafi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6384" y="3367562"/>
              <a:ext cx="2007840" cy="2007840"/>
            </a:xfrm>
            <a:prstGeom prst="rect">
              <a:avLst/>
            </a:prstGeom>
          </p:spPr>
        </p:pic>
        <p:sp>
          <p:nvSpPr>
            <p:cNvPr id="6" name="Pfeil nach unten 5"/>
            <p:cNvSpPr/>
            <p:nvPr/>
          </p:nvSpPr>
          <p:spPr bwMode="auto">
            <a:xfrm>
              <a:off x="3716288" y="2755385"/>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7" name="Pfeil nach unten 6"/>
            <p:cNvSpPr/>
            <p:nvPr/>
          </p:nvSpPr>
          <p:spPr bwMode="auto">
            <a:xfrm>
              <a:off x="3692894" y="5473202"/>
              <a:ext cx="288032" cy="576064"/>
            </a:xfrm>
            <a:prstGeom prst="downArrow">
              <a:avLst/>
            </a:prstGeom>
            <a:solidFill>
              <a:srgbClr val="3467CD"/>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8" name="Freihandform 7"/>
            <p:cNvSpPr/>
            <p:nvPr/>
          </p:nvSpPr>
          <p:spPr bwMode="auto">
            <a:xfrm>
              <a:off x="3492137" y="3753394"/>
              <a:ext cx="722812" cy="1410789"/>
            </a:xfrm>
            <a:custGeom>
              <a:avLst/>
              <a:gdLst>
                <a:gd name="connsiteX0" fmla="*/ 0 w 722812"/>
                <a:gd name="connsiteY0" fmla="*/ 34835 h 1410789"/>
                <a:gd name="connsiteX1" fmla="*/ 0 w 722812"/>
                <a:gd name="connsiteY1" fmla="*/ 34835 h 1410789"/>
                <a:gd name="connsiteX2" fmla="*/ 26126 w 722812"/>
                <a:gd name="connsiteY2" fmla="*/ 174172 h 1410789"/>
                <a:gd name="connsiteX3" fmla="*/ 52252 w 722812"/>
                <a:gd name="connsiteY3" fmla="*/ 261257 h 1410789"/>
                <a:gd name="connsiteX4" fmla="*/ 69669 w 722812"/>
                <a:gd name="connsiteY4" fmla="*/ 278675 h 1410789"/>
                <a:gd name="connsiteX5" fmla="*/ 87086 w 722812"/>
                <a:gd name="connsiteY5" fmla="*/ 330926 h 1410789"/>
                <a:gd name="connsiteX6" fmla="*/ 139337 w 722812"/>
                <a:gd name="connsiteY6" fmla="*/ 400595 h 1410789"/>
                <a:gd name="connsiteX7" fmla="*/ 165463 w 722812"/>
                <a:gd name="connsiteY7" fmla="*/ 452846 h 1410789"/>
                <a:gd name="connsiteX8" fmla="*/ 191589 w 722812"/>
                <a:gd name="connsiteY8" fmla="*/ 505097 h 1410789"/>
                <a:gd name="connsiteX9" fmla="*/ 209006 w 722812"/>
                <a:gd name="connsiteY9" fmla="*/ 557349 h 1410789"/>
                <a:gd name="connsiteX10" fmla="*/ 226423 w 722812"/>
                <a:gd name="connsiteY10" fmla="*/ 583475 h 1410789"/>
                <a:gd name="connsiteX11" fmla="*/ 252549 w 722812"/>
                <a:gd name="connsiteY11" fmla="*/ 670560 h 1410789"/>
                <a:gd name="connsiteX12" fmla="*/ 269966 w 722812"/>
                <a:gd name="connsiteY12" fmla="*/ 731520 h 1410789"/>
                <a:gd name="connsiteX13" fmla="*/ 278674 w 722812"/>
                <a:gd name="connsiteY13" fmla="*/ 809897 h 1410789"/>
                <a:gd name="connsiteX14" fmla="*/ 287383 w 722812"/>
                <a:gd name="connsiteY14" fmla="*/ 853440 h 1410789"/>
                <a:gd name="connsiteX15" fmla="*/ 313509 w 722812"/>
                <a:gd name="connsiteY15" fmla="*/ 1410789 h 1410789"/>
                <a:gd name="connsiteX16" fmla="*/ 357052 w 722812"/>
                <a:gd name="connsiteY16" fmla="*/ 1402080 h 1410789"/>
                <a:gd name="connsiteX17" fmla="*/ 365760 w 722812"/>
                <a:gd name="connsiteY17" fmla="*/ 1375955 h 1410789"/>
                <a:gd name="connsiteX18" fmla="*/ 418012 w 722812"/>
                <a:gd name="connsiteY18" fmla="*/ 1349829 h 1410789"/>
                <a:gd name="connsiteX19" fmla="*/ 444137 w 722812"/>
                <a:gd name="connsiteY19" fmla="*/ 1123406 h 1410789"/>
                <a:gd name="connsiteX20" fmla="*/ 452846 w 722812"/>
                <a:gd name="connsiteY20" fmla="*/ 609600 h 1410789"/>
                <a:gd name="connsiteX21" fmla="*/ 461554 w 722812"/>
                <a:gd name="connsiteY21" fmla="*/ 583475 h 1410789"/>
                <a:gd name="connsiteX22" fmla="*/ 505097 w 722812"/>
                <a:gd name="connsiteY22" fmla="*/ 539932 h 1410789"/>
                <a:gd name="connsiteX23" fmla="*/ 539932 w 722812"/>
                <a:gd name="connsiteY23" fmla="*/ 470263 h 1410789"/>
                <a:gd name="connsiteX24" fmla="*/ 557349 w 722812"/>
                <a:gd name="connsiteY24" fmla="*/ 418012 h 1410789"/>
                <a:gd name="connsiteX25" fmla="*/ 566057 w 722812"/>
                <a:gd name="connsiteY25" fmla="*/ 391886 h 1410789"/>
                <a:gd name="connsiteX26" fmla="*/ 583474 w 722812"/>
                <a:gd name="connsiteY26" fmla="*/ 365760 h 1410789"/>
                <a:gd name="connsiteX27" fmla="*/ 600892 w 722812"/>
                <a:gd name="connsiteY27" fmla="*/ 313509 h 1410789"/>
                <a:gd name="connsiteX28" fmla="*/ 635726 w 722812"/>
                <a:gd name="connsiteY28" fmla="*/ 261257 h 1410789"/>
                <a:gd name="connsiteX29" fmla="*/ 644434 w 722812"/>
                <a:gd name="connsiteY29" fmla="*/ 235132 h 1410789"/>
                <a:gd name="connsiteX30" fmla="*/ 679269 w 722812"/>
                <a:gd name="connsiteY30" fmla="*/ 200297 h 1410789"/>
                <a:gd name="connsiteX31" fmla="*/ 687977 w 722812"/>
                <a:gd name="connsiteY31" fmla="*/ 174172 h 1410789"/>
                <a:gd name="connsiteX32" fmla="*/ 722812 w 722812"/>
                <a:gd name="connsiteY32" fmla="*/ 121920 h 1410789"/>
                <a:gd name="connsiteX33" fmla="*/ 714103 w 722812"/>
                <a:gd name="connsiteY33" fmla="*/ 78377 h 1410789"/>
                <a:gd name="connsiteX34" fmla="*/ 670560 w 722812"/>
                <a:gd name="connsiteY34" fmla="*/ 43543 h 1410789"/>
                <a:gd name="connsiteX35" fmla="*/ 644434 w 722812"/>
                <a:gd name="connsiteY35" fmla="*/ 26126 h 1410789"/>
                <a:gd name="connsiteX36" fmla="*/ 592183 w 722812"/>
                <a:gd name="connsiteY36" fmla="*/ 8709 h 1410789"/>
                <a:gd name="connsiteX37" fmla="*/ 566057 w 722812"/>
                <a:gd name="connsiteY37" fmla="*/ 0 h 1410789"/>
                <a:gd name="connsiteX38" fmla="*/ 69669 w 722812"/>
                <a:gd name="connsiteY38" fmla="*/ 8709 h 1410789"/>
                <a:gd name="connsiteX39" fmla="*/ 0 w 722812"/>
                <a:gd name="connsiteY39" fmla="*/ 34835 h 1410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22812" h="1410789">
                  <a:moveTo>
                    <a:pt x="0" y="34835"/>
                  </a:moveTo>
                  <a:lnTo>
                    <a:pt x="0" y="34835"/>
                  </a:lnTo>
                  <a:cubicBezTo>
                    <a:pt x="17594" y="210763"/>
                    <a:pt x="-4958" y="49829"/>
                    <a:pt x="26126" y="174172"/>
                  </a:cubicBezTo>
                  <a:cubicBezTo>
                    <a:pt x="30073" y="189961"/>
                    <a:pt x="45182" y="254186"/>
                    <a:pt x="52252" y="261257"/>
                  </a:cubicBezTo>
                  <a:lnTo>
                    <a:pt x="69669" y="278675"/>
                  </a:lnTo>
                  <a:cubicBezTo>
                    <a:pt x="75475" y="296092"/>
                    <a:pt x="76902" y="315650"/>
                    <a:pt x="87086" y="330926"/>
                  </a:cubicBezTo>
                  <a:cubicBezTo>
                    <a:pt x="126474" y="390009"/>
                    <a:pt x="107119" y="368375"/>
                    <a:pt x="139337" y="400595"/>
                  </a:cubicBezTo>
                  <a:cubicBezTo>
                    <a:pt x="161228" y="466264"/>
                    <a:pt x="131698" y="385316"/>
                    <a:pt x="165463" y="452846"/>
                  </a:cubicBezTo>
                  <a:cubicBezTo>
                    <a:pt x="201515" y="524951"/>
                    <a:pt x="141679" y="430233"/>
                    <a:pt x="191589" y="505097"/>
                  </a:cubicBezTo>
                  <a:cubicBezTo>
                    <a:pt x="197395" y="522514"/>
                    <a:pt x="198822" y="542073"/>
                    <a:pt x="209006" y="557349"/>
                  </a:cubicBezTo>
                  <a:cubicBezTo>
                    <a:pt x="214812" y="566058"/>
                    <a:pt x="222172" y="573911"/>
                    <a:pt x="226423" y="583475"/>
                  </a:cubicBezTo>
                  <a:cubicBezTo>
                    <a:pt x="242976" y="620719"/>
                    <a:pt x="242418" y="635101"/>
                    <a:pt x="252549" y="670560"/>
                  </a:cubicBezTo>
                  <a:cubicBezTo>
                    <a:pt x="277536" y="758014"/>
                    <a:pt x="242740" y="622624"/>
                    <a:pt x="269966" y="731520"/>
                  </a:cubicBezTo>
                  <a:cubicBezTo>
                    <a:pt x="272869" y="757646"/>
                    <a:pt x="274957" y="783875"/>
                    <a:pt x="278674" y="809897"/>
                  </a:cubicBezTo>
                  <a:cubicBezTo>
                    <a:pt x="280767" y="824550"/>
                    <a:pt x="286248" y="838682"/>
                    <a:pt x="287383" y="853440"/>
                  </a:cubicBezTo>
                  <a:cubicBezTo>
                    <a:pt x="304614" y="1077438"/>
                    <a:pt x="306180" y="1190917"/>
                    <a:pt x="313509" y="1410789"/>
                  </a:cubicBezTo>
                  <a:cubicBezTo>
                    <a:pt x="328023" y="1407886"/>
                    <a:pt x="344736" y="1410291"/>
                    <a:pt x="357052" y="1402080"/>
                  </a:cubicBezTo>
                  <a:cubicBezTo>
                    <a:pt x="364690" y="1396988"/>
                    <a:pt x="360026" y="1383123"/>
                    <a:pt x="365760" y="1375955"/>
                  </a:cubicBezTo>
                  <a:cubicBezTo>
                    <a:pt x="378039" y="1360606"/>
                    <a:pt x="400799" y="1355566"/>
                    <a:pt x="418012" y="1349829"/>
                  </a:cubicBezTo>
                  <a:cubicBezTo>
                    <a:pt x="471845" y="1269079"/>
                    <a:pt x="439149" y="1327897"/>
                    <a:pt x="444137" y="1123406"/>
                  </a:cubicBezTo>
                  <a:cubicBezTo>
                    <a:pt x="448314" y="952164"/>
                    <a:pt x="447323" y="780804"/>
                    <a:pt x="452846" y="609600"/>
                  </a:cubicBezTo>
                  <a:cubicBezTo>
                    <a:pt x="453142" y="600425"/>
                    <a:pt x="456046" y="590818"/>
                    <a:pt x="461554" y="583475"/>
                  </a:cubicBezTo>
                  <a:cubicBezTo>
                    <a:pt x="473870" y="567054"/>
                    <a:pt x="505097" y="539932"/>
                    <a:pt x="505097" y="539932"/>
                  </a:cubicBezTo>
                  <a:cubicBezTo>
                    <a:pt x="525110" y="479891"/>
                    <a:pt x="509532" y="500662"/>
                    <a:pt x="539932" y="470263"/>
                  </a:cubicBezTo>
                  <a:lnTo>
                    <a:pt x="557349" y="418012"/>
                  </a:lnTo>
                  <a:cubicBezTo>
                    <a:pt x="560252" y="409303"/>
                    <a:pt x="560965" y="399524"/>
                    <a:pt x="566057" y="391886"/>
                  </a:cubicBezTo>
                  <a:cubicBezTo>
                    <a:pt x="571863" y="383177"/>
                    <a:pt x="579223" y="375324"/>
                    <a:pt x="583474" y="365760"/>
                  </a:cubicBezTo>
                  <a:cubicBezTo>
                    <a:pt x="590931" y="348983"/>
                    <a:pt x="590708" y="328785"/>
                    <a:pt x="600892" y="313509"/>
                  </a:cubicBezTo>
                  <a:lnTo>
                    <a:pt x="635726" y="261257"/>
                  </a:lnTo>
                  <a:cubicBezTo>
                    <a:pt x="638629" y="252549"/>
                    <a:pt x="639099" y="242602"/>
                    <a:pt x="644434" y="235132"/>
                  </a:cubicBezTo>
                  <a:cubicBezTo>
                    <a:pt x="653979" y="221769"/>
                    <a:pt x="679269" y="200297"/>
                    <a:pt x="679269" y="200297"/>
                  </a:cubicBezTo>
                  <a:cubicBezTo>
                    <a:pt x="682172" y="191589"/>
                    <a:pt x="683519" y="182196"/>
                    <a:pt x="687977" y="174172"/>
                  </a:cubicBezTo>
                  <a:cubicBezTo>
                    <a:pt x="698143" y="155873"/>
                    <a:pt x="722812" y="121920"/>
                    <a:pt x="722812" y="121920"/>
                  </a:cubicBezTo>
                  <a:cubicBezTo>
                    <a:pt x="719909" y="107406"/>
                    <a:pt x="719300" y="92236"/>
                    <a:pt x="714103" y="78377"/>
                  </a:cubicBezTo>
                  <a:cubicBezTo>
                    <a:pt x="700552" y="42242"/>
                    <a:pt x="698758" y="57642"/>
                    <a:pt x="670560" y="43543"/>
                  </a:cubicBezTo>
                  <a:cubicBezTo>
                    <a:pt x="661199" y="38862"/>
                    <a:pt x="653998" y="30377"/>
                    <a:pt x="644434" y="26126"/>
                  </a:cubicBezTo>
                  <a:cubicBezTo>
                    <a:pt x="627657" y="18670"/>
                    <a:pt x="609600" y="14515"/>
                    <a:pt x="592183" y="8709"/>
                  </a:cubicBezTo>
                  <a:lnTo>
                    <a:pt x="566057" y="0"/>
                  </a:lnTo>
                  <a:cubicBezTo>
                    <a:pt x="400594" y="2903"/>
                    <a:pt x="234970" y="837"/>
                    <a:pt x="69669" y="8709"/>
                  </a:cubicBezTo>
                  <a:cubicBezTo>
                    <a:pt x="19806" y="11083"/>
                    <a:pt x="11612" y="30481"/>
                    <a:pt x="0" y="34835"/>
                  </a:cubicBezTo>
                  <a:close/>
                </a:path>
              </a:pathLst>
            </a:cu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sp>
          <p:nvSpPr>
            <p:cNvPr id="10" name="Rechteck 9"/>
            <p:cNvSpPr/>
            <p:nvPr/>
          </p:nvSpPr>
          <p:spPr bwMode="auto">
            <a:xfrm>
              <a:off x="3563888" y="5164183"/>
              <a:ext cx="651061" cy="211219"/>
            </a:xfrm>
            <a:prstGeom prst="rect">
              <a:avLst/>
            </a:prstGeom>
            <a:solidFill>
              <a:schemeClr val="bg1"/>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10000"/>
                </a:lnSpc>
                <a:spcBef>
                  <a:spcPct val="20000"/>
                </a:spcBef>
                <a:spcAft>
                  <a:spcPct val="0"/>
                </a:spcAft>
                <a:buClr>
                  <a:srgbClr val="3367CD"/>
                </a:buClr>
                <a:buSzTx/>
                <a:buFontTx/>
                <a:buNone/>
                <a:tabLst/>
              </a:pPr>
              <a:endParaRPr kumimoji="0" lang="en-US" sz="1600" b="0" i="0" u="none" strike="noStrike" cap="none" normalizeH="0" baseline="0">
                <a:ln>
                  <a:noFill/>
                </a:ln>
                <a:solidFill>
                  <a:schemeClr val="bg1"/>
                </a:solidFill>
                <a:effectLst/>
                <a:latin typeface="Arial" pitchFamily="34" charset="0"/>
              </a:endParaRPr>
            </a:p>
          </p:txBody>
        </p:sp>
      </p:grpSp>
    </p:spTree>
    <p:extLst>
      <p:ext uri="{BB962C8B-B14F-4D97-AF65-F5344CB8AC3E}">
        <p14:creationId xmlns:p14="http://schemas.microsoft.com/office/powerpoint/2010/main" val="207877594"/>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BECO PROTECT PG “</a:t>
            </a:r>
            <a:r>
              <a:rPr lang="pl-PL" dirty="0"/>
              <a:t>geometria lejka</a:t>
            </a:r>
            <a:r>
              <a:rPr lang="en-US" dirty="0"/>
              <a:t>”</a:t>
            </a:r>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10585" y="1844824"/>
            <a:ext cx="2880320" cy="2160240"/>
          </a:xfrm>
        </p:spPr>
      </p:pic>
      <p:sp>
        <p:nvSpPr>
          <p:cNvPr id="5" name="Content Placeholder 2"/>
          <p:cNvSpPr txBox="1">
            <a:spLocks/>
          </p:cNvSpPr>
          <p:nvPr/>
        </p:nvSpPr>
        <p:spPr>
          <a:xfrm>
            <a:off x="414587" y="1556792"/>
            <a:ext cx="5276072" cy="4320480"/>
          </a:xfrm>
          <a:prstGeom prst="rect">
            <a:avLst/>
          </a:prstGeom>
        </p:spPr>
        <p:txBody>
          <a:bodyPr>
            <a:normAutofit fontScale="85000" lnSpcReduction="20000"/>
          </a:bodyPr>
          <a:lstStyle>
            <a:lvl1pPr marL="342900" indent="-342900" algn="l" rtl="0" eaLnBrk="1" fontAlgn="base" hangingPunct="1">
              <a:lnSpc>
                <a:spcPct val="110000"/>
              </a:lnSpc>
              <a:spcBef>
                <a:spcPct val="20000"/>
              </a:spcBef>
              <a:spcAft>
                <a:spcPct val="0"/>
              </a:spcAft>
              <a:buClr>
                <a:srgbClr val="0067C6"/>
              </a:buClr>
              <a:buChar char="•"/>
              <a:defRPr sz="2800">
                <a:solidFill>
                  <a:srgbClr val="292929"/>
                </a:solidFill>
                <a:latin typeface="+mn-lt"/>
                <a:ea typeface="+mn-ea"/>
                <a:cs typeface="+mn-cs"/>
              </a:defRPr>
            </a:lvl1pPr>
            <a:lvl2pPr marL="742950" indent="-285750" algn="l" rtl="0" eaLnBrk="1" fontAlgn="base" hangingPunct="1">
              <a:lnSpc>
                <a:spcPct val="110000"/>
              </a:lnSpc>
              <a:spcBef>
                <a:spcPct val="20000"/>
              </a:spcBef>
              <a:spcAft>
                <a:spcPct val="0"/>
              </a:spcAft>
              <a:buClr>
                <a:srgbClr val="0067C6"/>
              </a:buClr>
              <a:buChar char="•"/>
              <a:defRPr sz="2400">
                <a:solidFill>
                  <a:srgbClr val="292929"/>
                </a:solidFill>
                <a:latin typeface="+mn-lt"/>
              </a:defRPr>
            </a:lvl2pPr>
            <a:lvl3pPr marL="1143000" indent="-228600" algn="l" rtl="0" eaLnBrk="1" fontAlgn="base" hangingPunct="1">
              <a:lnSpc>
                <a:spcPct val="110000"/>
              </a:lnSpc>
              <a:spcBef>
                <a:spcPct val="20000"/>
              </a:spcBef>
              <a:spcAft>
                <a:spcPct val="0"/>
              </a:spcAft>
              <a:buClr>
                <a:srgbClr val="0067C6"/>
              </a:buClr>
              <a:buChar char="•"/>
              <a:defRPr sz="2000">
                <a:solidFill>
                  <a:srgbClr val="292929"/>
                </a:solidFill>
                <a:latin typeface="+mn-lt"/>
              </a:defRPr>
            </a:lvl3pPr>
            <a:lvl4pPr marL="1600200" indent="-228600" algn="l" rtl="0" eaLnBrk="1" fontAlgn="base" hangingPunct="1">
              <a:spcBef>
                <a:spcPct val="20000"/>
              </a:spcBef>
              <a:spcAft>
                <a:spcPct val="0"/>
              </a:spcAft>
              <a:buClr>
                <a:srgbClr val="0067C6"/>
              </a:buClr>
              <a:buChar char="•"/>
              <a:defRPr sz="2000">
                <a:solidFill>
                  <a:srgbClr val="292929"/>
                </a:solidFill>
                <a:latin typeface="+mn-lt"/>
              </a:defRPr>
            </a:lvl4pPr>
            <a:lvl5pPr marL="20574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5pPr>
            <a:lvl6pPr marL="25146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6pPr>
            <a:lvl7pPr marL="29718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7pPr>
            <a:lvl8pPr marL="34290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8pPr>
            <a:lvl9pPr marL="3886200" indent="-228600" algn="l" rtl="0" eaLnBrk="1" fontAlgn="base" hangingPunct="1">
              <a:spcBef>
                <a:spcPct val="20000"/>
              </a:spcBef>
              <a:spcAft>
                <a:spcPct val="0"/>
              </a:spcAft>
              <a:buClr>
                <a:srgbClr val="FFFF00"/>
              </a:buClr>
              <a:buSzPct val="65000"/>
              <a:buFont typeface="Monotype Sorts" pitchFamily="2" charset="2"/>
              <a:buChar char="l"/>
              <a:defRPr sz="2000">
                <a:solidFill>
                  <a:schemeClr val="bg1"/>
                </a:solidFill>
                <a:latin typeface="+mn-lt"/>
              </a:defRPr>
            </a:lvl9pPr>
          </a:lstStyle>
          <a:p>
            <a:pPr marL="0" indent="0">
              <a:buNone/>
              <a:defRPr/>
            </a:pPr>
            <a:r>
              <a:rPr lang="pl-PL" sz="1600" b="1" dirty="0"/>
              <a:t>Charakterystyka</a:t>
            </a:r>
            <a:r>
              <a:rPr lang="de-DE" sz="1600" b="1" dirty="0"/>
              <a:t>:</a:t>
            </a:r>
          </a:p>
          <a:p>
            <a:r>
              <a:rPr lang="pl-PL" sz="1600" b="1" dirty="0"/>
              <a:t>Design</a:t>
            </a:r>
            <a:r>
              <a:rPr lang="de-DE" sz="1600" dirty="0"/>
              <a:t/>
            </a:r>
            <a:br>
              <a:rPr lang="de-DE" sz="1600" dirty="0"/>
            </a:br>
            <a:r>
              <a:rPr lang="de-DE" sz="1600" dirty="0"/>
              <a:t>• </a:t>
            </a:r>
            <a:r>
              <a:rPr lang="pl-PL" sz="1600" dirty="0"/>
              <a:t>Nawinięte od wstępnej do dokładnej</a:t>
            </a:r>
            <a:r>
              <a:rPr lang="de-DE" sz="1600" dirty="0"/>
              <a:t> -&gt; </a:t>
            </a:r>
            <a:r>
              <a:rPr lang="pl-PL" sz="1600" dirty="0"/>
              <a:t>struktura lejka od zewnątrz do wewnątrz</a:t>
            </a:r>
            <a:endParaRPr lang="de-DE" sz="1600" dirty="0"/>
          </a:p>
          <a:p>
            <a:r>
              <a:rPr lang="pl-PL" sz="1600" b="1" dirty="0"/>
              <a:t>Oszczędność</a:t>
            </a:r>
            <a:r>
              <a:rPr lang="de-DE" sz="1600" dirty="0"/>
              <a:t/>
            </a:r>
            <a:br>
              <a:rPr lang="de-DE" sz="1600" dirty="0"/>
            </a:br>
            <a:r>
              <a:rPr lang="de-DE" sz="1600" dirty="0"/>
              <a:t>• </a:t>
            </a:r>
            <a:r>
              <a:rPr lang="pl-PL" sz="1600" dirty="0"/>
              <a:t>Zatrzymywanie różnorodnych zanieczyszczeń o różnorodnych wielkościach cząstek</a:t>
            </a:r>
            <a:r>
              <a:rPr lang="de-DE" sz="1600" dirty="0"/>
              <a:t/>
            </a:r>
            <a:br>
              <a:rPr lang="de-DE" sz="1600" dirty="0"/>
            </a:br>
            <a:r>
              <a:rPr lang="de-DE" sz="1600" dirty="0"/>
              <a:t>• </a:t>
            </a:r>
            <a:r>
              <a:rPr lang="pl-PL" sz="1600" dirty="0"/>
              <a:t>Wydłużony czas pracy poprzez większą wydajność czyszczenia</a:t>
            </a:r>
            <a:r>
              <a:rPr lang="de-DE" sz="1600" dirty="0"/>
              <a:t/>
            </a:r>
            <a:br>
              <a:rPr lang="de-DE" sz="1600" dirty="0"/>
            </a:br>
            <a:r>
              <a:rPr lang="de-DE" sz="1600" dirty="0"/>
              <a:t>• </a:t>
            </a:r>
            <a:r>
              <a:rPr lang="pl-PL" sz="1600" dirty="0"/>
              <a:t>Większa stabilność mechaniczna</a:t>
            </a:r>
            <a:r>
              <a:rPr lang="de-DE" sz="1600" dirty="0"/>
              <a:t/>
            </a:r>
            <a:br>
              <a:rPr lang="de-DE" sz="1600" dirty="0"/>
            </a:br>
            <a:r>
              <a:rPr lang="de-DE" sz="1600" dirty="0"/>
              <a:t>• </a:t>
            </a:r>
            <a:r>
              <a:rPr lang="pl-PL" sz="1600" dirty="0"/>
              <a:t>Płukanie wsteczne do 2 </a:t>
            </a:r>
            <a:r>
              <a:rPr lang="de-DE" sz="1600" dirty="0"/>
              <a:t>bar</a:t>
            </a:r>
            <a:r>
              <a:rPr lang="pl-PL" sz="1600" dirty="0"/>
              <a:t>ów przy</a:t>
            </a:r>
            <a:r>
              <a:rPr lang="de-DE" sz="1600" dirty="0"/>
              <a:t> 80°C</a:t>
            </a:r>
          </a:p>
          <a:p>
            <a:r>
              <a:rPr lang="pl-PL" sz="1600" b="1" dirty="0"/>
              <a:t>Materiał</a:t>
            </a:r>
            <a:r>
              <a:rPr lang="de-DE" sz="1600" dirty="0"/>
              <a:t/>
            </a:r>
            <a:br>
              <a:rPr lang="de-DE" sz="1600" dirty="0"/>
            </a:br>
            <a:r>
              <a:rPr lang="de-DE" sz="1600" dirty="0"/>
              <a:t>• </a:t>
            </a:r>
            <a:r>
              <a:rPr lang="pl-PL" sz="1600" dirty="0"/>
              <a:t>Polipropylen</a:t>
            </a:r>
            <a:r>
              <a:rPr lang="de-DE" sz="1600" dirty="0"/>
              <a:t>, </a:t>
            </a:r>
            <a:r>
              <a:rPr lang="pl-PL" sz="1600" dirty="0"/>
              <a:t>nawijany</a:t>
            </a:r>
            <a:r>
              <a:rPr lang="de-DE" sz="1600" dirty="0"/>
              <a:t/>
            </a:r>
            <a:br>
              <a:rPr lang="de-DE" sz="1600" dirty="0"/>
            </a:br>
            <a:r>
              <a:rPr lang="de-DE" sz="1600" dirty="0"/>
              <a:t>• </a:t>
            </a:r>
            <a:r>
              <a:rPr lang="pl-PL" sz="1600" dirty="0"/>
              <a:t>Powierzchnia filtracyjna</a:t>
            </a:r>
            <a:r>
              <a:rPr lang="de-DE" sz="1600" dirty="0"/>
              <a:t>: </a:t>
            </a:r>
            <a:r>
              <a:rPr lang="pl-PL" sz="1600" dirty="0"/>
              <a:t>-</a:t>
            </a:r>
            <a:endParaRPr lang="de-DE" sz="1600" dirty="0"/>
          </a:p>
          <a:p>
            <a:r>
              <a:rPr lang="pl-PL" sz="1600" b="1" dirty="0"/>
              <a:t>Bezpieczeństwo</a:t>
            </a:r>
            <a:r>
              <a:rPr lang="de-DE" sz="1600" dirty="0"/>
              <a:t/>
            </a:r>
            <a:br>
              <a:rPr lang="de-DE" sz="1600" dirty="0"/>
            </a:br>
            <a:r>
              <a:rPr lang="de-DE" sz="1600" dirty="0"/>
              <a:t>• </a:t>
            </a:r>
            <a:r>
              <a:rPr lang="pl-PL" sz="1600" dirty="0"/>
              <a:t>Wskaźnik retencji</a:t>
            </a:r>
            <a:r>
              <a:rPr lang="de-DE" sz="1600" dirty="0"/>
              <a:t>: ≥ 99,98 % (ß-Ratio ≥ 5000)</a:t>
            </a:r>
          </a:p>
          <a:p>
            <a:r>
              <a:rPr lang="pl-PL" sz="1600" b="1" dirty="0"/>
              <a:t>Wielkość porów</a:t>
            </a:r>
            <a:r>
              <a:rPr lang="de-DE" sz="1600" dirty="0"/>
              <a:t/>
            </a:r>
            <a:br>
              <a:rPr lang="de-DE" sz="1600" dirty="0"/>
            </a:br>
            <a:r>
              <a:rPr lang="de-DE" sz="1600" dirty="0"/>
              <a:t>0,2 µm, 0,3 µm, 0,5 µm, 0,6 µm, 0,8 µm, 1,0 µm, 2,0 µm, 3,0 µm, 5,0 µm, 10,0 µm, 15,0 µm, 20,0 µm, 30 µm, 40 µm, 50 µm, 75,0 µm, 100,0 µm, 120,0 µm, 150,0 µm</a:t>
            </a:r>
            <a:endParaRPr lang="de-DE" sz="1800" dirty="0"/>
          </a:p>
        </p:txBody>
      </p:sp>
    </p:spTree>
    <p:extLst>
      <p:ext uri="{BB962C8B-B14F-4D97-AF65-F5344CB8AC3E}">
        <p14:creationId xmlns:p14="http://schemas.microsoft.com/office/powerpoint/2010/main" val="503193341"/>
      </p:ext>
    </p:extLst>
  </p:cSld>
  <p:clrMapOvr>
    <a:masterClrMapping/>
  </p:clrMapOvr>
  <p:transition spd="med">
    <p:wipe dir="d"/>
  </p:transition>
</p:sld>
</file>

<file path=ppt/theme/theme1.xml><?xml version="1.0" encoding="utf-8"?>
<a:theme xmlns:a="http://schemas.openxmlformats.org/drawingml/2006/main" name="Eaton_Template">
  <a:themeElements>
    <a:clrScheme name="photo_template_june2008 1">
      <a:dk1>
        <a:srgbClr val="000000"/>
      </a:dk1>
      <a:lt1>
        <a:srgbClr val="FFFFFF"/>
      </a:lt1>
      <a:dk2>
        <a:srgbClr val="0067CD"/>
      </a:dk2>
      <a:lt2>
        <a:srgbClr val="800080"/>
      </a:lt2>
      <a:accent1>
        <a:srgbClr val="009900"/>
      </a:accent1>
      <a:accent2>
        <a:srgbClr val="FF0000"/>
      </a:accent2>
      <a:accent3>
        <a:srgbClr val="FFFFFF"/>
      </a:accent3>
      <a:accent4>
        <a:srgbClr val="000000"/>
      </a:accent4>
      <a:accent5>
        <a:srgbClr val="AACAAA"/>
      </a:accent5>
      <a:accent6>
        <a:srgbClr val="E70000"/>
      </a:accent6>
      <a:hlink>
        <a:srgbClr val="FF9900"/>
      </a:hlink>
      <a:folHlink>
        <a:srgbClr val="FFFF00"/>
      </a:folHlink>
    </a:clrScheme>
    <a:fontScheme name="photo_template_june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10000"/>
          </a:lnSpc>
          <a:spcBef>
            <a:spcPct val="20000"/>
          </a:spcBef>
          <a:spcAft>
            <a:spcPct val="0"/>
          </a:spcAft>
          <a:buClr>
            <a:srgbClr val="3367CD"/>
          </a:buClr>
          <a:buSzTx/>
          <a:buFontTx/>
          <a:buNone/>
          <a:tabLst/>
          <a:defRPr kumimoji="0" lang="en-US" sz="1600" b="0"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10000"/>
          </a:lnSpc>
          <a:spcBef>
            <a:spcPct val="20000"/>
          </a:spcBef>
          <a:spcAft>
            <a:spcPct val="0"/>
          </a:spcAft>
          <a:buClr>
            <a:srgbClr val="3367CD"/>
          </a:buClr>
          <a:buSzTx/>
          <a:buFontTx/>
          <a:buNone/>
          <a:tabLst/>
          <a:defRPr kumimoji="0" lang="en-US" sz="1600" b="0" i="0" u="none" strike="noStrike" cap="none" normalizeH="0" baseline="0" smtClean="0">
            <a:ln>
              <a:noFill/>
            </a:ln>
            <a:solidFill>
              <a:schemeClr val="bg1"/>
            </a:solidFill>
            <a:effectLst/>
            <a:latin typeface="Arial" pitchFamily="34" charset="0"/>
          </a:defRPr>
        </a:defPPr>
      </a:lstStyle>
    </a:lnDef>
  </a:objectDefaults>
  <a:extraClrSchemeLst>
    <a:extraClrScheme>
      <a:clrScheme name="photo_template_june2008 1">
        <a:dk1>
          <a:srgbClr val="000000"/>
        </a:dk1>
        <a:lt1>
          <a:srgbClr val="FFFFFF"/>
        </a:lt1>
        <a:dk2>
          <a:srgbClr val="0067CD"/>
        </a:dk2>
        <a:lt2>
          <a:srgbClr val="800080"/>
        </a:lt2>
        <a:accent1>
          <a:srgbClr val="009900"/>
        </a:accent1>
        <a:accent2>
          <a:srgbClr val="FF0000"/>
        </a:accent2>
        <a:accent3>
          <a:srgbClr val="FFFFFF"/>
        </a:accent3>
        <a:accent4>
          <a:srgbClr val="000000"/>
        </a:accent4>
        <a:accent5>
          <a:srgbClr val="AACAAA"/>
        </a:accent5>
        <a:accent6>
          <a:srgbClr val="E70000"/>
        </a:accent6>
        <a:hlink>
          <a:srgbClr val="FF9900"/>
        </a:hlink>
        <a:folHlink>
          <a:srgbClr val="FFFF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Eaton_Template</Template>
  <TotalTime>183</TotalTime>
  <Words>1211</Words>
  <Application>Microsoft Office PowerPoint</Application>
  <PresentationFormat>On-screen Show (4:3)</PresentationFormat>
  <Paragraphs>201</Paragraphs>
  <Slides>13</Slides>
  <Notes>5</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Eaton_Template</vt:lpstr>
      <vt:lpstr>Filtracja wina</vt:lpstr>
      <vt:lpstr>Świece wgłębne &amp; membranowe </vt:lpstr>
      <vt:lpstr>BECO PROTECT FS FineStream “zasada klepsydry”</vt:lpstr>
      <vt:lpstr>BECO PROTECT FS FineStream “zasada klepsydry”</vt:lpstr>
      <vt:lpstr>BECO PROTECT FS FineStream “zasada klepsydry”</vt:lpstr>
      <vt:lpstr>BECO PROTECT CS Cell(ulose)Stream</vt:lpstr>
      <vt:lpstr>BECO PROTECT CS CellStream</vt:lpstr>
      <vt:lpstr>BECO PROTECT PG “geometria lejka”</vt:lpstr>
      <vt:lpstr>BECO PROTECT PG “geometria lejka”</vt:lpstr>
      <vt:lpstr>Prozess Flow – Beispiel </vt:lpstr>
      <vt:lpstr>Najważniejsze cechy świece membranowe</vt:lpstr>
      <vt:lpstr>ŚWIECA MEMBRANOWA BECO PS Wine  „SPECJALISTA DO WIN“</vt:lpstr>
      <vt:lpstr>BECO MEMBRAN  - Porównanie… </vt:lpstr>
    </vt:vector>
  </TitlesOfParts>
  <Company>Eaton 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Filtration – Tiefenfilterschichten &amp; Module</dc:title>
  <dc:creator>Schneider, Ilona</dc:creator>
  <cp:lastModifiedBy>Domownicy</cp:lastModifiedBy>
  <cp:revision>98</cp:revision>
  <cp:lastPrinted>2012-06-27T08:21:33Z</cp:lastPrinted>
  <dcterms:created xsi:type="dcterms:W3CDTF">2012-06-27T07:22:43Z</dcterms:created>
  <dcterms:modified xsi:type="dcterms:W3CDTF">2019-06-06T14:09:03Z</dcterms:modified>
</cp:coreProperties>
</file>